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82" r:id="rId15"/>
    <p:sldId id="283" r:id="rId16"/>
    <p:sldId id="285"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2" d="100"/>
          <a:sy n="72" d="100"/>
        </p:scale>
        <p:origin x="-3240" y="-108"/>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803-488E-B3F2-152F7D52FCBD}"/>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803-488E-B3F2-152F7D52FCB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803-488E-B3F2-152F7D52FCBD}"/>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803-488E-B3F2-152F7D52FCBD}"/>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803-488E-B3F2-152F7D52FCBD}"/>
              </c:ext>
            </c:extLst>
          </c:dPt>
          <c:cat>
            <c:strRef>
              <c:f>Лист1!$A$2:$A$6</c:f>
              <c:strCache>
                <c:ptCount val="5"/>
                <c:pt idx="0">
                  <c:v>Endless novelty</c:v>
                </c:pt>
                <c:pt idx="1">
                  <c:v>Different educational facilities</c:v>
                </c:pt>
                <c:pt idx="2">
                  <c:v>Plenty of job opportunities</c:v>
                </c:pt>
                <c:pt idx="3">
                  <c:v>Options for entertainment</c:v>
                </c:pt>
                <c:pt idx="4">
                  <c:v>Developed infrastructure</c:v>
                </c:pt>
              </c:strCache>
            </c:strRef>
          </c:cat>
          <c:val>
            <c:numRef>
              <c:f>Лист1!$B$2:$B$6</c:f>
              <c:numCache>
                <c:formatCode>General</c:formatCode>
                <c:ptCount val="5"/>
                <c:pt idx="0">
                  <c:v>4</c:v>
                </c:pt>
                <c:pt idx="1">
                  <c:v>10</c:v>
                </c:pt>
                <c:pt idx="2">
                  <c:v>20</c:v>
                </c:pt>
                <c:pt idx="3">
                  <c:v>26</c:v>
                </c:pt>
                <c:pt idx="4">
                  <c:v>32</c:v>
                </c:pt>
              </c:numCache>
            </c:numRef>
          </c:val>
          <c:extLst xmlns:c16r2="http://schemas.microsoft.com/office/drawing/2015/06/chart">
            <c:ext xmlns:c16="http://schemas.microsoft.com/office/drawing/2014/chart" uri="{C3380CC4-5D6E-409C-BE32-E72D297353CC}">
              <c16:uniqueId val="{0000000A-9803-488E-B3F2-152F7D52FCB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2931459" cy="584775"/>
          </a:xfrm>
          <a:prstGeom prst="rect">
            <a:avLst/>
          </a:prstGeom>
          <a:noFill/>
        </p:spPr>
        <p:txBody>
          <a:bodyPr wrap="square" rtlCol="0">
            <a:spAutoFit/>
          </a:bodyPr>
          <a:lstStyle/>
          <a:p>
            <a:r>
              <a:rPr lang="ru-RU" sz="3200" dirty="0">
                <a:latin typeface="Arial Black" panose="020B0A04020102020204" pitchFamily="34" charset="0"/>
              </a:rPr>
              <a:t>ВАРИАНТ 6</a:t>
            </a:r>
          </a:p>
        </p:txBody>
      </p:sp>
      <p:sp>
        <p:nvSpPr>
          <p:cNvPr id="7" name="TextBox 6">
            <a:extLst>
              <a:ext uri="{FF2B5EF4-FFF2-40B4-BE49-F238E27FC236}">
                <a16:creationId xmlns:a16="http://schemas.microsoft.com/office/drawing/2014/main" xmlns="" id="{2D6C7F5D-49FD-8042-745C-3FB91BA180CF}"/>
              </a:ext>
            </a:extLst>
          </p:cNvPr>
          <p:cNvSpPr txBox="1"/>
          <p:nvPr/>
        </p:nvSpPr>
        <p:spPr>
          <a:xfrm>
            <a:off x="1359104" y="6153397"/>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8" name="Таблица 7">
            <a:extLst>
              <a:ext uri="{FF2B5EF4-FFF2-40B4-BE49-F238E27FC236}">
                <a16:creationId xmlns:a16="http://schemas.microsoft.com/office/drawing/2014/main" xmlns="" id="{502274F7-9146-65C0-5013-5BEA28955A8E}"/>
              </a:ext>
            </a:extLst>
          </p:cNvPr>
          <p:cNvGraphicFramePr>
            <a:graphicFrameLocks noGrp="1"/>
          </p:cNvGraphicFramePr>
          <p:nvPr>
            <p:extLst>
              <p:ext uri="{D42A27DB-BD31-4B8C-83A1-F6EECF244321}">
                <p14:modId xmlns:p14="http://schemas.microsoft.com/office/powerpoint/2010/main" xmlns="" val="3445356547"/>
              </p:ext>
            </p:extLst>
          </p:nvPr>
        </p:nvGraphicFramePr>
        <p:xfrm>
          <a:off x="1424121" y="6962713"/>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pic>
        <p:nvPicPr>
          <p:cNvPr id="9" name="Рисунок 8">
            <a:hlinkClick r:id="rId2"/>
            <a:extLst>
              <a:ext uri="{FF2B5EF4-FFF2-40B4-BE49-F238E27FC236}">
                <a16:creationId xmlns:a16="http://schemas.microsoft.com/office/drawing/2014/main" xmlns="" id="{0419BA01-8295-6C95-160B-9AB75F356D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65187" y="428190"/>
            <a:ext cx="6468035" cy="1846659"/>
          </a:xfrm>
          <a:prstGeom prst="rect">
            <a:avLst/>
          </a:prstGeom>
          <a:noFill/>
        </p:spPr>
        <p:txBody>
          <a:bodyPr wrap="square">
            <a:spAutoFit/>
          </a:bodyPr>
          <a:lstStyle/>
          <a:p>
            <a:pPr algn="l" fontAlgn="base"/>
            <a:r>
              <a:rPr lang="en-US" sz="1600" b="0" i="0" dirty="0">
                <a:effectLst/>
                <a:latin typeface="Arial" panose="020B0604020202020204" pitchFamily="34" charset="0"/>
              </a:rPr>
              <a:t>How may the reaction of the governor of Madeira to the news of Renato’s decision be described?</a:t>
            </a:r>
          </a:p>
          <a:p>
            <a:pPr algn="l" fontAlgn="base"/>
            <a:r>
              <a:rPr lang="en-US" sz="1600" b="0" i="0" dirty="0">
                <a:effectLst/>
                <a:latin typeface="Arial" panose="020B0604020202020204" pitchFamily="34" charset="0"/>
              </a:rPr>
              <a:t>A) Indifference.</a:t>
            </a:r>
          </a:p>
          <a:p>
            <a:pPr algn="l" fontAlgn="base"/>
            <a:r>
              <a:rPr lang="en-US" sz="1600" b="0" i="0" dirty="0">
                <a:effectLst/>
                <a:latin typeface="Arial" panose="020B0604020202020204" pitchFamily="34" charset="0"/>
              </a:rPr>
              <a:t>B) Anger.</a:t>
            </a:r>
          </a:p>
          <a:p>
            <a:pPr algn="l" fontAlgn="base"/>
            <a:r>
              <a:rPr lang="en-US" sz="1600" b="0" i="0" dirty="0">
                <a:effectLst/>
                <a:latin typeface="Arial" panose="020B0604020202020204" pitchFamily="34" charset="0"/>
              </a:rPr>
              <a:t>C) Worry.</a:t>
            </a:r>
          </a:p>
          <a:p>
            <a:pPr algn="l" fontAlgn="base"/>
            <a:r>
              <a:rPr lang="en-US" sz="1600" b="0" i="0" dirty="0">
                <a:effectLst/>
                <a:latin typeface="Arial" panose="020B0604020202020204" pitchFamily="34" charset="0"/>
              </a:rPr>
              <a:t>D) Disbelief.</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03240" y="2167953"/>
            <a:ext cx="6468034" cy="1569660"/>
          </a:xfrm>
          <a:prstGeom prst="rect">
            <a:avLst/>
          </a:prstGeom>
          <a:noFill/>
        </p:spPr>
        <p:txBody>
          <a:bodyPr wrap="square">
            <a:spAutoFit/>
          </a:bodyPr>
          <a:lstStyle/>
          <a:p>
            <a:pPr algn="l" fontAlgn="base"/>
            <a:r>
              <a:rPr lang="en-US" sz="1600" b="0" i="0" dirty="0">
                <a:effectLst/>
                <a:latin typeface="Arial" panose="020B0604020202020204" pitchFamily="34" charset="0"/>
              </a:rPr>
              <a:t>We may conclude that </a:t>
            </a:r>
            <a:r>
              <a:rPr lang="en-US" sz="1600" b="0" i="0" dirty="0" err="1">
                <a:effectLst/>
                <a:latin typeface="Arial" panose="020B0604020202020204" pitchFamily="34" charset="0"/>
              </a:rPr>
              <a:t>bacalhau</a:t>
            </a:r>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A) is Renato’s </a:t>
            </a:r>
            <a:r>
              <a:rPr lang="en-US" sz="1600" b="0" i="0" dirty="0" err="1">
                <a:effectLst/>
                <a:latin typeface="Arial" panose="020B0604020202020204" pitchFamily="34" charset="0"/>
              </a:rPr>
              <a:t>favourite</a:t>
            </a:r>
            <a:r>
              <a:rPr lang="en-US" sz="1600" b="0" i="0" dirty="0">
                <a:effectLst/>
                <a:latin typeface="Arial" panose="020B0604020202020204" pitchFamily="34" charset="0"/>
              </a:rPr>
              <a:t> food.</a:t>
            </a:r>
          </a:p>
          <a:p>
            <a:pPr algn="l" fontAlgn="base"/>
            <a:r>
              <a:rPr lang="en-US" sz="1600" b="0" i="0" dirty="0">
                <a:effectLst/>
                <a:latin typeface="Arial" panose="020B0604020202020204" pitchFamily="34" charset="0"/>
              </a:rPr>
              <a:t>B) is made with fish.</a:t>
            </a:r>
          </a:p>
          <a:p>
            <a:pPr algn="l" fontAlgn="base"/>
            <a:r>
              <a:rPr lang="en-US" sz="1600" b="0" i="0" dirty="0">
                <a:effectLst/>
                <a:latin typeface="Arial" panose="020B0604020202020204" pitchFamily="34" charset="0"/>
              </a:rPr>
              <a:t>C) is imported from </a:t>
            </a:r>
            <a:r>
              <a:rPr lang="en-US" sz="1600" b="0" i="0" dirty="0" err="1">
                <a:effectLst/>
                <a:latin typeface="Arial" panose="020B0604020202020204" pitchFamily="34" charset="0"/>
              </a:rPr>
              <a:t>Pontinha</a:t>
            </a:r>
            <a:r>
              <a:rPr lang="en-US" sz="1600" b="0" i="0" dirty="0">
                <a:effectLst/>
                <a:latin typeface="Arial" panose="020B0604020202020204" pitchFamily="34" charset="0"/>
              </a:rPr>
              <a:t>.</a:t>
            </a:r>
          </a:p>
          <a:p>
            <a:pPr algn="l" fontAlgn="base"/>
            <a:r>
              <a:rPr lang="en-US" sz="1600" b="0" i="0" dirty="0">
                <a:effectLst/>
                <a:latin typeface="Arial" panose="020B0604020202020204" pitchFamily="34" charset="0"/>
              </a:rPr>
              <a:t>D) was invented by Renato.</a:t>
            </a:r>
          </a:p>
          <a:p>
            <a:pPr algn="l" fontAlgn="base"/>
            <a:r>
              <a:rPr lang="en-US" sz="1600" b="0" i="0" dirty="0">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300410" y="384804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40" y="3819193"/>
            <a:ext cx="6544141" cy="1815882"/>
          </a:xfrm>
          <a:prstGeom prst="rect">
            <a:avLst/>
          </a:prstGeom>
          <a:noFill/>
        </p:spPr>
        <p:txBody>
          <a:bodyPr wrap="square">
            <a:spAutoFit/>
          </a:bodyPr>
          <a:lstStyle/>
          <a:p>
            <a:pPr algn="l" fontAlgn="base"/>
            <a:r>
              <a:rPr lang="en-US" sz="1600" b="0" i="0" dirty="0">
                <a:effectLst/>
                <a:latin typeface="Arial" panose="020B0604020202020204" pitchFamily="34" charset="0"/>
              </a:rPr>
              <a:t>What does Renato say about his attitude towards tourists?</a:t>
            </a:r>
          </a:p>
          <a:p>
            <a:pPr algn="l" fontAlgn="base"/>
            <a:r>
              <a:rPr lang="en-US" sz="1600" b="0" i="0" dirty="0">
                <a:effectLst/>
                <a:latin typeface="Arial" panose="020B0604020202020204" pitchFamily="34" charset="0"/>
              </a:rPr>
              <a:t>A) They are always welcome on his island.</a:t>
            </a:r>
          </a:p>
          <a:p>
            <a:pPr algn="l" fontAlgn="base"/>
            <a:r>
              <a:rPr lang="en-US" sz="1600" b="0" i="0" dirty="0">
                <a:effectLst/>
                <a:latin typeface="Arial" panose="020B0604020202020204" pitchFamily="34" charset="0"/>
              </a:rPr>
              <a:t>B) He prefers to stay alone.</a:t>
            </a:r>
          </a:p>
          <a:p>
            <a:pPr algn="l" fontAlgn="base"/>
            <a:r>
              <a:rPr lang="en-US" sz="1600" b="0" i="0" dirty="0">
                <a:effectLst/>
                <a:latin typeface="Arial" panose="020B0604020202020204" pitchFamily="34" charset="0"/>
              </a:rPr>
              <a:t>C) He doesn’t like it when they come in bad weather.</a:t>
            </a:r>
          </a:p>
          <a:p>
            <a:pPr algn="l" fontAlgn="base"/>
            <a:r>
              <a:rPr lang="en-US" sz="1600" b="0" i="0" dirty="0">
                <a:effectLst/>
                <a:latin typeface="Arial" panose="020B0604020202020204" pitchFamily="34" charset="0"/>
              </a:rPr>
              <a:t>D) He treats them as his own family.</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591997" y="117222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612876" y="26579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656435"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300410" y="565005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903240" y="5644854"/>
            <a:ext cx="6028241" cy="1569660"/>
          </a:xfrm>
          <a:prstGeom prst="rect">
            <a:avLst/>
          </a:prstGeom>
          <a:noFill/>
        </p:spPr>
        <p:txBody>
          <a:bodyPr wrap="square">
            <a:spAutoFit/>
          </a:bodyPr>
          <a:lstStyle/>
          <a:p>
            <a:pPr algn="l" fontAlgn="base"/>
            <a:r>
              <a:rPr lang="en-US" sz="1600" b="0" i="0" dirty="0">
                <a:effectLst/>
                <a:latin typeface="Arial" panose="020B0604020202020204" pitchFamily="34" charset="0"/>
              </a:rPr>
              <a:t>What are Renato’s plans about his island?</a:t>
            </a:r>
          </a:p>
          <a:p>
            <a:pPr algn="l" fontAlgn="base"/>
            <a:r>
              <a:rPr lang="en-US" sz="1600" b="0" i="0" dirty="0">
                <a:effectLst/>
                <a:latin typeface="Arial" panose="020B0604020202020204" pitchFamily="34" charset="0"/>
              </a:rPr>
              <a:t>A) He wants to pass it to his son.</a:t>
            </a:r>
          </a:p>
          <a:p>
            <a:pPr algn="l" fontAlgn="base"/>
            <a:r>
              <a:rPr lang="en-US" sz="1600" b="0" i="0" dirty="0">
                <a:effectLst/>
                <a:latin typeface="Arial" panose="020B0604020202020204" pitchFamily="34" charset="0"/>
              </a:rPr>
              <a:t>B) He wants to sell it.</a:t>
            </a:r>
          </a:p>
          <a:p>
            <a:pPr algn="l" fontAlgn="base"/>
            <a:r>
              <a:rPr lang="en-US" sz="1600" b="0" i="0" dirty="0">
                <a:effectLst/>
                <a:latin typeface="Arial" panose="020B0604020202020204" pitchFamily="34" charset="0"/>
              </a:rPr>
              <a:t>C) He wants to die on the island.</a:t>
            </a:r>
          </a:p>
          <a:p>
            <a:pPr algn="l" fontAlgn="base"/>
            <a:r>
              <a:rPr lang="en-US" sz="1600" b="0" i="0" dirty="0">
                <a:effectLst/>
                <a:latin typeface="Arial" panose="020B0604020202020204" pitchFamily="34" charset="0"/>
              </a:rPr>
              <a:t>D) He wants to keep it.</a:t>
            </a:r>
          </a:p>
          <a:p>
            <a:pPr algn="l" fontAlgn="base"/>
            <a:r>
              <a:rPr lang="en-US" sz="160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649092" y="63482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a:t>
            </a:r>
            <a:r>
              <a:rPr lang="en-US" sz="1600" b="1" i="1" dirty="0">
                <a:effectLst/>
                <a:latin typeface="inherit"/>
              </a:rPr>
              <a:t>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a:t>
            </a:r>
            <a:r>
              <a:rPr lang="en-US" sz="1600" b="1" i="1" dirty="0">
                <a:effectLst/>
                <a:latin typeface="inherit"/>
              </a:rPr>
              <a:t>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801621" y="1805713"/>
            <a:ext cx="5601772" cy="9578071"/>
          </a:xfrm>
          <a:prstGeom prst="rect">
            <a:avLst/>
          </a:prstGeom>
          <a:noFill/>
        </p:spPr>
        <p:txBody>
          <a:bodyPr wrap="square">
            <a:spAutoFit/>
          </a:bodyPr>
          <a:lstStyle/>
          <a:p>
            <a:pPr algn="ctr" fontAlgn="base"/>
            <a:r>
              <a:rPr lang="en-US" sz="1600" b="1" dirty="0">
                <a:effectLst/>
                <a:latin typeface="Arial" panose="020B0604020202020204" pitchFamily="34" charset="0"/>
                <a:cs typeface="Arial" panose="020B0604020202020204" pitchFamily="34" charset="0"/>
              </a:rPr>
              <a:t/>
            </a:r>
            <a:br>
              <a:rPr lang="en-US" sz="1600" b="1" dirty="0">
                <a:effectLst/>
                <a:latin typeface="Arial" panose="020B0604020202020204" pitchFamily="34" charset="0"/>
                <a:cs typeface="Arial" panose="020B0604020202020204" pitchFamily="34" charset="0"/>
              </a:rPr>
            </a:br>
            <a:r>
              <a:rPr lang="en-US" b="1" dirty="0">
                <a:effectLst/>
                <a:latin typeface="inherit"/>
              </a:rPr>
              <a:t>The compass</a:t>
            </a:r>
            <a:endParaRPr lang="en-US" b="1" dirty="0">
              <a:effectLst/>
              <a:latin typeface="Playfair Display" panose="00000500000000000000" pitchFamily="2" charset="-52"/>
            </a:endParaRPr>
          </a:p>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What do you know about the invention of the compass? You might think that sailors ______ the compass for centuries to navigate in the open sea. The truth is, there was no such thing as the compass in ancient times, and even after ______ invention the compass wasn’t used all that much for marine navigation. No one knows where or when the first compass ______. It may have been in China or in the Near East or in Italy.</a:t>
            </a:r>
          </a:p>
          <a:p>
            <a:pPr algn="l" fontAlgn="base"/>
            <a:r>
              <a:rPr lang="en-US" b="0" i="0" dirty="0">
                <a:effectLst/>
                <a:latin typeface="Arial" panose="020B0604020202020204" pitchFamily="34" charset="0"/>
              </a:rPr>
              <a:t> </a:t>
            </a:r>
          </a:p>
          <a:p>
            <a:pPr algn="ctr" fontAlgn="base"/>
            <a:r>
              <a:rPr lang="en-US" b="1" dirty="0">
                <a:effectLst/>
                <a:latin typeface="inherit"/>
              </a:rPr>
              <a:t>A kind man</a:t>
            </a:r>
            <a:endParaRPr lang="en-US" b="1" dirty="0">
              <a:effectLst/>
              <a:latin typeface="Playfair Display" panose="00000500000000000000" pitchFamily="2" charset="-52"/>
            </a:endParaRPr>
          </a:p>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A truck driver was driving 100 penguins to the New York Zoo when his truck broke down on the freeway. The driver got out of the cab. He ______ at the engine when another truck stopped in front of him. The second truck driver asked if his colleague </a:t>
            </a:r>
            <a:r>
              <a:rPr lang="en-US" dirty="0">
                <a:latin typeface="Arial" panose="020B0604020202020204" pitchFamily="34" charset="0"/>
              </a:rPr>
              <a:t>needed</a:t>
            </a:r>
            <a:r>
              <a:rPr lang="en-US" b="0" i="0" dirty="0">
                <a:effectLst/>
                <a:latin typeface="Arial" panose="020B0604020202020204" pitchFamily="34" charset="0"/>
              </a:rPr>
              <a:t> any help. The penguins’ driver explained that he was taking the penguins to the zoo and asked if the other man ______ the penguins there. He agreed. Some hours later, the second truck driver drove past the first one, who was still waiting on the freeway for help to come. The penguins, however, _____ still on the truck! “I thought I asked you to take those penguins to the zoo,” shouted the first driver. The second replied, “I did, but I had some money left, so we’re going to the cinema now.”</a:t>
            </a:r>
          </a:p>
          <a:p>
            <a:pPr algn="l" fontAlgn="base"/>
            <a:r>
              <a:rPr lang="en-US" b="0" i="0" dirty="0">
                <a:effectLst/>
                <a:latin typeface="Arial" panose="020B0604020202020204" pitchFamily="34" charset="0"/>
              </a:rPr>
              <a:t> </a:t>
            </a:r>
          </a:p>
          <a:p>
            <a:pPr algn="l" fontAlgn="base">
              <a:lnSpc>
                <a:spcPct val="150000"/>
              </a:lnSpc>
            </a:pPr>
            <a:r>
              <a:rPr lang="en-US" sz="1400" b="0" i="0" dirty="0">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289384" y="2849363"/>
            <a:ext cx="1104795" cy="369332"/>
          </a:xfrm>
          <a:prstGeom prst="rect">
            <a:avLst/>
          </a:prstGeom>
          <a:noFill/>
        </p:spPr>
        <p:txBody>
          <a:bodyPr wrap="square" rtlCol="0">
            <a:spAutoFit/>
          </a:bodyPr>
          <a:lstStyle/>
          <a:p>
            <a:r>
              <a:rPr lang="en-US" b="1" dirty="0">
                <a:latin typeface="inherit"/>
              </a:rPr>
              <a:t>USE</a:t>
            </a:r>
            <a:endParaRPr lang="ru-RU" b="1" dirty="0">
              <a:latin typeface="inherit"/>
            </a:endParaRPr>
          </a:p>
        </p:txBody>
      </p:sp>
      <p:sp>
        <p:nvSpPr>
          <p:cNvPr id="11" name="TextBox 10">
            <a:extLst>
              <a:ext uri="{FF2B5EF4-FFF2-40B4-BE49-F238E27FC236}">
                <a16:creationId xmlns:a16="http://schemas.microsoft.com/office/drawing/2014/main" xmlns="" id="{103E1413-ACA1-452F-8B5D-C1688E8FFF7E}"/>
              </a:ext>
            </a:extLst>
          </p:cNvPr>
          <p:cNvSpPr txBox="1"/>
          <p:nvPr/>
        </p:nvSpPr>
        <p:spPr>
          <a:xfrm>
            <a:off x="6321893" y="3706852"/>
            <a:ext cx="1170082" cy="369332"/>
          </a:xfrm>
          <a:prstGeom prst="rect">
            <a:avLst/>
          </a:prstGeom>
          <a:noFill/>
        </p:spPr>
        <p:txBody>
          <a:bodyPr wrap="square">
            <a:spAutoFit/>
          </a:bodyPr>
          <a:lstStyle/>
          <a:p>
            <a:r>
              <a:rPr lang="en-US" b="1" dirty="0"/>
              <a:t>IT</a:t>
            </a:r>
            <a:endParaRPr lang="ru-RU" b="1" dirty="0"/>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205175" y="276071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205176" y="358132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212529" y="433566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221009" y="638743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182693" y="771765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182694" y="880088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312051" y="4516057"/>
            <a:ext cx="1179924" cy="369332"/>
          </a:xfrm>
          <a:prstGeom prst="rect">
            <a:avLst/>
          </a:prstGeom>
          <a:noFill/>
        </p:spPr>
        <p:txBody>
          <a:bodyPr wrap="square">
            <a:spAutoFit/>
          </a:bodyPr>
          <a:lstStyle/>
          <a:p>
            <a:r>
              <a:rPr lang="en-US" b="1" dirty="0">
                <a:latin typeface="inherit"/>
              </a:rPr>
              <a:t>INVENT</a:t>
            </a:r>
            <a:endParaRPr lang="ru-RU"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272084" y="6410083"/>
            <a:ext cx="1122095" cy="369332"/>
          </a:xfrm>
          <a:prstGeom prst="rect">
            <a:avLst/>
          </a:prstGeom>
          <a:noFill/>
        </p:spPr>
        <p:txBody>
          <a:bodyPr wrap="square">
            <a:spAutoFit/>
          </a:bodyPr>
          <a:lstStyle/>
          <a:p>
            <a:r>
              <a:rPr lang="en-US" sz="1800" b="1" i="0" dirty="0">
                <a:effectLst/>
                <a:latin typeface="inherit"/>
              </a:rPr>
              <a:t>LOOK</a:t>
            </a:r>
            <a:endParaRPr lang="ru-RU"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277024" y="7792932"/>
            <a:ext cx="817567" cy="369332"/>
          </a:xfrm>
          <a:prstGeom prst="rect">
            <a:avLst/>
          </a:prstGeom>
          <a:noFill/>
        </p:spPr>
        <p:txBody>
          <a:bodyPr wrap="square">
            <a:spAutoFit/>
          </a:bodyPr>
          <a:lstStyle/>
          <a:p>
            <a:r>
              <a:rPr lang="en-US" sz="1800" b="1" i="0" dirty="0">
                <a:effectLst/>
                <a:latin typeface="inherit"/>
              </a:rPr>
              <a:t>TAKE</a:t>
            </a:r>
            <a:endParaRPr lang="ru-RU" dirty="0"/>
          </a:p>
        </p:txBody>
      </p:sp>
      <p:sp>
        <p:nvSpPr>
          <p:cNvPr id="28" name="TextBox 27">
            <a:extLst>
              <a:ext uri="{FF2B5EF4-FFF2-40B4-BE49-F238E27FC236}">
                <a16:creationId xmlns:a16="http://schemas.microsoft.com/office/drawing/2014/main" xmlns="" id="{CFA0F323-3FDD-48CA-8005-D5ED671CE5BE}"/>
              </a:ext>
            </a:extLst>
          </p:cNvPr>
          <p:cNvSpPr txBox="1"/>
          <p:nvPr/>
        </p:nvSpPr>
        <p:spPr>
          <a:xfrm>
            <a:off x="6369879" y="8890166"/>
            <a:ext cx="1122095" cy="369332"/>
          </a:xfrm>
          <a:prstGeom prst="rect">
            <a:avLst/>
          </a:prstGeom>
          <a:noFill/>
        </p:spPr>
        <p:txBody>
          <a:bodyPr wrap="square">
            <a:spAutoFit/>
          </a:bodyPr>
          <a:lstStyle/>
          <a:p>
            <a:r>
              <a:rPr lang="en-US" sz="1800" b="1" i="0" dirty="0">
                <a:effectLst/>
                <a:latin typeface="inherit"/>
              </a:rPr>
              <a:t>BE</a:t>
            </a:r>
            <a:endParaRPr lang="ru-RU"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a:t>
            </a:r>
            <a:r>
              <a:rPr lang="en-US" sz="1600" b="1" i="1" dirty="0">
                <a:effectLst/>
                <a:latin typeface="inherit"/>
              </a:rPr>
              <a:t>8</a:t>
            </a:r>
            <a:r>
              <a:rPr lang="ru-RU" sz="1600" b="1" i="1" dirty="0">
                <a:effectLst/>
                <a:latin typeface="inherit"/>
              </a:rPr>
              <a:t>-</a:t>
            </a:r>
            <a:r>
              <a:rPr lang="en-US" sz="1600" b="1" i="1" dirty="0">
                <a:effectLst/>
                <a:latin typeface="inherit"/>
              </a:rPr>
              <a:t>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136187" y="334039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a:t>
            </a:r>
            <a:endParaRPr lang="ru-RU" sz="2400" b="1" dirty="0">
              <a:solidFill>
                <a:schemeClr val="tx1"/>
              </a:solidFill>
            </a:endParaRP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129830" y="489811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129830" y="6086781"/>
            <a:ext cx="564777" cy="4657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a:t>
            </a:r>
            <a:endParaRPr lang="ru-RU" sz="2400" b="1" dirty="0">
              <a:solidFill>
                <a:schemeClr val="tx1"/>
              </a:solidFill>
            </a:endParaRP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136187" y="69409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a:t>
            </a:r>
            <a:endParaRPr lang="ru-RU" sz="2400" b="1" dirty="0">
              <a:solidFill>
                <a:schemeClr val="tx1"/>
              </a:solidFill>
            </a:endParaRP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129830" y="882891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a:t>
            </a:r>
            <a:endParaRPr lang="ru-RU" sz="2400" b="1" dirty="0">
              <a:solidFill>
                <a:schemeClr val="tx1"/>
              </a:solidFill>
            </a:endParaRP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756086" y="762246"/>
            <a:ext cx="5530962" cy="10649069"/>
          </a:xfrm>
          <a:prstGeom prst="rect">
            <a:avLst/>
          </a:prstGeom>
          <a:noFill/>
        </p:spPr>
        <p:txBody>
          <a:bodyPr wrap="square">
            <a:spAutoFit/>
          </a:bodyPr>
          <a:lstStyle/>
          <a:p>
            <a:pPr algn="ctr" fontAlgn="base">
              <a:lnSpc>
                <a:spcPct val="150000"/>
              </a:lnSpc>
            </a:pPr>
            <a:endParaRPr lang="en-US" b="0" i="0" dirty="0">
              <a:effectLst/>
              <a:latin typeface="Arial" panose="020B0604020202020204" pitchFamily="34" charset="0"/>
            </a:endParaRPr>
          </a:p>
          <a:p>
            <a:pPr algn="ctr" fontAlgn="base"/>
            <a:r>
              <a:rPr lang="en-US" b="1" dirty="0">
                <a:solidFill>
                  <a:srgbClr val="111111"/>
                </a:solidFill>
                <a:effectLst/>
                <a:latin typeface="inherit"/>
              </a:rPr>
              <a:t>Visiting Uluru</a:t>
            </a:r>
            <a:endParaRPr lang="en-US" b="1" dirty="0">
              <a:solidFill>
                <a:srgbClr val="111111"/>
              </a:solidFill>
              <a:effectLst/>
              <a:latin typeface="Playfair Display" panose="00000500000000000000" pitchFamily="2" charset="-52"/>
            </a:endParaRPr>
          </a:p>
          <a:p>
            <a:pPr algn="l" fontAlgn="base">
              <a:lnSpc>
                <a:spcPct val="150000"/>
              </a:lnSpc>
            </a:pPr>
            <a:r>
              <a:rPr lang="en-US" b="0" i="0" dirty="0">
                <a:solidFill>
                  <a:srgbClr val="555555"/>
                </a:solidFill>
                <a:effectLst/>
                <a:latin typeface="Arial" panose="020B0604020202020204" pitchFamily="34" charset="0"/>
              </a:rPr>
              <a:t> </a:t>
            </a:r>
          </a:p>
          <a:p>
            <a:pPr algn="l" fontAlgn="base">
              <a:lnSpc>
                <a:spcPct val="150000"/>
              </a:lnSpc>
            </a:pPr>
            <a:r>
              <a:rPr lang="en-US" b="0" i="0" dirty="0">
                <a:effectLst/>
                <a:latin typeface="Arial" panose="020B0604020202020204" pitchFamily="34" charset="0"/>
              </a:rPr>
              <a:t>If you are thinking of making the journey to witness the incredible red rock Uluru in person, here are some facts you should know before you leave. Thousands of _____ to Australia go to see Uluru. Uluru is located west of the Simpson Desert 335 km southwest of Alice Springs. While some people believe it to be the largest monolith in the world, this title is ______ held by Mount Augustus in Western Australia.</a:t>
            </a:r>
          </a:p>
          <a:p>
            <a:pPr algn="l" fontAlgn="base">
              <a:lnSpc>
                <a:spcPct val="150000"/>
              </a:lnSpc>
            </a:pPr>
            <a:r>
              <a:rPr lang="en-US" b="0" i="0" dirty="0">
                <a:effectLst/>
                <a:latin typeface="Arial" panose="020B0604020202020204" pitchFamily="34" charset="0"/>
              </a:rPr>
              <a:t>Uluru is known to undergo a series of </a:t>
            </a:r>
            <a:r>
              <a:rPr lang="en-US" b="0" i="0" dirty="0" err="1">
                <a:effectLst/>
                <a:latin typeface="Arial" panose="020B0604020202020204" pitchFamily="34" charset="0"/>
              </a:rPr>
              <a:t>colour</a:t>
            </a:r>
            <a:r>
              <a:rPr lang="en-US" b="0" i="0" dirty="0">
                <a:effectLst/>
                <a:latin typeface="Arial" panose="020B0604020202020204" pitchFamily="34" charset="0"/>
              </a:rPr>
              <a:t> changes. These can be just subtle ______ when it rains. However, the view undergoes amazing ______ when caught by the spectacular sunset rays. This is so partially because the surface of Uluru is full of unusual caves and holes due to millions of years of erosion.</a:t>
            </a:r>
          </a:p>
          <a:p>
            <a:pPr algn="l" fontAlgn="base">
              <a:lnSpc>
                <a:spcPct val="150000"/>
              </a:lnSpc>
            </a:pPr>
            <a:r>
              <a:rPr lang="en-US" b="0" i="0" dirty="0">
                <a:effectLst/>
                <a:latin typeface="Arial" panose="020B0604020202020204" pitchFamily="34" charset="0"/>
              </a:rPr>
              <a:t>Uluru is a sacred site to the indigenous people of the area, and guides ______ tourists from climbing the rock.</a:t>
            </a:r>
          </a:p>
          <a:p>
            <a:pPr algn="l" fontAlgn="base">
              <a:lnSpc>
                <a:spcPct val="150000"/>
              </a:lnSpc>
            </a:pPr>
            <a:r>
              <a:rPr lang="en-US" b="0" i="0" dirty="0">
                <a:solidFill>
                  <a:srgbClr val="555555"/>
                </a:solidFill>
                <a:effectLst/>
                <a:latin typeface="Arial" panose="020B0604020202020204" pitchFamily="34" charset="0"/>
              </a:rPr>
              <a:t> </a:t>
            </a:r>
          </a:p>
          <a:p>
            <a:pPr algn="l" fontAlgn="base">
              <a:lnSpc>
                <a:spcPct val="150000"/>
              </a:lnSpc>
            </a:pPr>
            <a:r>
              <a:rPr lang="en-US" sz="14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solidFill>
                <a:srgbClr val="555555"/>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217854" y="3441711"/>
            <a:ext cx="1311331" cy="369332"/>
          </a:xfrm>
          <a:prstGeom prst="rect">
            <a:avLst/>
          </a:prstGeom>
          <a:noFill/>
        </p:spPr>
        <p:txBody>
          <a:bodyPr wrap="square">
            <a:spAutoFit/>
          </a:bodyPr>
          <a:lstStyle/>
          <a:p>
            <a:r>
              <a:rPr lang="en-US" b="1" dirty="0">
                <a:latin typeface="inherit"/>
              </a:rPr>
              <a:t>VISIT</a:t>
            </a:r>
            <a:endParaRPr lang="ru-RU" dirty="0"/>
          </a:p>
        </p:txBody>
      </p:sp>
      <p:sp>
        <p:nvSpPr>
          <p:cNvPr id="16" name="TextBox 15">
            <a:extLst>
              <a:ext uri="{FF2B5EF4-FFF2-40B4-BE49-F238E27FC236}">
                <a16:creationId xmlns:a16="http://schemas.microsoft.com/office/drawing/2014/main" xmlns="" id="{F21314A9-B941-49C4-862A-ED71E15EE211}"/>
              </a:ext>
            </a:extLst>
          </p:cNvPr>
          <p:cNvSpPr txBox="1"/>
          <p:nvPr/>
        </p:nvSpPr>
        <p:spPr>
          <a:xfrm>
            <a:off x="6186996" y="5133443"/>
            <a:ext cx="1269886" cy="369332"/>
          </a:xfrm>
          <a:prstGeom prst="rect">
            <a:avLst/>
          </a:prstGeom>
          <a:noFill/>
        </p:spPr>
        <p:txBody>
          <a:bodyPr wrap="square">
            <a:spAutoFit/>
          </a:bodyPr>
          <a:lstStyle/>
          <a:p>
            <a:r>
              <a:rPr lang="en-US" b="1" dirty="0">
                <a:latin typeface="inherit"/>
              </a:rPr>
              <a:t>ACTUAL</a:t>
            </a:r>
            <a:endParaRPr lang="ru-RU" dirty="0"/>
          </a:p>
        </p:txBody>
      </p:sp>
      <p:sp>
        <p:nvSpPr>
          <p:cNvPr id="18" name="TextBox 17">
            <a:extLst>
              <a:ext uri="{FF2B5EF4-FFF2-40B4-BE49-F238E27FC236}">
                <a16:creationId xmlns:a16="http://schemas.microsoft.com/office/drawing/2014/main" xmlns="" id="{EDF93E73-DB02-4160-8AD4-F781800C1A45}"/>
              </a:ext>
            </a:extLst>
          </p:cNvPr>
          <p:cNvSpPr txBox="1"/>
          <p:nvPr/>
        </p:nvSpPr>
        <p:spPr>
          <a:xfrm>
            <a:off x="6244990" y="6367911"/>
            <a:ext cx="1376091" cy="369332"/>
          </a:xfrm>
          <a:prstGeom prst="rect">
            <a:avLst/>
          </a:prstGeom>
          <a:noFill/>
        </p:spPr>
        <p:txBody>
          <a:bodyPr wrap="square">
            <a:spAutoFit/>
          </a:bodyPr>
          <a:lstStyle/>
          <a:p>
            <a:r>
              <a:rPr lang="en-US" b="1" dirty="0">
                <a:latin typeface="inherit"/>
              </a:rPr>
              <a:t>DIFFER</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263650" y="7159950"/>
            <a:ext cx="1265535" cy="369332"/>
          </a:xfrm>
          <a:prstGeom prst="rect">
            <a:avLst/>
          </a:prstGeom>
          <a:noFill/>
        </p:spPr>
        <p:txBody>
          <a:bodyPr wrap="square">
            <a:spAutoFit/>
          </a:bodyPr>
          <a:lstStyle/>
          <a:p>
            <a:r>
              <a:rPr lang="en-US" sz="1800" b="1" i="0" dirty="0">
                <a:effectLst/>
                <a:latin typeface="inherit"/>
              </a:rPr>
              <a:t>TRASFORM</a:t>
            </a:r>
            <a:endParaRPr lang="ru-RU" dirty="0"/>
          </a:p>
        </p:txBody>
      </p:sp>
      <p:sp>
        <p:nvSpPr>
          <p:cNvPr id="24" name="TextBox 23">
            <a:extLst>
              <a:ext uri="{FF2B5EF4-FFF2-40B4-BE49-F238E27FC236}">
                <a16:creationId xmlns:a16="http://schemas.microsoft.com/office/drawing/2014/main" xmlns="" id="{C288CE50-DCC3-425D-8A1F-E7F270FB0CFB}"/>
              </a:ext>
            </a:extLst>
          </p:cNvPr>
          <p:cNvSpPr txBox="1"/>
          <p:nvPr/>
        </p:nvSpPr>
        <p:spPr>
          <a:xfrm>
            <a:off x="6178677" y="9092698"/>
            <a:ext cx="1278205" cy="369332"/>
          </a:xfrm>
          <a:prstGeom prst="rect">
            <a:avLst/>
          </a:prstGeom>
          <a:noFill/>
        </p:spPr>
        <p:txBody>
          <a:bodyPr wrap="square">
            <a:spAutoFit/>
          </a:bodyPr>
          <a:lstStyle/>
          <a:p>
            <a:r>
              <a:rPr lang="en-US" sz="1800" b="1" i="0" dirty="0">
                <a:effectLst/>
                <a:latin typeface="inherit"/>
              </a:rPr>
              <a:t>COURAGE</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1CA2525-5DF6-4A18-A2BD-A0FFA8608892}"/>
              </a:ext>
            </a:extLst>
          </p:cNvPr>
          <p:cNvSpPr txBox="1"/>
          <p:nvPr/>
        </p:nvSpPr>
        <p:spPr>
          <a:xfrm>
            <a:off x="773064" y="6391931"/>
            <a:ext cx="6763816" cy="3470437"/>
          </a:xfrm>
          <a:prstGeom prst="rect">
            <a:avLst/>
          </a:prstGeom>
          <a:noFill/>
        </p:spPr>
        <p:txBody>
          <a:bodyPr wrap="square">
            <a:spAutoFit/>
          </a:bodyPr>
          <a:lstStyle/>
          <a:p>
            <a:pPr algn="l" fontAlgn="base">
              <a:lnSpc>
                <a:spcPct val="200000"/>
              </a:lnSpc>
            </a:pPr>
            <a:r>
              <a:rPr lang="en-US" sz="1600" b="0" i="0" dirty="0">
                <a:effectLst/>
                <a:latin typeface="inherit"/>
              </a:rPr>
              <a:t>A) in                       B) out                          C) off                              D) on</a:t>
            </a:r>
          </a:p>
          <a:p>
            <a:pPr algn="l" fontAlgn="base">
              <a:lnSpc>
                <a:spcPct val="200000"/>
              </a:lnSpc>
            </a:pPr>
            <a:r>
              <a:rPr lang="en-US" sz="1600" b="0" i="0" dirty="0">
                <a:effectLst/>
                <a:latin typeface="inherit"/>
              </a:rPr>
              <a:t>A) arrived             B) reached                  C) entered                     D) achieved</a:t>
            </a:r>
          </a:p>
          <a:p>
            <a:pPr algn="l" fontAlgn="base">
              <a:lnSpc>
                <a:spcPct val="200000"/>
              </a:lnSpc>
            </a:pPr>
            <a:r>
              <a:rPr lang="en-US" sz="1600" b="0" i="0" dirty="0">
                <a:effectLst/>
                <a:latin typeface="inherit"/>
              </a:rPr>
              <a:t>A) amounted       B) allowed                   C) applied                      D) admitted</a:t>
            </a:r>
          </a:p>
          <a:p>
            <a:pPr algn="l" fontAlgn="base">
              <a:lnSpc>
                <a:spcPct val="200000"/>
              </a:lnSpc>
            </a:pPr>
            <a:r>
              <a:rPr lang="en-US" sz="1600" b="0" i="0" dirty="0">
                <a:effectLst/>
                <a:latin typeface="inherit"/>
              </a:rPr>
              <a:t>A) accepting        B) attempting             C) adopting                    D) assuming</a:t>
            </a:r>
          </a:p>
          <a:p>
            <a:pPr algn="l" fontAlgn="base">
              <a:lnSpc>
                <a:spcPct val="200000"/>
              </a:lnSpc>
            </a:pPr>
            <a:r>
              <a:rPr lang="en-US" sz="1600" b="0" i="0" dirty="0">
                <a:effectLst/>
                <a:latin typeface="inherit"/>
              </a:rPr>
              <a:t>A) included          B) concluded              C) supposed                   D) suggested</a:t>
            </a:r>
          </a:p>
          <a:p>
            <a:pPr algn="l" fontAlgn="base">
              <a:lnSpc>
                <a:spcPct val="200000"/>
              </a:lnSpc>
            </a:pPr>
            <a:r>
              <a:rPr lang="en-US" sz="1600" b="0" i="0" dirty="0">
                <a:effectLst/>
                <a:latin typeface="inherit"/>
              </a:rPr>
              <a:t>A) draw                B) bring                        C) take                            D) pay</a:t>
            </a:r>
          </a:p>
          <a:p>
            <a:pPr algn="l" fontAlgn="base">
              <a:lnSpc>
                <a:spcPct val="200000"/>
              </a:lnSpc>
            </a:pPr>
            <a:r>
              <a:rPr lang="en-US" sz="1600" b="0" i="0" dirty="0">
                <a:effectLst/>
                <a:latin typeface="inherit"/>
              </a:rPr>
              <a:t>A) delay               B) setback                    C) break                          D) stop</a:t>
            </a: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153105" y="882731"/>
            <a:ext cx="7234518" cy="5509200"/>
          </a:xfrm>
          <a:prstGeom prst="rect">
            <a:avLst/>
          </a:prstGeom>
          <a:noFill/>
        </p:spPr>
        <p:txBody>
          <a:bodyPr wrap="square">
            <a:spAutoFit/>
          </a:bodyPr>
          <a:lstStyle/>
          <a:p>
            <a:pPr algn="ctr" fontAlgn="base"/>
            <a:r>
              <a:rPr lang="en-US" sz="1600" b="1" dirty="0">
                <a:effectLst/>
                <a:latin typeface="inherit"/>
              </a:rPr>
              <a:t/>
            </a:r>
            <a:br>
              <a:rPr lang="en-US" sz="1600" b="1" dirty="0">
                <a:effectLst/>
                <a:latin typeface="inherit"/>
              </a:rPr>
            </a:br>
            <a:r>
              <a:rPr lang="en-US" sz="1600" b="1" dirty="0">
                <a:effectLst/>
                <a:latin typeface="inherit"/>
              </a:rPr>
              <a:t>Brenda</a:t>
            </a:r>
            <a:endParaRPr lang="en-US" sz="1600" b="1" dirty="0">
              <a:effectLst/>
              <a:latin typeface="Playfair Display" panose="00000500000000000000" pitchFamily="2" charset="-52"/>
            </a:endParaRP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Brenda Dowson looked up at the departure monitor on the wall above her desk. She was relieved to see that United’s flight 99 bound for JFK had finally taken </a:t>
            </a:r>
            <a:r>
              <a:rPr lang="en-US" sz="1600" b="1" i="0" dirty="0">
                <a:effectLst/>
                <a:latin typeface="inherit"/>
              </a:rPr>
              <a:t>(1)</a:t>
            </a:r>
            <a:r>
              <a:rPr lang="en-US" sz="1600" b="0" i="0" dirty="0">
                <a:effectLst/>
                <a:latin typeface="Arial" panose="020B0604020202020204" pitchFamily="34" charset="0"/>
              </a:rPr>
              <a:t> ______ at 1.40. Forty minutes behind schedule.</a:t>
            </a:r>
          </a:p>
          <a:p>
            <a:pPr algn="l" fontAlgn="base"/>
            <a:r>
              <a:rPr lang="en-US" sz="1600" b="0" i="0" dirty="0">
                <a:effectLst/>
                <a:latin typeface="Arial" panose="020B0604020202020204" pitchFamily="34" charset="0"/>
              </a:rPr>
              <a:t>Brenda founded Art Locations nearly ten years ago. Brenda was really married to the job, despite its long hours, demanding customers and planes, trains and cargo vessels that never </a:t>
            </a:r>
            <a:r>
              <a:rPr lang="en-US" sz="1600" b="1" i="0" dirty="0">
                <a:effectLst/>
                <a:latin typeface="inherit"/>
              </a:rPr>
              <a:t>(2)</a:t>
            </a:r>
            <a:r>
              <a:rPr lang="en-US" sz="1600" b="0" i="0" dirty="0">
                <a:effectLst/>
                <a:latin typeface="Arial" panose="020B0604020202020204" pitchFamily="34" charset="0"/>
              </a:rPr>
              <a:t> ______ on time. Moving great works of art from one corner of the globe to the other </a:t>
            </a:r>
            <a:r>
              <a:rPr lang="en-US" sz="1600" b="1" i="0" dirty="0">
                <a:effectLst/>
                <a:latin typeface="inherit"/>
              </a:rPr>
              <a:t>(3)</a:t>
            </a:r>
            <a:r>
              <a:rPr lang="en-US" sz="1600" b="0" i="0" dirty="0">
                <a:effectLst/>
                <a:latin typeface="Arial" panose="020B0604020202020204" pitchFamily="34" charset="0"/>
              </a:rPr>
              <a:t> ______ her to combine a natural flair for organization with a love of beautiful objects.</a:t>
            </a:r>
          </a:p>
          <a:p>
            <a:pPr algn="l" fontAlgn="base"/>
            <a:r>
              <a:rPr lang="en-US" sz="1600" b="0" i="0" dirty="0">
                <a:effectLst/>
                <a:latin typeface="Arial" panose="020B0604020202020204" pitchFamily="34" charset="0"/>
              </a:rPr>
              <a:t>Brenda travelled around the world </a:t>
            </a:r>
            <a:r>
              <a:rPr lang="en-US" sz="1600" b="1" i="0" dirty="0">
                <a:effectLst/>
                <a:latin typeface="inherit"/>
              </a:rPr>
              <a:t>(4)</a:t>
            </a:r>
            <a:r>
              <a:rPr lang="en-US" sz="1600" b="0" i="0" dirty="0">
                <a:effectLst/>
                <a:latin typeface="Arial" panose="020B0604020202020204" pitchFamily="34" charset="0"/>
              </a:rPr>
              <a:t> ______ commissions from governments who were planning national exhibitions. She also dealt with several private collectors, who often wanted nothing more than to move a </a:t>
            </a:r>
            <a:r>
              <a:rPr lang="en-US" sz="1600" b="0" i="0" dirty="0" err="1">
                <a:effectLst/>
                <a:latin typeface="Arial" panose="020B0604020202020204" pitchFamily="34" charset="0"/>
              </a:rPr>
              <a:t>favourite</a:t>
            </a:r>
            <a:r>
              <a:rPr lang="en-US" sz="1600" b="0" i="0" dirty="0">
                <a:effectLst/>
                <a:latin typeface="Arial" panose="020B0604020202020204" pitchFamily="34" charset="0"/>
              </a:rPr>
              <a:t> painting from home to another. Over the years many of her customers had become personal friends. But not Andrew Stratford. Brenda long ago </a:t>
            </a:r>
            <a:r>
              <a:rPr lang="en-US" sz="1600" b="1" i="0" dirty="0">
                <a:effectLst/>
                <a:latin typeface="inherit"/>
              </a:rPr>
              <a:t>(5)</a:t>
            </a:r>
            <a:r>
              <a:rPr lang="en-US" sz="1600" b="0" i="0" dirty="0">
                <a:effectLst/>
                <a:latin typeface="Arial" panose="020B0604020202020204" pitchFamily="34" charset="0"/>
              </a:rPr>
              <a:t> ______ that the words “please” and “thank you” were not in the man’s vocabulary, and she certainly wasn’t on his Christmas card list. Brenda tried to </a:t>
            </a:r>
            <a:r>
              <a:rPr lang="en-US" sz="1600" b="1" i="0" dirty="0">
                <a:effectLst/>
                <a:latin typeface="inherit"/>
              </a:rPr>
              <a:t>(6)</a:t>
            </a:r>
            <a:r>
              <a:rPr lang="en-US" sz="1600" b="0" i="0" dirty="0">
                <a:effectLst/>
                <a:latin typeface="Arial" panose="020B0604020202020204" pitchFamily="34" charset="0"/>
              </a:rPr>
              <a:t> ______ no attention to his impolite ways. Stratford’s latest demand had been to collect a Van Gogh from Victoria Hall and transport it, without </a:t>
            </a:r>
            <a:r>
              <a:rPr lang="en-US" sz="1600" b="1" i="0" dirty="0">
                <a:effectLst/>
                <a:latin typeface="inherit"/>
              </a:rPr>
              <a:t>(7)</a:t>
            </a:r>
            <a:r>
              <a:rPr lang="en-US" sz="1600" b="0" i="0" dirty="0">
                <a:effectLst/>
                <a:latin typeface="Arial" panose="020B0604020202020204" pitchFamily="34" charset="0"/>
              </a:rPr>
              <a:t> ______ to his office in Boston. Again, he didn’t say either “please” or “thank you”.</a:t>
            </a:r>
          </a:p>
          <a:p>
            <a:pPr algn="l" fontAlgn="base"/>
            <a:r>
              <a:rPr lang="en-US" sz="1600" b="0" i="0" dirty="0">
                <a:solidFill>
                  <a:srgbClr val="555555"/>
                </a:solidFill>
                <a:effectLst/>
                <a:latin typeface="Arial" panose="020B0604020202020204" pitchFamily="34" charset="0"/>
              </a:rPr>
              <a:t> </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2481581" y="289229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773064" y="213807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3472196" y="310704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3326026" y="361256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5673581" y="456828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5474415" y="507380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4955641" y="557211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28451" y="659019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328450" y="709990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328449" y="757007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328449" y="806764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328448" y="851972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328448" y="903720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327645" y="949446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nvGraphicFramePr>
        <p:xfrm>
          <a:off x="551329" y="1420365"/>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6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Susan: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1" name="Таблица 3">
            <a:extLst>
              <a:ext uri="{FF2B5EF4-FFF2-40B4-BE49-F238E27FC236}">
                <a16:creationId xmlns:a16="http://schemas.microsoft.com/office/drawing/2014/main" xmlns="" id="{DBA1A902-6C13-44CC-9398-4219A3BAA02E}"/>
              </a:ext>
            </a:extLst>
          </p:cNvPr>
          <p:cNvGraphicFramePr>
            <a:graphicFrameLocks noGrp="1"/>
          </p:cNvGraphicFramePr>
          <p:nvPr>
            <p:extLst>
              <p:ext uri="{D42A27DB-BD31-4B8C-83A1-F6EECF244321}">
                <p14:modId xmlns:p14="http://schemas.microsoft.com/office/powerpoint/2010/main" xmlns="" val="2355915438"/>
              </p:ext>
            </p:extLst>
          </p:nvPr>
        </p:nvGraphicFramePr>
        <p:xfrm>
          <a:off x="555946" y="2529393"/>
          <a:ext cx="6847734" cy="353568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2000" b="1" i="0" dirty="0">
                          <a:latin typeface="+mn-lt"/>
                          <a:cs typeface="Times New Roman" panose="02020603050405020304" pitchFamily="18" charset="0"/>
                        </a:rPr>
                        <a:t>From: Susan @mail.uk</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2000" b="1" i="0" dirty="0">
                          <a:latin typeface="+mn-lt"/>
                          <a:cs typeface="Times New Roman" panose="02020603050405020304" pitchFamily="18" charset="0"/>
                        </a:rPr>
                        <a:t>To: Russian_friend@ege.ru</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2000" b="1" i="0" dirty="0">
                          <a:latin typeface="+mn-lt"/>
                          <a:cs typeface="Times New Roman" panose="02020603050405020304" pitchFamily="18" charset="0"/>
                        </a:rPr>
                        <a:t>Subject: internet</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algn="l"/>
                      <a:r>
                        <a:rPr lang="en-US" sz="1800" i="1" dirty="0">
                          <a:effectLst/>
                        </a:rPr>
                        <a:t>  </a:t>
                      </a:r>
                      <a:r>
                        <a:rPr lang="en-US" sz="1800" b="0" i="1" kern="1200" dirty="0">
                          <a:solidFill>
                            <a:schemeClr val="tx1"/>
                          </a:solidFill>
                          <a:effectLst/>
                          <a:latin typeface="+mn-lt"/>
                          <a:ea typeface="+mn-ea"/>
                          <a:cs typeface="+mn-cs"/>
                        </a:rPr>
                        <a:t> ... I find the Internet really useful with my schoolwork and catching up with friends... plus chat rooms are a great way of making friends in different countries. But I don't write anything personal that would let people contact me anywhere except online...</a:t>
                      </a:r>
                      <a:r>
                        <a:rPr lang="en-US" sz="1800" i="1" dirty="0"/>
                        <a:t/>
                      </a:r>
                      <a:br>
                        <a:rPr lang="en-US" sz="1800" i="1" dirty="0"/>
                      </a:br>
                      <a:r>
                        <a:rPr lang="en-US" sz="1800" b="0" i="1" kern="1200" dirty="0">
                          <a:solidFill>
                            <a:schemeClr val="tx1"/>
                          </a:solidFill>
                          <a:effectLst/>
                          <a:latin typeface="+mn-lt"/>
                          <a:ea typeface="+mn-ea"/>
                          <a:cs typeface="+mn-cs"/>
                        </a:rPr>
                        <a:t>Which information do you give about yourself? Do you think it's safe to put your picture on the Internet? What do you think about 'internet dating’?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baseline="0" dirty="0">
                          <a:effectLst/>
                        </a:rPr>
                        <a:t>I’m planning to take scrapbooking lesson online soon…</a:t>
                      </a:r>
                      <a:endParaRPr lang="en-US" sz="1800" i="1" dirty="0">
                        <a:effectLst/>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9" name="Таблица 8">
            <a:extLst>
              <a:ext uri="{FF2B5EF4-FFF2-40B4-BE49-F238E27FC236}">
                <a16:creationId xmlns:a16="http://schemas.microsoft.com/office/drawing/2014/main" xmlns="" id="{AF20E94E-1221-4A34-9EA7-3D919FBD4457}"/>
              </a:ext>
            </a:extLst>
          </p:cNvPr>
          <p:cNvGraphicFramePr>
            <a:graphicFrameLocks noGrp="1"/>
          </p:cNvGraphicFramePr>
          <p:nvPr/>
        </p:nvGraphicFramePr>
        <p:xfrm>
          <a:off x="546711" y="6566164"/>
          <a:ext cx="6856969" cy="1737360"/>
        </p:xfrm>
        <a:graphic>
          <a:graphicData uri="http://schemas.openxmlformats.org/drawingml/2006/table">
            <a:tbl>
              <a:tblPr/>
              <a:tblGrid>
                <a:gridCol w="6856969">
                  <a:extLst>
                    <a:ext uri="{9D8B030D-6E8A-4147-A177-3AD203B41FA5}">
                      <a16:colId xmlns:a16="http://schemas.microsoft.com/office/drawing/2014/main" xmlns="" val="2795878553"/>
                    </a:ext>
                  </a:extLst>
                </a:gridCol>
              </a:tblGrid>
              <a:tr h="1300217">
                <a:tc>
                  <a:txBody>
                    <a:bodyPr/>
                    <a:lstStyle/>
                    <a:p>
                      <a:r>
                        <a:rPr lang="en-US" sz="1800" b="0" i="0" dirty="0">
                          <a:solidFill>
                            <a:schemeClr val="tx1"/>
                          </a:solidFill>
                          <a:effectLst/>
                          <a:latin typeface="TimesNewRoman"/>
                        </a:rPr>
                        <a:t>Write an email to Susan.</a:t>
                      </a:r>
                      <a:br>
                        <a:rPr lang="en-US" sz="1800" b="0" i="0" dirty="0">
                          <a:solidFill>
                            <a:schemeClr val="tx1"/>
                          </a:solidFill>
                          <a:effectLst/>
                          <a:latin typeface="TimesNewRoman"/>
                        </a:rPr>
                      </a:br>
                      <a:r>
                        <a:rPr lang="en-US" sz="1800" b="0" i="0" dirty="0">
                          <a:solidFill>
                            <a:schemeClr val="tx1"/>
                          </a:solidFill>
                          <a:effectLst/>
                          <a:latin typeface="TimesNewRoman"/>
                        </a:rPr>
                        <a:t>In your message:</a:t>
                      </a:r>
                      <a:br>
                        <a:rPr lang="en-US" sz="1800" b="0" i="0" dirty="0">
                          <a:solidFill>
                            <a:schemeClr val="tx1"/>
                          </a:solidFill>
                          <a:effectLst/>
                          <a:latin typeface="TimesNewRoman"/>
                        </a:rPr>
                      </a:br>
                      <a:r>
                        <a:rPr lang="en-US" sz="1800" b="0" i="0" dirty="0">
                          <a:solidFill>
                            <a:schemeClr val="tx1"/>
                          </a:solidFill>
                          <a:effectLst/>
                          <a:latin typeface="Symbol" panose="05050102010706020507" pitchFamily="18" charset="2"/>
                        </a:rPr>
                        <a:t>- </a:t>
                      </a:r>
                      <a:r>
                        <a:rPr lang="en-US" sz="1800" b="0" i="0" dirty="0">
                          <a:solidFill>
                            <a:schemeClr val="tx1"/>
                          </a:solidFill>
                          <a:effectLst/>
                          <a:latin typeface="TimesNewRoman"/>
                        </a:rPr>
                        <a:t>answer his questions;</a:t>
                      </a:r>
                      <a:br>
                        <a:rPr lang="en-US" sz="1800" b="0" i="0" dirty="0">
                          <a:solidFill>
                            <a:schemeClr val="tx1"/>
                          </a:solidFill>
                          <a:effectLst/>
                          <a:latin typeface="TimesNewRoman"/>
                        </a:rPr>
                      </a:br>
                      <a:r>
                        <a:rPr lang="en-US" sz="1800" b="0" i="0" dirty="0">
                          <a:solidFill>
                            <a:schemeClr val="tx1"/>
                          </a:solidFill>
                          <a:effectLst/>
                          <a:latin typeface="Symbol" panose="05050102010706020507" pitchFamily="18" charset="2"/>
                        </a:rPr>
                        <a:t>- </a:t>
                      </a:r>
                      <a:r>
                        <a:rPr lang="en-US" sz="1800" b="0" i="0" dirty="0">
                          <a:solidFill>
                            <a:schemeClr val="tx1"/>
                          </a:solidFill>
                          <a:effectLst/>
                          <a:latin typeface="TimesNewRoman"/>
                        </a:rPr>
                        <a:t>ask </a:t>
                      </a:r>
                      <a:r>
                        <a:rPr lang="en-US" sz="1800" b="1" i="0" dirty="0">
                          <a:solidFill>
                            <a:schemeClr val="tx1"/>
                          </a:solidFill>
                          <a:effectLst/>
                          <a:latin typeface="TimesNewRoman"/>
                        </a:rPr>
                        <a:t>3 questions </a:t>
                      </a:r>
                      <a:r>
                        <a:rPr lang="en-US" sz="1800" b="0" i="0" dirty="0">
                          <a:solidFill>
                            <a:schemeClr val="tx1"/>
                          </a:solidFill>
                          <a:effectLst/>
                          <a:latin typeface="TimesNewRoman"/>
                        </a:rPr>
                        <a:t>about </a:t>
                      </a:r>
                      <a:r>
                        <a:rPr lang="en-US" sz="1800" b="0" i="0" dirty="0">
                          <a:solidFill>
                            <a:schemeClr val="tx1"/>
                          </a:solidFill>
                          <a:effectLst/>
                          <a:latin typeface="Times New Roman" panose="02020603050405020304" pitchFamily="18" charset="0"/>
                          <a:cs typeface="Times New Roman" panose="02020603050405020304" pitchFamily="18" charset="0"/>
                        </a:rPr>
                        <a:t>her </a:t>
                      </a:r>
                      <a:r>
                        <a:rPr lang="en-US" sz="1800" i="0" baseline="0" dirty="0">
                          <a:effectLst/>
                          <a:latin typeface="Times New Roman" panose="02020603050405020304" pitchFamily="18" charset="0"/>
                          <a:cs typeface="Times New Roman" panose="02020603050405020304" pitchFamily="18" charset="0"/>
                        </a:rPr>
                        <a:t>scrapbooking lesson </a:t>
                      </a:r>
                      <a:r>
                        <a:rPr lang="en-US" sz="1800" b="0" i="0" dirty="0">
                          <a:solidFill>
                            <a:schemeClr val="tx1"/>
                          </a:solidFill>
                          <a:effectLst/>
                          <a:latin typeface="Times New Roman" panose="02020603050405020304" pitchFamily="18" charset="0"/>
                          <a:cs typeface="Times New Roman" panose="02020603050405020304" pitchFamily="18" charset="0"/>
                        </a:rPr>
                        <a:t>.</a:t>
                      </a:r>
                      <a:r>
                        <a:rPr lang="en-US" sz="1800" b="0" i="0" dirty="0">
                          <a:solidFill>
                            <a:schemeClr val="tx1"/>
                          </a:solidFill>
                          <a:effectLst/>
                          <a:latin typeface="TimesNewRoman"/>
                        </a:rPr>
                        <a:t/>
                      </a:r>
                      <a:br>
                        <a:rPr lang="en-US" sz="1800" b="0" i="0" dirty="0">
                          <a:solidFill>
                            <a:schemeClr val="tx1"/>
                          </a:solidFill>
                          <a:effectLst/>
                          <a:latin typeface="TimesNewRoman"/>
                        </a:rPr>
                      </a:br>
                      <a:r>
                        <a:rPr lang="en-US" sz="1800" b="0" i="0" dirty="0">
                          <a:solidFill>
                            <a:schemeClr val="tx1"/>
                          </a:solidFill>
                          <a:effectLst/>
                          <a:latin typeface="TimesNewRoman"/>
                        </a:rPr>
                        <a:t>Write </a:t>
                      </a:r>
                      <a:r>
                        <a:rPr lang="en-US" sz="1800" b="1" i="0" dirty="0">
                          <a:solidFill>
                            <a:schemeClr val="tx1"/>
                          </a:solidFill>
                          <a:effectLst/>
                          <a:latin typeface="TimesNewRoman"/>
                        </a:rPr>
                        <a:t>100–140 words</a:t>
                      </a:r>
                      <a:r>
                        <a:rPr lang="en-US" sz="1800" b="0" i="0" dirty="0">
                          <a:solidFill>
                            <a:schemeClr val="tx1"/>
                          </a:solidFill>
                          <a:effectLst/>
                          <a:latin typeface="TimesNewRoman"/>
                        </a:rPr>
                        <a:t>.</a:t>
                      </a:r>
                      <a:br>
                        <a:rPr lang="en-US" sz="1800" b="0" i="0" dirty="0">
                          <a:solidFill>
                            <a:schemeClr val="tx1"/>
                          </a:solidFill>
                          <a:effectLst/>
                          <a:latin typeface="TimesNewRoman"/>
                        </a:rPr>
                      </a:br>
                      <a:r>
                        <a:rPr lang="en-US" sz="1800" b="0" i="0" dirty="0">
                          <a:solidFill>
                            <a:schemeClr val="tx1"/>
                          </a:solidFill>
                          <a:effectLst/>
                          <a:latin typeface="TimesNewRoman"/>
                        </a:rPr>
                        <a:t>Remember the rules of email writing.</a:t>
                      </a:r>
                      <a:endParaRPr lang="en-US" sz="18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8" name="Таблица 3">
            <a:extLst>
              <a:ext uri="{FF2B5EF4-FFF2-40B4-BE49-F238E27FC236}">
                <a16:creationId xmlns:a16="http://schemas.microsoft.com/office/drawing/2014/main" xmlns="" id="{9E15F229-CC06-47E6-B3CB-DC6F34C0C517}"/>
              </a:ext>
            </a:extLst>
          </p:cNvPr>
          <p:cNvGraphicFramePr>
            <a:graphicFrameLocks noGrp="1"/>
          </p:cNvGraphicFramePr>
          <p:nvPr/>
        </p:nvGraphicFramePr>
        <p:xfrm>
          <a:off x="546711" y="8436455"/>
          <a:ext cx="6847734" cy="1733677"/>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2000" b="1" i="0" dirty="0">
                          <a:latin typeface="+mn-lt"/>
                          <a:cs typeface="Times New Roman" panose="02020603050405020304" pitchFamily="18" charset="0"/>
                        </a:rPr>
                        <a:t>From: Russian_friend@oge.ru</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2000" b="1" i="0" dirty="0">
                          <a:latin typeface="+mn-lt"/>
                          <a:cs typeface="Times New Roman" panose="02020603050405020304" pitchFamily="18" charset="0"/>
                        </a:rPr>
                        <a:t>To: Susan@uk.com </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2000" b="1" i="0" dirty="0">
                          <a:latin typeface="+mn-lt"/>
                          <a:cs typeface="Times New Roman" panose="02020603050405020304" pitchFamily="18" charset="0"/>
                        </a:rPr>
                        <a:t>Subject: internet</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endParaRPr lang="en-US" dirty="0"/>
                    </a:p>
                    <a:p>
                      <a:endParaRPr lang="en-US" dirty="0"/>
                    </a:p>
                  </a:txBody>
                  <a:tcPr/>
                </a:tc>
                <a:extLst>
                  <a:ext uri="{0D108BD9-81ED-4DB2-BD59-A6C34878D82A}">
                    <a16:rowId xmlns:a16="http://schemas.microsoft.com/office/drawing/2014/main" xmlns="" val="1786070776"/>
                  </a:ext>
                </a:extLst>
              </a:tr>
            </a:tbl>
          </a:graphicData>
        </a:graphic>
      </p:graphicFrame>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35141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2290720240"/>
              </p:ext>
            </p:extLst>
          </p:nvPr>
        </p:nvGraphicFramePr>
        <p:xfrm>
          <a:off x="479192" y="1031379"/>
          <a:ext cx="6929105" cy="882257"/>
        </p:xfrm>
        <a:graphic>
          <a:graphicData uri="http://schemas.openxmlformats.org/drawingml/2006/table">
            <a:tbl>
              <a:tblPr/>
              <a:tblGrid>
                <a:gridCol w="6929105">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1449861621"/>
              </p:ext>
            </p:extLst>
          </p:nvPr>
        </p:nvGraphicFramePr>
        <p:xfrm>
          <a:off x="479192" y="2158564"/>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qualities teenagers value in </a:t>
                      </a:r>
                      <a:r>
                        <a:rPr lang="en-US" sz="1600" b="1" i="0">
                          <a:solidFill>
                            <a:srgbClr val="000000"/>
                          </a:solidFill>
                          <a:effectLst/>
                          <a:latin typeface="TimesNewRoman"/>
                        </a:rPr>
                        <a:t>their friends </a:t>
                      </a:r>
                      <a:r>
                        <a:rPr lang="en-US" sz="1600" b="1" i="0" dirty="0">
                          <a:solidFill>
                            <a:srgbClr val="000000"/>
                          </a:solidFill>
                          <a:effectLst/>
                          <a:latin typeface="TimesNewRoman"/>
                        </a:rPr>
                        <a:t>in </a:t>
                      </a:r>
                      <a:r>
                        <a:rPr lang="en-US" sz="1600" b="1" i="0" dirty="0" err="1">
                          <a:solidFill>
                            <a:srgbClr val="000000"/>
                          </a:solidFill>
                          <a:effectLst/>
                          <a:latin typeface="TimesNewRoman"/>
                        </a:rPr>
                        <a:t>Zetland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6" name="Rectangle 1">
            <a:extLst>
              <a:ext uri="{FF2B5EF4-FFF2-40B4-BE49-F238E27FC236}">
                <a16:creationId xmlns:a16="http://schemas.microsoft.com/office/drawing/2014/main" xmlns="" id="{255BDB5A-A775-41D8-9FAF-8A64CFB4D030}"/>
              </a:ext>
            </a:extLst>
          </p:cNvPr>
          <p:cNvSpPr>
            <a:spLocks noChangeArrowheads="1"/>
          </p:cNvSpPr>
          <p:nvPr/>
        </p:nvSpPr>
        <p:spPr bwMode="auto">
          <a:xfrm>
            <a:off x="651012" y="2568303"/>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1419497025"/>
              </p:ext>
            </p:extLst>
          </p:nvPr>
        </p:nvGraphicFramePr>
        <p:xfrm>
          <a:off x="201706" y="6970197"/>
          <a:ext cx="7206591" cy="2978404"/>
        </p:xfrm>
        <a:graphic>
          <a:graphicData uri="http://schemas.openxmlformats.org/drawingml/2006/table">
            <a:tbl>
              <a:tblPr/>
              <a:tblGrid>
                <a:gridCol w="7206591">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within a friendship and suggest a way of solving it;</a:t>
                      </a:r>
                      <a:br>
                        <a:rPr lang="en-US" sz="1600" dirty="0">
                          <a:solidFill>
                            <a:srgbClr val="000000"/>
                          </a:solidFill>
                          <a:latin typeface="TimesNewRoman"/>
                        </a:rPr>
                      </a:br>
                      <a:r>
                        <a:rPr lang="en-US" sz="1600" dirty="0">
                          <a:solidFill>
                            <a:srgbClr val="000000"/>
                          </a:solidFill>
                          <a:latin typeface="TimesNewRoman"/>
                        </a:rPr>
                        <a:t>– conclude by </a:t>
                      </a:r>
                      <a:r>
                        <a:rPr lang="en-US" sz="1600" dirty="0">
                          <a:solidFill>
                            <a:srgbClr val="000000"/>
                          </a:solidFill>
                          <a:latin typeface="Times New Roman" panose="02020603050405020304" pitchFamily="18" charset="0"/>
                          <a:cs typeface="Times New Roman" panose="02020603050405020304" pitchFamily="18" charset="0"/>
                        </a:rPr>
                        <a:t>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a:t>
                      </a:r>
                      <a:r>
                        <a:rPr lang="en-US" sz="1600" dirty="0">
                          <a:solidFill>
                            <a:srgbClr val="000000"/>
                          </a:solidFill>
                          <a:latin typeface="TimesNewRoman"/>
                        </a:rPr>
                        <a:t>on the importance of teenage friendship.</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4" name="Прямоугольник 13">
            <a:extLst>
              <a:ext uri="{FF2B5EF4-FFF2-40B4-BE49-F238E27FC236}">
                <a16:creationId xmlns:a16="http://schemas.microsoft.com/office/drawing/2014/main" xmlns="" id="{B38748A0-9B33-4D0E-B5C7-8BA5BAF5C58B}"/>
              </a:ext>
            </a:extLst>
          </p:cNvPr>
          <p:cNvSpPr/>
          <p:nvPr/>
        </p:nvSpPr>
        <p:spPr>
          <a:xfrm>
            <a:off x="368623" y="388854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nvGraphicFramePr>
        <p:xfrm>
          <a:off x="1120723" y="3942618"/>
          <a:ext cx="5974423" cy="2774800"/>
        </p:xfrm>
        <a:graphic>
          <a:graphicData uri="http://schemas.openxmlformats.org/drawingml/2006/table">
            <a:tbl>
              <a:tblPr firstRow="1" bandRow="1">
                <a:tableStyleId>{5940675A-B579-460E-94D1-54222C63F5DA}</a:tableStyleId>
              </a:tblPr>
              <a:tblGrid>
                <a:gridCol w="3203597">
                  <a:extLst>
                    <a:ext uri="{9D8B030D-6E8A-4147-A177-3AD203B41FA5}">
                      <a16:colId xmlns:a16="http://schemas.microsoft.com/office/drawing/2014/main" xmlns="" val="2598292103"/>
                    </a:ext>
                  </a:extLst>
                </a:gridCol>
                <a:gridCol w="2770826">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Qualities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respondents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2000" dirty="0">
                          <a:latin typeface="Times New Roman" panose="02020603050405020304" pitchFamily="18" charset="0"/>
                          <a:cs typeface="Times New Roman" panose="02020603050405020304" pitchFamily="18" charset="0"/>
                        </a:rPr>
                        <a:t>A good sense of </a:t>
                      </a:r>
                      <a:r>
                        <a:rPr lang="en-US" sz="2000" dirty="0" err="1">
                          <a:latin typeface="Times New Roman" panose="02020603050405020304" pitchFamily="18" charset="0"/>
                          <a:cs typeface="Times New Roman" panose="02020603050405020304" pitchFamily="18" charset="0"/>
                        </a:rPr>
                        <a:t>humour</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32</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r>
                        <a:rPr lang="en-US" sz="2000" dirty="0">
                          <a:latin typeface="Times New Roman" panose="02020603050405020304" pitchFamily="18" charset="0"/>
                          <a:cs typeface="Times New Roman" panose="02020603050405020304" pitchFamily="18" charset="0"/>
                        </a:rPr>
                        <a:t>Support</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27</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Honesty</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26</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r>
                        <a:rPr lang="en-US" sz="2000" dirty="0">
                          <a:latin typeface="Times New Roman" panose="02020603050405020304" pitchFamily="18" charset="0"/>
                          <a:cs typeface="Times New Roman" panose="02020603050405020304" pitchFamily="18" charset="0"/>
                        </a:rPr>
                        <a:t>Kindness</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10</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2000" dirty="0">
                          <a:latin typeface="Times New Roman" panose="02020603050405020304" pitchFamily="18" charset="0"/>
                          <a:cs typeface="Times New Roman" panose="02020603050405020304" pitchFamily="18" charset="0"/>
                        </a:rPr>
                        <a:t>Loyalty</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5</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228539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3177309327"/>
              </p:ext>
            </p:extLst>
          </p:nvPr>
        </p:nvGraphicFramePr>
        <p:xfrm>
          <a:off x="443584" y="1193336"/>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the most important occasions for buying gifts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413444" y="2714383"/>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graphicFrame>
        <p:nvGraphicFramePr>
          <p:cNvPr id="6" name="Диаграмма 5">
            <a:extLst>
              <a:ext uri="{FF2B5EF4-FFF2-40B4-BE49-F238E27FC236}">
                <a16:creationId xmlns:a16="http://schemas.microsoft.com/office/drawing/2014/main" xmlns="" id="{B8793C1F-1D2D-6812-5AA3-6D5E5AEC9C21}"/>
              </a:ext>
            </a:extLst>
          </p:cNvPr>
          <p:cNvGraphicFramePr/>
          <p:nvPr>
            <p:extLst>
              <p:ext uri="{D42A27DB-BD31-4B8C-83A1-F6EECF244321}">
                <p14:modId xmlns:p14="http://schemas.microsoft.com/office/powerpoint/2010/main" xmlns="" val="1394416686"/>
              </p:ext>
            </p:extLst>
          </p:nvPr>
        </p:nvGraphicFramePr>
        <p:xfrm>
          <a:off x="1975300" y="3059781"/>
          <a:ext cx="3159503" cy="29254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E4DABB5-F83D-7F7D-7A8E-4419E253B8C3}"/>
              </a:ext>
            </a:extLst>
          </p:cNvPr>
          <p:cNvSpPr txBox="1"/>
          <p:nvPr/>
        </p:nvSpPr>
        <p:spPr>
          <a:xfrm>
            <a:off x="1730057" y="2738755"/>
            <a:ext cx="4692367"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solidFill>
              </a:rPr>
              <a:t>Occasions for buying gifts</a:t>
            </a:r>
          </a:p>
        </p:txBody>
      </p:sp>
      <p:sp>
        <p:nvSpPr>
          <p:cNvPr id="8" name="Облачко с текстом: прямоугольное со скругленными углами 7">
            <a:extLst>
              <a:ext uri="{FF2B5EF4-FFF2-40B4-BE49-F238E27FC236}">
                <a16:creationId xmlns:a16="http://schemas.microsoft.com/office/drawing/2014/main" xmlns="" id="{CF039454-5868-E855-00DA-9838EE783410}"/>
              </a:ext>
            </a:extLst>
          </p:cNvPr>
          <p:cNvSpPr/>
          <p:nvPr/>
        </p:nvSpPr>
        <p:spPr>
          <a:xfrm>
            <a:off x="1975300" y="3792558"/>
            <a:ext cx="1047158" cy="523221"/>
          </a:xfrm>
          <a:prstGeom prst="wedgeRoundRectCallout">
            <a:avLst>
              <a:gd name="adj1" fmla="val 80051"/>
              <a:gd name="adj2" fmla="val 23789"/>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9" name="TextBox 8">
            <a:extLst>
              <a:ext uri="{FF2B5EF4-FFF2-40B4-BE49-F238E27FC236}">
                <a16:creationId xmlns:a16="http://schemas.microsoft.com/office/drawing/2014/main" xmlns="" id="{F421F8C1-8F9A-36B2-A552-E23AAB427728}"/>
              </a:ext>
            </a:extLst>
          </p:cNvPr>
          <p:cNvSpPr txBox="1"/>
          <p:nvPr/>
        </p:nvSpPr>
        <p:spPr>
          <a:xfrm>
            <a:off x="1869468" y="3804875"/>
            <a:ext cx="1502638" cy="523220"/>
          </a:xfrm>
          <a:prstGeom prst="rect">
            <a:avLst/>
          </a:prstGeom>
          <a:noFill/>
        </p:spPr>
        <p:txBody>
          <a:bodyPr wrap="square" rtlCol="0">
            <a:spAutoFit/>
          </a:bodyPr>
          <a:lstStyle/>
          <a:p>
            <a:r>
              <a:rPr lang="en-US" sz="1200" b="1" dirty="0"/>
              <a:t>       New Year</a:t>
            </a:r>
          </a:p>
          <a:p>
            <a:r>
              <a:rPr lang="en-US" sz="1600" b="1" dirty="0"/>
              <a:t>        40%</a:t>
            </a:r>
            <a:endParaRPr lang="ru-RU" sz="1600" b="1" dirty="0"/>
          </a:p>
        </p:txBody>
      </p:sp>
      <p:sp>
        <p:nvSpPr>
          <p:cNvPr id="10" name="Облачко с текстом: прямоугольное со скругленными углами 9">
            <a:extLst>
              <a:ext uri="{FF2B5EF4-FFF2-40B4-BE49-F238E27FC236}">
                <a16:creationId xmlns:a16="http://schemas.microsoft.com/office/drawing/2014/main" xmlns="" id="{6F3409BE-190E-5455-0B51-6A31BBF7523E}"/>
              </a:ext>
            </a:extLst>
          </p:cNvPr>
          <p:cNvSpPr/>
          <p:nvPr/>
        </p:nvSpPr>
        <p:spPr>
          <a:xfrm>
            <a:off x="2084292" y="5234404"/>
            <a:ext cx="1227550" cy="523221"/>
          </a:xfrm>
          <a:prstGeom prst="wedgeRoundRectCallout">
            <a:avLst>
              <a:gd name="adj1" fmla="val 67535"/>
              <a:gd name="adj2" fmla="val -47145"/>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1" name="TextBox 10">
            <a:extLst>
              <a:ext uri="{FF2B5EF4-FFF2-40B4-BE49-F238E27FC236}">
                <a16:creationId xmlns:a16="http://schemas.microsoft.com/office/drawing/2014/main" xmlns="" id="{ACF9C64E-CC48-0834-5FEA-3B4DFCA55125}"/>
              </a:ext>
            </a:extLst>
          </p:cNvPr>
          <p:cNvSpPr txBox="1"/>
          <p:nvPr/>
        </p:nvSpPr>
        <p:spPr>
          <a:xfrm>
            <a:off x="2084293" y="5259378"/>
            <a:ext cx="1345137" cy="523220"/>
          </a:xfrm>
          <a:prstGeom prst="rect">
            <a:avLst/>
          </a:prstGeom>
          <a:noFill/>
        </p:spPr>
        <p:txBody>
          <a:bodyPr wrap="square" rtlCol="0">
            <a:spAutoFit/>
          </a:bodyPr>
          <a:lstStyle/>
          <a:p>
            <a:r>
              <a:rPr lang="en-US" sz="1200" b="1" dirty="0"/>
              <a:t>     Birthdays</a:t>
            </a:r>
          </a:p>
          <a:p>
            <a:r>
              <a:rPr lang="en-US" sz="1600" b="1" dirty="0"/>
              <a:t>      26%</a:t>
            </a:r>
            <a:endParaRPr lang="ru-RU" sz="1600" b="1" dirty="0"/>
          </a:p>
        </p:txBody>
      </p:sp>
      <p:sp>
        <p:nvSpPr>
          <p:cNvPr id="12" name="Облачко с текстом: прямоугольное со скругленными углами 11">
            <a:extLst>
              <a:ext uri="{FF2B5EF4-FFF2-40B4-BE49-F238E27FC236}">
                <a16:creationId xmlns:a16="http://schemas.microsoft.com/office/drawing/2014/main" xmlns="" id="{4E4A5229-CE90-958A-4D6A-CD54371A6AF9}"/>
              </a:ext>
            </a:extLst>
          </p:cNvPr>
          <p:cNvSpPr/>
          <p:nvPr/>
        </p:nvSpPr>
        <p:spPr>
          <a:xfrm>
            <a:off x="4936250" y="5044119"/>
            <a:ext cx="1578060" cy="523221"/>
          </a:xfrm>
          <a:prstGeom prst="wedgeRoundRectCallout">
            <a:avLst>
              <a:gd name="adj1" fmla="val -75010"/>
              <a:gd name="adj2" fmla="val -3101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3" name="TextBox 12">
            <a:extLst>
              <a:ext uri="{FF2B5EF4-FFF2-40B4-BE49-F238E27FC236}">
                <a16:creationId xmlns:a16="http://schemas.microsoft.com/office/drawing/2014/main" xmlns="" id="{39EC4AC6-4632-110E-076F-A15ADC8259F9}"/>
              </a:ext>
            </a:extLst>
          </p:cNvPr>
          <p:cNvSpPr txBox="1"/>
          <p:nvPr/>
        </p:nvSpPr>
        <p:spPr>
          <a:xfrm>
            <a:off x="4955007" y="5069093"/>
            <a:ext cx="1559302" cy="523220"/>
          </a:xfrm>
          <a:prstGeom prst="rect">
            <a:avLst/>
          </a:prstGeom>
          <a:noFill/>
        </p:spPr>
        <p:txBody>
          <a:bodyPr wrap="square" rtlCol="0">
            <a:spAutoFit/>
          </a:bodyPr>
          <a:lstStyle/>
          <a:p>
            <a:r>
              <a:rPr lang="en-US" sz="1200" b="1" dirty="0"/>
              <a:t>    </a:t>
            </a:r>
            <a:r>
              <a:rPr lang="en-US" sz="1200" b="1" dirty="0" err="1"/>
              <a:t>St.Valentine’s</a:t>
            </a:r>
            <a:r>
              <a:rPr lang="en-US" sz="1200" b="1" dirty="0"/>
              <a:t> Day</a:t>
            </a:r>
          </a:p>
          <a:p>
            <a:r>
              <a:rPr lang="en-US" sz="1600" b="1" dirty="0"/>
              <a:t>           20%</a:t>
            </a:r>
            <a:endParaRPr lang="ru-RU" sz="1600" b="1" dirty="0"/>
          </a:p>
        </p:txBody>
      </p:sp>
      <p:sp>
        <p:nvSpPr>
          <p:cNvPr id="14" name="Облачко с текстом: прямоугольное со скругленными углами 13">
            <a:extLst>
              <a:ext uri="{FF2B5EF4-FFF2-40B4-BE49-F238E27FC236}">
                <a16:creationId xmlns:a16="http://schemas.microsoft.com/office/drawing/2014/main" xmlns="" id="{8D96FF05-17DF-300A-A485-FB3D192404D6}"/>
              </a:ext>
            </a:extLst>
          </p:cNvPr>
          <p:cNvSpPr/>
          <p:nvPr/>
        </p:nvSpPr>
        <p:spPr>
          <a:xfrm>
            <a:off x="4955007" y="4088214"/>
            <a:ext cx="1234439" cy="523221"/>
          </a:xfrm>
          <a:prstGeom prst="wedgeRoundRectCallout">
            <a:avLst>
              <a:gd name="adj1" fmla="val -69945"/>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5" name="TextBox 14">
            <a:extLst>
              <a:ext uri="{FF2B5EF4-FFF2-40B4-BE49-F238E27FC236}">
                <a16:creationId xmlns:a16="http://schemas.microsoft.com/office/drawing/2014/main" xmlns="" id="{F38B83EF-60E8-2408-2F8E-8276C14D5560}"/>
              </a:ext>
            </a:extLst>
          </p:cNvPr>
          <p:cNvSpPr txBox="1"/>
          <p:nvPr/>
        </p:nvSpPr>
        <p:spPr>
          <a:xfrm>
            <a:off x="5031698" y="4140223"/>
            <a:ext cx="1157748" cy="523220"/>
          </a:xfrm>
          <a:prstGeom prst="rect">
            <a:avLst/>
          </a:prstGeom>
          <a:noFill/>
        </p:spPr>
        <p:txBody>
          <a:bodyPr wrap="square" rtlCol="0">
            <a:spAutoFit/>
          </a:bodyPr>
          <a:lstStyle/>
          <a:p>
            <a:r>
              <a:rPr lang="en-US" sz="1200" b="1" dirty="0"/>
              <a:t>Woman’s Day</a:t>
            </a:r>
          </a:p>
          <a:p>
            <a:r>
              <a:rPr lang="en-US" sz="1600" b="1" dirty="0"/>
              <a:t>      10%</a:t>
            </a:r>
            <a:endParaRPr lang="ru-RU" sz="1600" b="1" dirty="0"/>
          </a:p>
        </p:txBody>
      </p:sp>
      <p:sp>
        <p:nvSpPr>
          <p:cNvPr id="16" name="Облачко с текстом: прямоугольное со скругленными углами 15">
            <a:extLst>
              <a:ext uri="{FF2B5EF4-FFF2-40B4-BE49-F238E27FC236}">
                <a16:creationId xmlns:a16="http://schemas.microsoft.com/office/drawing/2014/main" xmlns="" id="{186EB7A3-54A4-F7D9-5C43-2B799D5604CA}"/>
              </a:ext>
            </a:extLst>
          </p:cNvPr>
          <p:cNvSpPr/>
          <p:nvPr/>
        </p:nvSpPr>
        <p:spPr>
          <a:xfrm>
            <a:off x="4346502" y="3232577"/>
            <a:ext cx="1058565" cy="523221"/>
          </a:xfrm>
          <a:prstGeom prst="wedgeRoundRectCallout">
            <a:avLst>
              <a:gd name="adj1" fmla="val -74268"/>
              <a:gd name="adj2" fmla="val 6040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7" name="TextBox 16">
            <a:extLst>
              <a:ext uri="{FF2B5EF4-FFF2-40B4-BE49-F238E27FC236}">
                <a16:creationId xmlns:a16="http://schemas.microsoft.com/office/drawing/2014/main" xmlns="" id="{77AE9EE7-CD61-296E-CA7B-BE822A8B463E}"/>
              </a:ext>
            </a:extLst>
          </p:cNvPr>
          <p:cNvSpPr txBox="1"/>
          <p:nvPr/>
        </p:nvSpPr>
        <p:spPr>
          <a:xfrm>
            <a:off x="4076240" y="3232577"/>
            <a:ext cx="1224659" cy="523220"/>
          </a:xfrm>
          <a:prstGeom prst="rect">
            <a:avLst/>
          </a:prstGeom>
          <a:noFill/>
        </p:spPr>
        <p:txBody>
          <a:bodyPr wrap="square" rtlCol="0">
            <a:spAutoFit/>
          </a:bodyPr>
          <a:lstStyle/>
          <a:p>
            <a:r>
              <a:rPr lang="en-US" sz="1200" b="1" dirty="0"/>
              <a:t>          Wedding</a:t>
            </a:r>
          </a:p>
          <a:p>
            <a:r>
              <a:rPr lang="en-US" sz="1600" b="1" dirty="0"/>
              <a:t>             4%</a:t>
            </a:r>
            <a:endParaRPr lang="ru-RU" sz="1600" b="1" dirty="0"/>
          </a:p>
        </p:txBody>
      </p:sp>
      <p:sp>
        <p:nvSpPr>
          <p:cNvPr id="18" name="TextBox 17">
            <a:extLst>
              <a:ext uri="{FF2B5EF4-FFF2-40B4-BE49-F238E27FC236}">
                <a16:creationId xmlns:a16="http://schemas.microsoft.com/office/drawing/2014/main" xmlns="" id="{3818EF97-C5BA-73ED-85FE-53CBCC7DE84E}"/>
              </a:ext>
            </a:extLst>
          </p:cNvPr>
          <p:cNvSpPr txBox="1"/>
          <p:nvPr/>
        </p:nvSpPr>
        <p:spPr>
          <a:xfrm>
            <a:off x="1132546" y="2679710"/>
            <a:ext cx="6168006" cy="3416320"/>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918951" y="6417056"/>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a:t>
            </a:r>
            <a:r>
              <a:rPr lang="en-US" sz="1600" b="0">
                <a:solidFill>
                  <a:srgbClr val="000000"/>
                </a:solidFill>
                <a:effectLst/>
                <a:latin typeface="Times New Roman" panose="02020603050405020304" pitchFamily="18" charset="0"/>
                <a:cs typeface="Times New Roman" panose="02020603050405020304" pitchFamily="18" charset="0"/>
              </a:rPr>
              <a:t>that </a:t>
            </a:r>
            <a:r>
              <a:rPr lang="en-US" sz="1600">
                <a:solidFill>
                  <a:srgbClr val="000000"/>
                </a:solidFill>
                <a:latin typeface="Times New Roman" panose="02020603050405020304" pitchFamily="18" charset="0"/>
                <a:cs typeface="Times New Roman" panose="02020603050405020304" pitchFamily="18" charset="0"/>
              </a:rPr>
              <a:t>one </a:t>
            </a:r>
            <a:r>
              <a:rPr lang="en-US" sz="1600" b="0">
                <a:solidFill>
                  <a:srgbClr val="000000"/>
                </a:solidFill>
                <a:effectLst/>
                <a:latin typeface="Times New Roman" panose="02020603050405020304" pitchFamily="18" charset="0"/>
                <a:cs typeface="Times New Roman" panose="02020603050405020304" pitchFamily="18" charset="0"/>
              </a:rPr>
              <a:t>can face </a:t>
            </a:r>
            <a:r>
              <a:rPr lang="en-US" sz="1600">
                <a:solidFill>
                  <a:srgbClr val="000000"/>
                </a:solidFill>
                <a:latin typeface="Times New Roman" panose="02020603050405020304" pitchFamily="18" charset="0"/>
                <a:cs typeface="Times New Roman" panose="02020603050405020304" pitchFamily="18" charset="0"/>
              </a:rPr>
              <a:t>choosing </a:t>
            </a:r>
            <a:r>
              <a:rPr lang="en-US" sz="1600" dirty="0">
                <a:solidFill>
                  <a:srgbClr val="000000"/>
                </a:solidFill>
                <a:latin typeface="Times New Roman" panose="02020603050405020304" pitchFamily="18" charset="0"/>
                <a:cs typeface="Times New Roman" panose="02020603050405020304" pitchFamily="18" charset="0"/>
              </a:rPr>
              <a:t>a gift 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reasons why people buy gifts.</a:t>
            </a:r>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53788" y="1545009"/>
            <a:ext cx="7644655" cy="6017032"/>
          </a:xfrm>
          <a:prstGeom prst="rect">
            <a:avLst/>
          </a:prstGeom>
          <a:noFill/>
        </p:spPr>
        <p:txBody>
          <a:bodyPr wrap="square">
            <a:spAutoFit/>
          </a:bodyPr>
          <a:lstStyle/>
          <a:p>
            <a:pPr algn="ctr" fontAlgn="base"/>
            <a:r>
              <a:rPr lang="ru-RU" b="1" dirty="0">
                <a:solidFill>
                  <a:srgbClr val="111111"/>
                </a:solidFill>
                <a:effectLst/>
                <a:latin typeface="inherit"/>
              </a:rPr>
              <a:t>Задание 1</a:t>
            </a:r>
            <a:endParaRPr lang="ru-RU" b="1" dirty="0">
              <a:solidFill>
                <a:srgbClr val="111111"/>
              </a:solidFill>
              <a:effectLst/>
              <a:latin typeface="Playfair Display"/>
            </a:endParaRPr>
          </a:p>
          <a:p>
            <a:pPr algn="l" fontAlgn="base"/>
            <a:r>
              <a:rPr lang="ru-RU" b="0" i="0" dirty="0">
                <a:solidFill>
                  <a:srgbClr val="555555"/>
                </a:solidFill>
                <a:effectLst/>
                <a:latin typeface="Arial" panose="020B0604020202020204" pitchFamily="34" charset="0"/>
              </a:rPr>
              <a:t> </a:t>
            </a:r>
          </a:p>
          <a:p>
            <a:pPr algn="l" fontAlgn="base"/>
            <a:r>
              <a:rPr lang="ru-RU" b="0" i="1" dirty="0">
                <a:effectLst/>
                <a:latin typeface="inherit"/>
              </a:rPr>
              <a:t>Прослушайте шесть высказываний. Установите соответствие между высказываниями каждого говорящего </a:t>
            </a:r>
            <a:r>
              <a:rPr lang="en-US" b="1" i="1" dirty="0">
                <a:effectLst/>
                <a:latin typeface="inherit"/>
              </a:rPr>
              <a:t>A</a:t>
            </a:r>
            <a:r>
              <a:rPr lang="en-US" b="1" i="0" dirty="0">
                <a:effectLst/>
                <a:latin typeface="inherit"/>
              </a:rPr>
              <a:t>–</a:t>
            </a:r>
            <a:r>
              <a:rPr lang="en-US" b="1" i="1" dirty="0">
                <a:effectLst/>
                <a:latin typeface="inherit"/>
              </a:rPr>
              <a:t>F </a:t>
            </a:r>
            <a:r>
              <a:rPr lang="ru-RU" b="0" i="1" dirty="0">
                <a:effectLst/>
                <a:latin typeface="inherit"/>
              </a:rPr>
              <a:t>и утверждениями, данными в списке </a:t>
            </a:r>
            <a:r>
              <a:rPr lang="ru-RU" b="1" i="1" dirty="0">
                <a:effectLst/>
                <a:latin typeface="inherit"/>
              </a:rPr>
              <a:t>1–7</a:t>
            </a:r>
            <a:r>
              <a:rPr lang="ru-RU" b="0" i="1" dirty="0">
                <a:effectLst/>
                <a:latin typeface="inherit"/>
              </a:rPr>
              <a:t>. Используйте каждое утверждение, обозначенное соответствующей цифрой, </a:t>
            </a:r>
            <a:r>
              <a:rPr lang="ru-RU" b="1" i="1" dirty="0">
                <a:effectLst/>
                <a:latin typeface="inherit"/>
              </a:rPr>
              <a:t>только один раз. В задании есть одно лишнее утверждение. </a:t>
            </a:r>
            <a:r>
              <a:rPr lang="ru-RU" b="0" i="1" dirty="0">
                <a:effectLst/>
                <a:latin typeface="inherit"/>
              </a:rPr>
              <a:t> Занесите свои ответы в таблицу.</a:t>
            </a:r>
            <a:endParaRPr lang="ru-RU" dirty="0">
              <a:latin typeface="Arial" panose="020B0604020202020204" pitchFamily="34" charset="0"/>
            </a:endParaRPr>
          </a:p>
          <a:p>
            <a:pPr algn="l" fontAlgn="base"/>
            <a:endParaRPr lang="en-US" b="0" i="0" dirty="0">
              <a:effectLst/>
              <a:latin typeface="Arial" panose="020B0604020202020204" pitchFamily="34" charset="0"/>
            </a:endParaRPr>
          </a:p>
          <a:p>
            <a:pPr algn="l" fontAlgn="base">
              <a:lnSpc>
                <a:spcPct val="150000"/>
              </a:lnSpc>
              <a:buFont typeface="+mj-lt"/>
              <a:buAutoNum type="arabicPeriod"/>
            </a:pPr>
            <a:r>
              <a:rPr lang="en-US" b="0" i="0" dirty="0">
                <a:effectLst/>
                <a:latin typeface="inherit"/>
              </a:rPr>
              <a:t>The benefits of recycling are questionable.</a:t>
            </a:r>
          </a:p>
          <a:p>
            <a:pPr algn="l" fontAlgn="base">
              <a:lnSpc>
                <a:spcPct val="150000"/>
              </a:lnSpc>
              <a:buFont typeface="+mj-lt"/>
              <a:buAutoNum type="arabicPeriod"/>
            </a:pPr>
            <a:r>
              <a:rPr lang="en-US" b="0" i="0" dirty="0">
                <a:effectLst/>
                <a:latin typeface="inherit"/>
              </a:rPr>
              <a:t>Recycling is an inconvenience.</a:t>
            </a:r>
          </a:p>
          <a:p>
            <a:pPr algn="l" fontAlgn="base">
              <a:lnSpc>
                <a:spcPct val="150000"/>
              </a:lnSpc>
              <a:buFont typeface="+mj-lt"/>
              <a:buAutoNum type="arabicPeriod"/>
            </a:pPr>
            <a:r>
              <a:rPr lang="en-US" b="0" i="0" dirty="0">
                <a:effectLst/>
                <a:latin typeface="inherit"/>
              </a:rPr>
              <a:t>Recycling should be profitable for people.</a:t>
            </a:r>
          </a:p>
          <a:p>
            <a:pPr algn="l" fontAlgn="base">
              <a:lnSpc>
                <a:spcPct val="150000"/>
              </a:lnSpc>
              <a:buFont typeface="+mj-lt"/>
              <a:buAutoNum type="arabicPeriod"/>
            </a:pPr>
            <a:r>
              <a:rPr lang="en-US" b="0" i="0" dirty="0">
                <a:effectLst/>
                <a:latin typeface="inherit"/>
              </a:rPr>
              <a:t>We possess more things than we need.</a:t>
            </a:r>
          </a:p>
          <a:p>
            <a:pPr algn="l" fontAlgn="base">
              <a:lnSpc>
                <a:spcPct val="150000"/>
              </a:lnSpc>
              <a:buFont typeface="+mj-lt"/>
              <a:buAutoNum type="arabicPeriod"/>
            </a:pPr>
            <a:r>
              <a:rPr lang="en-US" b="0" i="0" dirty="0">
                <a:effectLst/>
                <a:latin typeface="inherit"/>
              </a:rPr>
              <a:t>Recycling is about reusing what we have.</a:t>
            </a:r>
          </a:p>
          <a:p>
            <a:pPr algn="l" fontAlgn="base">
              <a:lnSpc>
                <a:spcPct val="150000"/>
              </a:lnSpc>
              <a:buFont typeface="+mj-lt"/>
              <a:buAutoNum type="arabicPeriod"/>
            </a:pPr>
            <a:r>
              <a:rPr lang="en-US" b="0" i="0" dirty="0">
                <a:effectLst/>
                <a:latin typeface="inherit"/>
              </a:rPr>
              <a:t>Recycling is the government’s issue.</a:t>
            </a:r>
          </a:p>
          <a:p>
            <a:pPr algn="l" fontAlgn="base">
              <a:lnSpc>
                <a:spcPct val="150000"/>
              </a:lnSpc>
              <a:buFont typeface="+mj-lt"/>
              <a:buAutoNum type="arabicPeriod"/>
            </a:pPr>
            <a:r>
              <a:rPr lang="en-US" b="0" i="0" dirty="0">
                <a:effectLst/>
                <a:latin typeface="inherit"/>
              </a:rPr>
              <a:t>Wealth allows people not to recycle.</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731617190"/>
              </p:ext>
            </p:extLst>
          </p:nvPr>
        </p:nvGraphicFramePr>
        <p:xfrm>
          <a:off x="201705" y="7032292"/>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2" name="1121_ege">
            <a:hlinkClick r:id="" action="ppaction://media"/>
            <a:extLst>
              <a:ext uri="{FF2B5EF4-FFF2-40B4-BE49-F238E27FC236}">
                <a16:creationId xmlns:a16="http://schemas.microsoft.com/office/drawing/2014/main" xmlns="" id="{C732D517-95D2-4180-846B-4BAC90F59A46}"/>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2911857" y="8515711"/>
            <a:ext cx="1660144" cy="1660144"/>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6694653"/>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endParaRPr lang="ru-RU" sz="1600" b="0" i="0" dirty="0">
              <a:effectLst/>
              <a:latin typeface="Arial" panose="020B0604020202020204" pitchFamily="34" charset="0"/>
            </a:endParaRPr>
          </a:p>
          <a:p>
            <a:pPr algn="l" fontAlgn="base"/>
            <a:endParaRPr lang="en-US" sz="1600" dirty="0"/>
          </a:p>
          <a:p>
            <a:pPr algn="l" fontAlgn="base">
              <a:lnSpc>
                <a:spcPct val="200000"/>
              </a:lnSpc>
            </a:pPr>
            <a:r>
              <a:rPr lang="en-US" sz="1600" b="0" i="0" dirty="0">
                <a:effectLst/>
              </a:rPr>
              <a:t>A. The registration at the leisure </a:t>
            </a:r>
            <a:r>
              <a:rPr lang="en-US" sz="1600" b="0" i="0" dirty="0" err="1">
                <a:effectLst/>
              </a:rPr>
              <a:t>centre</a:t>
            </a:r>
            <a:r>
              <a:rPr lang="en-US" sz="1600" b="0" i="0" dirty="0">
                <a:effectLst/>
              </a:rPr>
              <a:t> has time limits.</a:t>
            </a:r>
          </a:p>
          <a:p>
            <a:pPr algn="l" fontAlgn="base">
              <a:lnSpc>
                <a:spcPct val="200000"/>
              </a:lnSpc>
            </a:pPr>
            <a:r>
              <a:rPr lang="en-US" sz="1600" b="0" i="0" dirty="0">
                <a:effectLst/>
              </a:rPr>
              <a:t>B. Jim doesn’t know how to organize his free time properly.</a:t>
            </a:r>
          </a:p>
          <a:p>
            <a:pPr algn="l" fontAlgn="base">
              <a:lnSpc>
                <a:spcPct val="200000"/>
              </a:lnSpc>
            </a:pPr>
            <a:r>
              <a:rPr lang="en-US" sz="1600" b="0" i="0" dirty="0">
                <a:effectLst/>
              </a:rPr>
              <a:t>C. Jim doesn’t have any communication problems at school.</a:t>
            </a:r>
          </a:p>
          <a:p>
            <a:pPr algn="l" fontAlgn="base">
              <a:lnSpc>
                <a:spcPct val="200000"/>
              </a:lnSpc>
            </a:pPr>
            <a:r>
              <a:rPr lang="en-US" sz="1600" b="0" i="0" dirty="0">
                <a:effectLst/>
              </a:rPr>
              <a:t>D. Jim has a background in sports.</a:t>
            </a:r>
          </a:p>
          <a:p>
            <a:pPr algn="l" fontAlgn="base">
              <a:lnSpc>
                <a:spcPct val="200000"/>
              </a:lnSpc>
            </a:pPr>
            <a:r>
              <a:rPr lang="en-US" sz="1600" b="0" i="0" dirty="0">
                <a:effectLst/>
              </a:rPr>
              <a:t>E. Jim thinks most people enjoy books and movies.</a:t>
            </a:r>
          </a:p>
          <a:p>
            <a:pPr algn="l" fontAlgn="base">
              <a:lnSpc>
                <a:spcPct val="200000"/>
              </a:lnSpc>
            </a:pPr>
            <a:r>
              <a:rPr lang="en-US" sz="1600" b="0" i="0" dirty="0">
                <a:effectLst/>
              </a:rPr>
              <a:t>F. Jim has no chance to find the necessary books in his library.</a:t>
            </a:r>
          </a:p>
          <a:p>
            <a:pPr algn="l" fontAlgn="base">
              <a:lnSpc>
                <a:spcPct val="200000"/>
              </a:lnSpc>
            </a:pPr>
            <a:r>
              <a:rPr lang="en-US" sz="1600" b="0" i="0" dirty="0">
                <a:effectLst/>
              </a:rPr>
              <a:t>G. The classes Jim is interested in take place three times a week.</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49968450"/>
              </p:ext>
            </p:extLst>
          </p:nvPr>
        </p:nvGraphicFramePr>
        <p:xfrm>
          <a:off x="344118" y="667127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3" name="1228_ege">
            <a:hlinkClick r:id="" action="ppaction://media"/>
            <a:extLst>
              <a:ext uri="{FF2B5EF4-FFF2-40B4-BE49-F238E27FC236}">
                <a16:creationId xmlns:a16="http://schemas.microsoft.com/office/drawing/2014/main" xmlns="" id="{3EA97F8B-4620-4791-914F-6B45F950C636}"/>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277814" y="8423592"/>
            <a:ext cx="1334528" cy="1334528"/>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0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20271" y="1137550"/>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do we learn about Oliver at the beginning of the interview?</a:t>
            </a:r>
          </a:p>
          <a:p>
            <a:pPr algn="l" fontAlgn="base"/>
            <a:r>
              <a:rPr lang="en-US" sz="1600" b="0" i="0" dirty="0">
                <a:effectLst/>
                <a:latin typeface="Arial" panose="020B0604020202020204" pitchFamily="34" charset="0"/>
              </a:rPr>
              <a:t>1) He wants to be known all over the world.</a:t>
            </a:r>
          </a:p>
          <a:p>
            <a:pPr algn="l" fontAlgn="base"/>
            <a:r>
              <a:rPr lang="en-US" sz="1600" b="0" i="0" dirty="0">
                <a:effectLst/>
                <a:latin typeface="Arial" panose="020B0604020202020204" pitchFamily="34" charset="0"/>
              </a:rPr>
              <a:t>2) He has been working for 31 years.</a:t>
            </a:r>
          </a:p>
          <a:p>
            <a:pPr algn="l" fontAlgn="base"/>
            <a:r>
              <a:rPr lang="en-US" sz="1600" b="0" i="0" dirty="0">
                <a:effectLst/>
                <a:latin typeface="Arial" panose="020B0604020202020204" pitchFamily="34" charset="0"/>
              </a:rPr>
              <a:t>3) He became very famous as a young man.</a:t>
            </a:r>
          </a:p>
          <a:p>
            <a:pPr algn="l" fontAlgn="base"/>
            <a:r>
              <a:rPr lang="en-US" sz="1600" b="0" i="0" dirty="0">
                <a:solidFill>
                  <a:srgbClr val="555555"/>
                </a:solidFill>
                <a:effectLst/>
                <a:latin typeface="Arial" panose="020B0604020202020204" pitchFamily="34" charset="0"/>
              </a:rPr>
              <a:t> </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What is the main criterion of success for Oliver?</a:t>
            </a:r>
          </a:p>
          <a:p>
            <a:pPr algn="l" fontAlgn="base"/>
            <a:r>
              <a:rPr lang="en-US" sz="1600" b="0" i="0" dirty="0">
                <a:effectLst/>
                <a:latin typeface="Arial" panose="020B0604020202020204" pitchFamily="34" charset="0"/>
              </a:rPr>
              <a:t>1) Number of friends in social networks.</a:t>
            </a:r>
          </a:p>
          <a:p>
            <a:pPr algn="l" fontAlgn="base"/>
            <a:r>
              <a:rPr lang="en-US" sz="1600" b="0" i="0" dirty="0">
                <a:effectLst/>
                <a:latin typeface="Arial" panose="020B0604020202020204" pitchFamily="34" charset="0"/>
              </a:rPr>
              <a:t>2) Sales figures.</a:t>
            </a:r>
          </a:p>
          <a:p>
            <a:pPr algn="l" fontAlgn="base"/>
            <a:r>
              <a:rPr lang="en-US" sz="1600" b="0" i="0" dirty="0">
                <a:effectLst/>
                <a:latin typeface="Arial" panose="020B0604020202020204" pitchFamily="34" charset="0"/>
              </a:rPr>
              <a:t>3) Impact on people’s lives.</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86483"/>
            <a:ext cx="7304181"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is special about Oliver as a designer?</a:t>
            </a:r>
          </a:p>
          <a:p>
            <a:pPr algn="l" fontAlgn="base"/>
            <a:r>
              <a:rPr lang="en-US" sz="1600" b="0" i="0" dirty="0">
                <a:effectLst/>
                <a:latin typeface="Arial" panose="020B0604020202020204" pitchFamily="34" charset="0"/>
              </a:rPr>
              <a:t>1) He is very realistic.</a:t>
            </a:r>
          </a:p>
          <a:p>
            <a:pPr algn="l" fontAlgn="base"/>
            <a:r>
              <a:rPr lang="en-US" sz="1600" b="0" i="0" dirty="0">
                <a:effectLst/>
                <a:latin typeface="Arial" panose="020B0604020202020204" pitchFamily="34" charset="0"/>
              </a:rPr>
              <a:t>2) He was taught in an orphanage.</a:t>
            </a:r>
          </a:p>
          <a:p>
            <a:pPr algn="l" fontAlgn="base"/>
            <a:r>
              <a:rPr lang="en-US" sz="1600" b="0" i="0" dirty="0">
                <a:effectLst/>
                <a:latin typeface="Arial" panose="020B0604020202020204" pitchFamily="34" charset="0"/>
              </a:rPr>
              <a:t>3) He’s got a rich imagination.</a:t>
            </a:r>
          </a:p>
          <a:p>
            <a:pPr algn="l" fontAlgn="base"/>
            <a:r>
              <a:rPr lang="en-US" sz="1600" b="0" i="0" dirty="0">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49843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502375" y="173481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502376" y="304283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82178" y="424656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13548" y="5032826"/>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is TRUE about the beginning of Oliver’s career?</a:t>
            </a:r>
          </a:p>
          <a:p>
            <a:pPr algn="l" fontAlgn="base"/>
            <a:r>
              <a:rPr lang="en-US" sz="1600" b="0" i="0" dirty="0">
                <a:effectLst/>
                <a:latin typeface="Arial" panose="020B0604020202020204" pitchFamily="34" charset="0"/>
              </a:rPr>
              <a:t>1) He became a successful lawyer.</a:t>
            </a:r>
          </a:p>
          <a:p>
            <a:pPr algn="l" fontAlgn="base"/>
            <a:r>
              <a:rPr lang="en-US" sz="1600" b="0" i="0" dirty="0">
                <a:effectLst/>
                <a:latin typeface="Arial" panose="020B0604020202020204" pitchFamily="34" charset="0"/>
              </a:rPr>
              <a:t>2) He studied in different countries.</a:t>
            </a:r>
          </a:p>
          <a:p>
            <a:pPr algn="l" fontAlgn="base"/>
            <a:r>
              <a:rPr lang="en-US" sz="1600" b="0" i="0" dirty="0">
                <a:effectLst/>
                <a:latin typeface="Arial" panose="020B0604020202020204" pitchFamily="34" charset="0"/>
              </a:rPr>
              <a:t>3) He started his own company.</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8771" y="639833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20271" y="6395372"/>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is typical of Oliver’s day?</a:t>
            </a:r>
          </a:p>
          <a:p>
            <a:pPr algn="l" fontAlgn="base"/>
            <a:r>
              <a:rPr lang="en-US" sz="1600" b="0" i="0" dirty="0">
                <a:effectLst/>
                <a:latin typeface="Arial" panose="020B0604020202020204" pitchFamily="34" charset="0"/>
              </a:rPr>
              <a:t>1) Working till late at night.</a:t>
            </a:r>
          </a:p>
          <a:p>
            <a:pPr algn="l" fontAlgn="base"/>
            <a:r>
              <a:rPr lang="en-US" sz="1600" b="0" i="0" dirty="0">
                <a:effectLst/>
                <a:latin typeface="Arial" panose="020B0604020202020204" pitchFamily="34" charset="0"/>
              </a:rPr>
              <a:t>2) Partying with celebrities.</a:t>
            </a:r>
          </a:p>
          <a:p>
            <a:pPr algn="l" fontAlgn="base"/>
            <a:r>
              <a:rPr lang="en-US" sz="1600" b="0" i="0" dirty="0">
                <a:effectLst/>
                <a:latin typeface="Arial" panose="020B0604020202020204" pitchFamily="34" charset="0"/>
              </a:rPr>
              <a:t>3) Taking pictures of himself for Instagram.</a:t>
            </a: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2045" y="774868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74123" y="911095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06822" y="7753141"/>
            <a:ext cx="6457018" cy="1323439"/>
          </a:xfrm>
          <a:prstGeom prst="rect">
            <a:avLst/>
          </a:prstGeom>
          <a:noFill/>
        </p:spPr>
        <p:txBody>
          <a:bodyPr wrap="square">
            <a:spAutoFit/>
          </a:bodyPr>
          <a:lstStyle/>
          <a:p>
            <a:pPr algn="l" fontAlgn="base"/>
            <a:r>
              <a:rPr lang="en-US" sz="1600" b="0" i="0" dirty="0">
                <a:effectLst/>
                <a:latin typeface="Arial" panose="020B0604020202020204" pitchFamily="34" charset="0"/>
              </a:rPr>
              <a:t>Oliver describes himself to be rather …</a:t>
            </a:r>
          </a:p>
          <a:p>
            <a:pPr algn="l" fontAlgn="base"/>
            <a:r>
              <a:rPr lang="en-US" sz="1600" b="0" i="0" dirty="0">
                <a:effectLst/>
                <a:latin typeface="Arial" panose="020B0604020202020204" pitchFamily="34" charset="0"/>
              </a:rPr>
              <a:t>1) lonely.</a:t>
            </a:r>
          </a:p>
          <a:p>
            <a:pPr algn="l" fontAlgn="base"/>
            <a:r>
              <a:rPr lang="en-US" sz="1600" b="0" i="0" dirty="0">
                <a:effectLst/>
                <a:latin typeface="Arial" panose="020B0604020202020204" pitchFamily="34" charset="0"/>
              </a:rPr>
              <a:t>2) eccentric.</a:t>
            </a:r>
          </a:p>
          <a:p>
            <a:pPr algn="l" fontAlgn="base"/>
            <a:r>
              <a:rPr lang="en-US" sz="1600" b="0" i="0" dirty="0">
                <a:effectLst/>
                <a:latin typeface="Arial" panose="020B0604020202020204" pitchFamily="34" charset="0"/>
              </a:rPr>
              <a:t>3) reserved.</a:t>
            </a:r>
          </a:p>
          <a:p>
            <a:pPr algn="l" fontAlgn="base"/>
            <a:r>
              <a:rPr lang="en-US" sz="1600" b="0" i="0" dirty="0">
                <a:solidFill>
                  <a:srgbClr val="555555"/>
                </a:solidFill>
                <a:effectLst/>
                <a:latin typeface="Arial" panose="020B0604020202020204" pitchFamily="34" charset="0"/>
              </a:rPr>
              <a:t> </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33717" y="9103068"/>
            <a:ext cx="6898340" cy="1077218"/>
          </a:xfrm>
          <a:prstGeom prst="rect">
            <a:avLst/>
          </a:prstGeom>
          <a:noFill/>
        </p:spPr>
        <p:txBody>
          <a:bodyPr wrap="square">
            <a:spAutoFit/>
          </a:bodyPr>
          <a:lstStyle/>
          <a:p>
            <a:pPr algn="l" fontAlgn="base"/>
            <a:r>
              <a:rPr lang="en-US" sz="1600" b="0" i="0" dirty="0">
                <a:effectLst/>
                <a:latin typeface="Arial" panose="020B0604020202020204" pitchFamily="34" charset="0"/>
              </a:rPr>
              <a:t>Why did Oliver start a profile on Instagram?</a:t>
            </a:r>
          </a:p>
          <a:p>
            <a:pPr algn="l" fontAlgn="base"/>
            <a:r>
              <a:rPr lang="en-US" sz="1600" b="0" i="0" dirty="0">
                <a:effectLst/>
                <a:latin typeface="Arial" panose="020B0604020202020204" pitchFamily="34" charset="0"/>
              </a:rPr>
              <a:t>1) To advance his designs.</a:t>
            </a:r>
          </a:p>
          <a:p>
            <a:pPr algn="l" fontAlgn="base"/>
            <a:r>
              <a:rPr lang="en-US" sz="1600" b="0" i="0" dirty="0">
                <a:effectLst/>
                <a:latin typeface="Arial" panose="020B0604020202020204" pitchFamily="34" charset="0"/>
              </a:rPr>
              <a:t>2) To hide from real life.</a:t>
            </a:r>
          </a:p>
          <a:p>
            <a:pPr algn="l" fontAlgn="base"/>
            <a:r>
              <a:rPr lang="en-US" sz="1600" b="0" i="0" dirty="0">
                <a:effectLst/>
                <a:latin typeface="Arial" panose="020B0604020202020204" pitchFamily="34" charset="0"/>
              </a:rPr>
              <a:t>3) To meet more people.</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507648" y="564526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549093" y="717782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555789" y="84148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555789" y="98233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5" name="1330_ege">
            <a:hlinkClick r:id="" action="ppaction://media"/>
            <a:extLst>
              <a:ext uri="{FF2B5EF4-FFF2-40B4-BE49-F238E27FC236}">
                <a16:creationId xmlns:a16="http://schemas.microsoft.com/office/drawing/2014/main" xmlns="" id="{0F84DA83-75FE-4A60-A007-98AD7DD92854}"/>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739404" y="693018"/>
            <a:ext cx="643031" cy="643031"/>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4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242048" y="1895370"/>
            <a:ext cx="6857999" cy="1477328"/>
          </a:xfrm>
          <a:prstGeom prst="rect">
            <a:avLst/>
          </a:prstGeom>
          <a:noFill/>
        </p:spPr>
        <p:txBody>
          <a:bodyPr wrap="square">
            <a:spAutoFit/>
          </a:bodyPr>
          <a:lstStyle/>
          <a:p>
            <a:pPr algn="l" fontAlgn="base">
              <a:buFont typeface="+mj-lt"/>
              <a:buAutoNum type="arabicPeriod"/>
            </a:pPr>
            <a:r>
              <a:rPr lang="en-US" b="1" i="0" dirty="0">
                <a:effectLst/>
                <a:latin typeface="inherit"/>
              </a:rPr>
              <a:t>A job for anybody                                   </a:t>
            </a:r>
            <a:r>
              <a:rPr lang="ru-RU" b="1" dirty="0">
                <a:latin typeface="inherit"/>
              </a:rPr>
              <a:t> </a:t>
            </a:r>
            <a:r>
              <a:rPr lang="en-US" b="1" i="0" dirty="0">
                <a:effectLst/>
                <a:latin typeface="inherit"/>
              </a:rPr>
              <a:t>5. </a:t>
            </a:r>
            <a:r>
              <a:rPr lang="en-US" b="1" i="0" dirty="0" err="1">
                <a:effectLst/>
                <a:latin typeface="inherit"/>
              </a:rPr>
              <a:t>Zoopsychologist</a:t>
            </a:r>
            <a:endParaRPr lang="en-US" b="1" i="0" dirty="0">
              <a:effectLst/>
              <a:latin typeface="inherit"/>
            </a:endParaRPr>
          </a:p>
          <a:p>
            <a:pPr algn="l" fontAlgn="base">
              <a:buFont typeface="+mj-lt"/>
              <a:buAutoNum type="arabicPeriod"/>
            </a:pPr>
            <a:r>
              <a:rPr lang="en-US" b="1" i="0" dirty="0">
                <a:effectLst/>
                <a:latin typeface="inherit"/>
              </a:rPr>
              <a:t>Start your business                                 6. Night work</a:t>
            </a:r>
          </a:p>
          <a:p>
            <a:pPr algn="l" fontAlgn="base">
              <a:buFont typeface="+mj-lt"/>
              <a:buAutoNum type="arabicPeriod"/>
            </a:pPr>
            <a:r>
              <a:rPr lang="en-US" b="1" i="0" dirty="0">
                <a:effectLst/>
                <a:latin typeface="inherit"/>
              </a:rPr>
              <a:t>A job with a high salary                          7. Working with your hands</a:t>
            </a:r>
          </a:p>
          <a:p>
            <a:pPr algn="l" fontAlgn="base">
              <a:buFont typeface="+mj-lt"/>
              <a:buAutoNum type="arabicPeriod"/>
            </a:pPr>
            <a:r>
              <a:rPr lang="en-US" b="1" i="0" dirty="0">
                <a:effectLst/>
                <a:latin typeface="inherit"/>
              </a:rPr>
              <a:t>Choosing a job                                         8. Working for royals</a:t>
            </a:r>
          </a:p>
          <a:p>
            <a:pPr algn="l" fontAlgn="base"/>
            <a:r>
              <a:rPr lang="en-US"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742528"/>
            <a:ext cx="7202113" cy="6740307"/>
          </a:xfrm>
          <a:prstGeom prst="rect">
            <a:avLst/>
          </a:prstGeom>
          <a:noFill/>
        </p:spPr>
        <p:txBody>
          <a:bodyPr wrap="square">
            <a:spAutoFit/>
          </a:bodyPr>
          <a:lstStyle/>
          <a:p>
            <a:pPr algn="l" fontAlgn="base"/>
            <a:r>
              <a:rPr lang="en-US" sz="1600" b="0" i="0" dirty="0">
                <a:effectLst/>
                <a:latin typeface="Arial" panose="020B0604020202020204" pitchFamily="34" charset="0"/>
              </a:rPr>
              <a:t>A. Some people can’t get out of the house easily to shop, don’t have the time to do it or just don’t enjoy shopping. If shopping is something you enjoy, turn it into a self-employed career. Personal shoppers give advice to customers and suggest products that may suit their needs. This can be anything from gifts to household goods to clothing. Advertise your services at locations such as senior citizens’ </a:t>
            </a:r>
            <a:r>
              <a:rPr lang="en-US" sz="1600" b="0" i="0" dirty="0" err="1">
                <a:effectLst/>
                <a:latin typeface="Arial" panose="020B0604020202020204" pitchFamily="34" charset="0"/>
              </a:rPr>
              <a:t>centres</a:t>
            </a:r>
            <a:r>
              <a:rPr lang="en-US" sz="1600" b="0" i="0" dirty="0">
                <a:effectLst/>
                <a:latin typeface="Arial" panose="020B0604020202020204" pitchFamily="34" charset="0"/>
              </a:rPr>
              <a:t>, community </a:t>
            </a:r>
            <a:r>
              <a:rPr lang="en-US" sz="1600" b="0" i="0" dirty="0" err="1">
                <a:effectLst/>
                <a:latin typeface="Arial" panose="020B0604020202020204" pitchFamily="34" charset="0"/>
              </a:rPr>
              <a:t>centres</a:t>
            </a:r>
            <a:r>
              <a:rPr lang="en-US" sz="1600" b="0" i="0" dirty="0">
                <a:effectLst/>
                <a:latin typeface="Arial" panose="020B0604020202020204" pitchFamily="34" charset="0"/>
              </a:rPr>
              <a:t>, shopping malls and grocery stores. Meet with the clients and find out what items (groceries, clothing, etc.) they need and how often.</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 The market is changing very fast. In fact, there may be careers that exist when a student gets out of college that simply didn’t exist when they started. So rather than asking, “What do I want to be?,” pose these questions: “What skills do I have? What kinds of people do I like to work with? In what kind of environment?” This is a way to think about a career without necessarily naming it. You describe yourself in a functional way and then figure out what that’s called and if people get paid to do it.</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The regulations define this as the period between 11 pm and 6 am although this agreement can be slightly varied between employers and workers. Generally, people who work for at least three hours within the period must be offered a free health assessment before they begin their work duties and on a regular basis. Workers, however, do not have to accept this check. In general, workers must be over 18, although there are some exceptions to this rule. Teenagers aged 16 and 17, for example, can work according to this schedule, but only for 40 hours per week.</a:t>
            </a:r>
          </a:p>
          <a:p>
            <a:pPr algn="l" fontAlgn="base"/>
            <a:endParaRPr lang="en-US" sz="1600" b="0" i="0" dirty="0">
              <a:effectLst/>
              <a:latin typeface="Arial" panose="020B0604020202020204" pitchFamily="34" charset="0"/>
            </a:endParaRP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289600" y="639023"/>
            <a:ext cx="7167282" cy="8217634"/>
          </a:xfrm>
          <a:prstGeom prst="rect">
            <a:avLst/>
          </a:prstGeom>
          <a:noFill/>
        </p:spPr>
        <p:txBody>
          <a:bodyPr wrap="square">
            <a:spAutoFit/>
          </a:bodyPr>
          <a:lstStyle/>
          <a:p>
            <a:pPr algn="l" fontAlgn="base"/>
            <a:r>
              <a:rPr lang="en-US" sz="1600" b="0" i="0" dirty="0">
                <a:effectLst/>
                <a:latin typeface="Arial" panose="020B0604020202020204" pitchFamily="34" charset="0"/>
              </a:rPr>
              <a:t>D. When your dog won’t roll over or your cat is making a mess, you might have to call someone who </a:t>
            </a:r>
            <a:r>
              <a:rPr lang="en-US" sz="1600" b="0" i="0" dirty="0" err="1">
                <a:effectLst/>
                <a:latin typeface="Arial" panose="020B0604020202020204" pitchFamily="34" charset="0"/>
              </a:rPr>
              <a:t>specialises</a:t>
            </a:r>
            <a:r>
              <a:rPr lang="en-US" sz="1600" b="0" i="0" dirty="0">
                <a:effectLst/>
                <a:latin typeface="Arial" panose="020B0604020202020204" pitchFamily="34" charset="0"/>
              </a:rPr>
              <a:t> in pet </a:t>
            </a:r>
            <a:r>
              <a:rPr lang="en-US" sz="1600" b="0" i="0" dirty="0" err="1">
                <a:effectLst/>
                <a:latin typeface="Arial" panose="020B0604020202020204" pitchFamily="34" charset="0"/>
              </a:rPr>
              <a:t>behaviour</a:t>
            </a:r>
            <a:r>
              <a:rPr lang="en-US" sz="1600" b="0" i="0" dirty="0">
                <a:effectLst/>
                <a:latin typeface="Arial" panose="020B0604020202020204" pitchFamily="34" charset="0"/>
              </a:rPr>
              <a:t> to solve your problems. This person analyses the pet’s confidence and security inside and outside the home to find the source of the problem. By studying their instincts and social rituals in their natural habitat as well as around humans, they modify the unwanted </a:t>
            </a:r>
            <a:r>
              <a:rPr lang="en-US" sz="1600" b="0" i="0" dirty="0" err="1">
                <a:effectLst/>
                <a:latin typeface="Arial" panose="020B0604020202020204" pitchFamily="34" charset="0"/>
              </a:rPr>
              <a:t>behaviour</a:t>
            </a:r>
            <a:r>
              <a:rPr lang="en-US" sz="1600" b="0" i="0" dirty="0">
                <a:effectLst/>
                <a:latin typeface="Arial" panose="020B0604020202020204" pitchFamily="34" charset="0"/>
              </a:rPr>
              <a:t>. It is all about helping dogs, cats and horses feel safe and confident and secure inside and outside our homes.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Being a queen’s piper involves playing the bagpipes for 15 minutes at 9 am under the Queen’s window when she is in residence at Buckingham Palace, Windsor Castle, the Palace of </a:t>
            </a:r>
            <a:r>
              <a:rPr lang="en-US" sz="1600" b="0" i="0" dirty="0" err="1">
                <a:effectLst/>
                <a:latin typeface="Arial" panose="020B0604020202020204" pitchFamily="34" charset="0"/>
              </a:rPr>
              <a:t>Holyroodhouse</a:t>
            </a:r>
            <a:r>
              <a:rPr lang="en-US" sz="1600" b="0" i="0" dirty="0">
                <a:effectLst/>
                <a:latin typeface="Arial" panose="020B0604020202020204" pitchFamily="34" charset="0"/>
              </a:rPr>
              <a:t> or Balmoral Castle. The piper is also responsible for the co-ordination of the 12 Army pipers who play around the table after State Banquets. It’s important to be presentable and patient enough when escorting the Queen to the various audiences that she has throughout the day.</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A surgeon starts with a Bachelor’s degree, specializes in medicine and finally, surgery and then spends up to seven years as an intern or a resident. If you want to cut people open, they want to be really sure you know what you are doing. The field will be growing, as people now live longer. This is one of the highest demand and best paid jobs in the US because it takes so much skill and precision. Wages vary depending on the type of surgery, but on average this was the highest paid medical job in 2015.</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Imagine you’re an electrician, you’re installing a pipe and have to bend around the corners to make everything line up. This kind of work requires improvisation and creativity. Besides, the wages of manual workers are greater than in many office jobs. For instance, a skilled mechanic usually earns more than a sociology graduate working in publishing. Besides, the job offers small moments of joy, like when the bike you’re mending starts up and runs. But not everything about manual work is rosy. Furniture making, for example, is not a good career move.</a:t>
            </a:r>
          </a:p>
          <a:p>
            <a:pPr algn="l" fontAlgn="base"/>
            <a:r>
              <a:rPr lang="en-US" sz="1600"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2149917751"/>
              </p:ext>
            </p:extLst>
          </p:nvPr>
        </p:nvGraphicFramePr>
        <p:xfrm>
          <a:off x="290141" y="8597906"/>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123907" y="979557"/>
            <a:ext cx="7418026" cy="5893921"/>
          </a:xfrm>
          <a:prstGeom prst="rect">
            <a:avLst/>
          </a:prstGeom>
          <a:noFill/>
        </p:spPr>
        <p:txBody>
          <a:bodyPr wrap="square">
            <a:spAutoFit/>
          </a:bodyPr>
          <a:lstStyle/>
          <a:p>
            <a:pPr algn="ctr" fontAlgn="base"/>
            <a:endParaRPr lang="ru-RU" sz="1400" b="1" dirty="0">
              <a:effectLst/>
              <a:latin typeface="inherit"/>
            </a:endParaRPr>
          </a:p>
          <a:p>
            <a:pPr algn="ctr" fontAlgn="base"/>
            <a:r>
              <a:rPr lang="en-US" sz="1400" b="1" dirty="0">
                <a:solidFill>
                  <a:srgbClr val="111111"/>
                </a:solidFill>
                <a:effectLst/>
                <a:latin typeface="inherit"/>
              </a:rPr>
              <a:t>The Science of Sound</a:t>
            </a:r>
            <a:endParaRPr lang="en-US" sz="1400" b="1" dirty="0">
              <a:solidFill>
                <a:srgbClr val="111111"/>
              </a:solidFill>
              <a:effectLst/>
              <a:latin typeface="Playfair Display" panose="00000500000000000000" pitchFamily="2" charset="-52"/>
            </a:endParaRPr>
          </a:p>
          <a:p>
            <a:pPr algn="l" fontAlgn="base"/>
            <a:r>
              <a:rPr lang="en-US" sz="1400" b="1" i="0" dirty="0">
                <a:solidFill>
                  <a:srgbClr val="555555"/>
                </a:solidFill>
                <a:effectLst/>
                <a:latin typeface="inherit"/>
              </a:rPr>
              <a:t> </a:t>
            </a:r>
            <a:endParaRPr lang="en-US" sz="1400" b="0" i="0" dirty="0">
              <a:solidFill>
                <a:srgbClr val="555555"/>
              </a:solidFill>
              <a:effectLst/>
              <a:latin typeface="Arial" panose="020B0604020202020204" pitchFamily="34" charset="0"/>
            </a:endParaRPr>
          </a:p>
          <a:p>
            <a:pPr algn="l" fontAlgn="base"/>
            <a:r>
              <a:rPr lang="en-US" sz="1400" b="0" i="0" dirty="0">
                <a:effectLst/>
                <a:latin typeface="Arial" panose="020B0604020202020204" pitchFamily="34" charset="0"/>
              </a:rPr>
              <a:t>The science of sound, or acoustics, as it is often called, has been made over radically within a comparatively short space of time. Not so long ago the lectures on sound in colleges and high schools dealt chiefly with the vibrations of such things as the air columns in organ pipes. Nowadays, however, thanks chiefly to a number of electronic instruments engineers can study sounds as effectively </a:t>
            </a:r>
            <a:r>
              <a:rPr lang="en-US" sz="1400" b="1" i="0" dirty="0">
                <a:effectLst/>
                <a:latin typeface="inherit"/>
              </a:rPr>
              <a:t>(A)</a:t>
            </a:r>
            <a:r>
              <a:rPr lang="en-US" sz="1400" b="0" i="0" dirty="0">
                <a:effectLst/>
                <a:latin typeface="Arial" panose="020B0604020202020204" pitchFamily="34" charset="0"/>
              </a:rPr>
              <a:t> ______. The result has been a new approach to research in sound. Scientists have been able to make far-reaching discoveries in many fields of acoustics </a:t>
            </a:r>
            <a:r>
              <a:rPr lang="en-US" sz="1400" b="1" i="0" dirty="0">
                <a:effectLst/>
                <a:latin typeface="inherit"/>
              </a:rPr>
              <a:t>(B)</a:t>
            </a:r>
            <a:r>
              <a:rPr lang="en-US" sz="1400" b="0" i="0" dirty="0">
                <a:effectLst/>
                <a:latin typeface="Arial" panose="020B0604020202020204" pitchFamily="34" charset="0"/>
              </a:rPr>
              <a:t> ______.</a:t>
            </a:r>
          </a:p>
          <a:p>
            <a:pPr algn="l" fontAlgn="base"/>
            <a:r>
              <a:rPr lang="en-US" sz="1400" b="0" i="0" dirty="0">
                <a:effectLst/>
                <a:latin typeface="Arial" panose="020B0604020202020204" pitchFamily="34" charset="0"/>
              </a:rPr>
              <a:t> Foremost among the instruments that have revolutionized the study of acoustics are electronic sound-level meters also known as sound meters and sound-intensity meters. These are effective devices that first convert sound waves into weak electric signals, then amplify the signals through electronic means </a:t>
            </a:r>
            <a:r>
              <a:rPr lang="en-US" sz="1400" b="1" i="0" dirty="0">
                <a:effectLst/>
                <a:latin typeface="inherit"/>
              </a:rPr>
              <a:t>(C)</a:t>
            </a:r>
            <a:r>
              <a:rPr lang="en-US" sz="1400" b="0" i="0" dirty="0">
                <a:effectLst/>
                <a:latin typeface="Arial" panose="020B0604020202020204" pitchFamily="34" charset="0"/>
              </a:rPr>
              <a:t> ______. The intensity of a sound is measured in units called decibels. “Zero” sound is the faintest sound </a:t>
            </a:r>
            <a:r>
              <a:rPr lang="en-US" sz="1400" b="1" i="0" dirty="0">
                <a:effectLst/>
                <a:latin typeface="inherit"/>
              </a:rPr>
              <a:t>(D)</a:t>
            </a:r>
            <a:r>
              <a:rPr lang="en-US" sz="1400" b="0" i="0" dirty="0">
                <a:effectLst/>
                <a:latin typeface="Arial" panose="020B0604020202020204" pitchFamily="34" charset="0"/>
              </a:rPr>
              <a:t> ______. The decibel measures the ratio of the intensity of a given sound to the standard “zero” sound. The decibel scale ranges from 0 to 130. An intensity of 130 decibels is perceived not only as a sound, but also </a:t>
            </a:r>
            <a:r>
              <a:rPr lang="en-US" sz="1400" b="1" i="0" dirty="0">
                <a:effectLst/>
                <a:latin typeface="inherit"/>
              </a:rPr>
              <a:t>(E)</a:t>
            </a:r>
            <a:r>
              <a:rPr lang="en-US" sz="1400" b="0" i="0" dirty="0">
                <a:effectLst/>
                <a:latin typeface="Arial" panose="020B0604020202020204" pitchFamily="34" charset="0"/>
              </a:rPr>
              <a:t> ______. The normal range of painlessly audible sounds for the average human ear is about 120 decibels. For forms of life other than ourselves, the range can be quite different.</a:t>
            </a:r>
          </a:p>
          <a:p>
            <a:pPr algn="l" fontAlgn="base"/>
            <a:r>
              <a:rPr lang="en-US" sz="1400" b="0" i="0" dirty="0">
                <a:effectLst/>
                <a:latin typeface="Arial" panose="020B0604020202020204" pitchFamily="34" charset="0"/>
              </a:rPr>
              <a:t> The ordinary sound meter measures the intensity of a given sound, rather than its actual loudness. Under most conditions, however, it is a quite good indicator of loudness. Probably the loudest known noise ever heard by human ears was that of the explosive eruption in August, 1883, of the volcano of Krakatoa in the East Indies. No electronic sound meters, of course, were in existence then, but physicists estimate that the sound at its source must have had an intensity of 190 decibels, </a:t>
            </a:r>
            <a:r>
              <a:rPr lang="en-US" sz="1400" b="1" i="0" dirty="0">
                <a:effectLst/>
                <a:latin typeface="inherit"/>
              </a:rPr>
              <a:t>(F)</a:t>
            </a:r>
            <a:r>
              <a:rPr lang="en-US" sz="1400" b="0" i="0" dirty="0">
                <a:effectLst/>
                <a:latin typeface="Arial" panose="020B0604020202020204" pitchFamily="34" charset="0"/>
              </a:rPr>
              <a:t> ______.</a:t>
            </a:r>
          </a:p>
          <a:p>
            <a:pPr algn="just" fontAlgn="base"/>
            <a:r>
              <a:rPr lang="en-US" sz="13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147204"/>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183964" y="6485790"/>
            <a:ext cx="7036172" cy="2600712"/>
          </a:xfrm>
          <a:prstGeom prst="rect">
            <a:avLst/>
          </a:prstGeom>
          <a:noFill/>
        </p:spPr>
        <p:txBody>
          <a:bodyPr wrap="square">
            <a:spAutoFit/>
          </a:bodyPr>
          <a:lstStyle/>
          <a:p>
            <a:pPr algn="l" fontAlgn="base">
              <a:lnSpc>
                <a:spcPct val="150000"/>
              </a:lnSpc>
              <a:buFont typeface="+mj-lt"/>
              <a:buAutoNum type="arabicPeriod"/>
            </a:pPr>
            <a:r>
              <a:rPr lang="en-US" sz="1400" b="0" i="0" dirty="0">
                <a:effectLst/>
              </a:rPr>
              <a:t>and finally measure them.</a:t>
            </a:r>
          </a:p>
          <a:p>
            <a:pPr algn="l" fontAlgn="base">
              <a:lnSpc>
                <a:spcPct val="150000"/>
              </a:lnSpc>
              <a:buFont typeface="+mj-lt"/>
              <a:buAutoNum type="arabicPeriod"/>
            </a:pPr>
            <a:r>
              <a:rPr lang="en-US" sz="1400" b="0" i="0" dirty="0">
                <a:effectLst/>
              </a:rPr>
              <a:t>since it was heard 3,000 miles away.</a:t>
            </a:r>
          </a:p>
          <a:p>
            <a:pPr algn="l" fontAlgn="base">
              <a:lnSpc>
                <a:spcPct val="150000"/>
              </a:lnSpc>
              <a:buFont typeface="+mj-lt"/>
              <a:buAutoNum type="arabicPeriod"/>
            </a:pPr>
            <a:r>
              <a:rPr lang="en-US" sz="1400" b="0" i="0" dirty="0">
                <a:effectLst/>
              </a:rPr>
              <a:t>and they have been able to put many of these discoveries to practical use.</a:t>
            </a:r>
          </a:p>
          <a:p>
            <a:pPr algn="l" fontAlgn="base">
              <a:lnSpc>
                <a:spcPct val="150000"/>
              </a:lnSpc>
              <a:buFont typeface="+mj-lt"/>
              <a:buAutoNum type="arabicPeriod"/>
            </a:pPr>
            <a:r>
              <a:rPr lang="en-US" sz="1400" b="0" i="0" dirty="0">
                <a:effectLst/>
              </a:rPr>
              <a:t>since a loud sound is of high intensity.</a:t>
            </a:r>
          </a:p>
          <a:p>
            <a:pPr algn="l" fontAlgn="base">
              <a:lnSpc>
                <a:spcPct val="150000"/>
              </a:lnSpc>
              <a:buFont typeface="+mj-lt"/>
              <a:buAutoNum type="arabicPeriod"/>
            </a:pPr>
            <a:r>
              <a:rPr lang="en-US" sz="1400" b="0" i="0" dirty="0">
                <a:effectLst/>
              </a:rPr>
              <a:t>as they study mechanical forces.</a:t>
            </a:r>
          </a:p>
          <a:p>
            <a:pPr algn="l" fontAlgn="base">
              <a:lnSpc>
                <a:spcPct val="150000"/>
              </a:lnSpc>
              <a:buFont typeface="+mj-lt"/>
              <a:buAutoNum type="arabicPeriod"/>
            </a:pPr>
            <a:r>
              <a:rPr lang="en-US" sz="1400" b="0" i="0" dirty="0">
                <a:effectLst/>
              </a:rPr>
              <a:t>as a painful sensation in the ear.</a:t>
            </a:r>
          </a:p>
          <a:p>
            <a:pPr algn="l" fontAlgn="base">
              <a:lnSpc>
                <a:spcPct val="150000"/>
              </a:lnSpc>
              <a:buFont typeface="+mj-lt"/>
              <a:buAutoNum type="arabicPeriod"/>
            </a:pPr>
            <a:r>
              <a:rPr lang="en-US" sz="1400" b="0" i="0" dirty="0">
                <a:effectLst/>
              </a:rPr>
              <a:t>that the unaided human ear can detect.</a:t>
            </a:r>
          </a:p>
          <a:p>
            <a:pPr algn="l" fontAlgn="base"/>
            <a:r>
              <a:rPr lang="en-US" sz="1600" b="0" i="0" dirty="0">
                <a:solidFill>
                  <a:srgbClr val="555555"/>
                </a:solidFill>
                <a:effectLst/>
              </a:rPr>
              <a:t> </a:t>
            </a: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351443" y="1018550"/>
            <a:ext cx="6856787" cy="8556188"/>
          </a:xfrm>
          <a:prstGeom prst="rect">
            <a:avLst/>
          </a:prstGeom>
          <a:noFill/>
        </p:spPr>
        <p:txBody>
          <a:bodyPr wrap="square">
            <a:spAutoFit/>
          </a:bodyPr>
          <a:lstStyle/>
          <a:p>
            <a:pPr algn="ctr" fontAlgn="base"/>
            <a:r>
              <a:rPr lang="en-US" sz="1600" b="1" dirty="0">
                <a:effectLst/>
                <a:latin typeface="inherit"/>
              </a:rPr>
              <a:t>Experience: I founded my own country</a:t>
            </a:r>
            <a:endParaRPr lang="en-US" sz="1600" b="1" dirty="0">
              <a:effectLst/>
              <a:latin typeface="Playfair Display" panose="00000500000000000000" pitchFamily="2" charset="-52"/>
            </a:endParaRPr>
          </a:p>
          <a:p>
            <a:pPr algn="l" fontAlgn="base"/>
            <a:r>
              <a:rPr lang="en-US" sz="1600" b="1" i="0" dirty="0">
                <a:effectLst/>
                <a:latin typeface="inherit"/>
              </a:rPr>
              <a:t> </a:t>
            </a:r>
            <a:endParaRPr lang="en-US" sz="1600" b="0" i="0" dirty="0">
              <a:effectLst/>
              <a:latin typeface="Arial" panose="020B0604020202020204" pitchFamily="34" charset="0"/>
            </a:endParaRPr>
          </a:p>
          <a:p>
            <a:pPr algn="l" fontAlgn="base"/>
            <a:r>
              <a:rPr lang="en-US" sz="1400" b="0" i="0" dirty="0">
                <a:effectLst/>
                <a:latin typeface="Arial" panose="020B0604020202020204" pitchFamily="34" charset="0"/>
              </a:rPr>
              <a:t>My father wasn’t a king, he was a taxi driver, but I am a prince – Prince Renato II, of the country </a:t>
            </a:r>
            <a:r>
              <a:rPr lang="en-US" sz="1400" b="0" i="0" dirty="0" err="1">
                <a:effectLst/>
                <a:latin typeface="Arial" panose="020B0604020202020204" pitchFamily="34" charset="0"/>
              </a:rPr>
              <a:t>Pontinha</a:t>
            </a:r>
            <a:r>
              <a:rPr lang="en-US" sz="1400" b="0" i="0" dirty="0">
                <a:effectLst/>
                <a:latin typeface="Arial" panose="020B0604020202020204" pitchFamily="34" charset="0"/>
              </a:rPr>
              <a:t>, an island fort on Funchal </a:t>
            </a:r>
            <a:r>
              <a:rPr lang="en-US" sz="1400" b="0" i="0" dirty="0" err="1">
                <a:effectLst/>
                <a:latin typeface="Arial" panose="020B0604020202020204" pitchFamily="34" charset="0"/>
              </a:rPr>
              <a:t>harbour</a:t>
            </a:r>
            <a:r>
              <a:rPr lang="en-US" sz="1400" b="0" i="0" dirty="0">
                <a:effectLst/>
                <a:latin typeface="Arial" panose="020B0604020202020204" pitchFamily="34" charset="0"/>
              </a:rPr>
              <a:t>. It’s in Madeira, Portugal, where I grew up. It was discovered in 1419; Captain James Cook was here, and there are paintings of his visit.</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In 1903, the Portuguese government didn’t have enough money to build a </a:t>
            </a:r>
            <a:r>
              <a:rPr lang="en-US" sz="1400" b="0" i="0" dirty="0" err="1">
                <a:effectLst/>
                <a:latin typeface="Arial" panose="020B0604020202020204" pitchFamily="34" charset="0"/>
              </a:rPr>
              <a:t>harbour</a:t>
            </a:r>
            <a:r>
              <a:rPr lang="en-US" sz="1400" b="0" i="0" dirty="0">
                <a:effectLst/>
                <a:latin typeface="Arial" panose="020B0604020202020204" pitchFamily="34" charset="0"/>
              </a:rPr>
              <a:t> port, so the king sold the land to a wealthy British family, the </a:t>
            </a:r>
            <a:r>
              <a:rPr lang="en-US" sz="1400" b="0" i="0" dirty="0" err="1">
                <a:effectLst/>
                <a:latin typeface="Arial" panose="020B0604020202020204" pitchFamily="34" charset="0"/>
              </a:rPr>
              <a:t>Blandys</a:t>
            </a:r>
            <a:r>
              <a:rPr lang="en-US" sz="1400" b="0" i="0" dirty="0">
                <a:effectLst/>
                <a:latin typeface="Arial" panose="020B0604020202020204" pitchFamily="34" charset="0"/>
              </a:rPr>
              <a:t>, who make Madeira wine. Fourteen years ago the family decided to sell it for just €25,000 (?19,500). It was of no use to them. But nobody else wanted to buy it either. I met Blandy at a party, and he told me about </a:t>
            </a:r>
            <a:r>
              <a:rPr lang="en-US" sz="1400" b="0" i="0" dirty="0" err="1">
                <a:effectLst/>
                <a:latin typeface="Arial" panose="020B0604020202020204" pitchFamily="34" charset="0"/>
              </a:rPr>
              <a:t>Pontinha</a:t>
            </a:r>
            <a:r>
              <a:rPr lang="en-US" sz="1400" b="0" i="0" dirty="0">
                <a:effectLst/>
                <a:latin typeface="Arial" panose="020B0604020202020204" pitchFamily="34" charset="0"/>
              </a:rPr>
              <a:t>. He asked if I’d like to buy the island. Of course I said yes, but I have no money – I am just an art teacher.</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I tried to find some business partners, but they all thought I was crazy to want to buy what is essentially a large rock: it has a small cave, a platform on top, and no electricity or running water. So I sold some of my possessions, put my savings together and bought it. Of course, my wife, my family, my friends – they all thought I was mad.</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When the King of Portugal originally sold the island in 1903, he and all the governors signed a document, selling all the “possessions and the dominions” of the island. It means I can do what I want with it – I could start a restaurant, or a cinema, but nobody thought that someone would want to start a country. So that’s what I did.</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 When I bought it, I went to speak to the governor of Madeira. I introduced myself and explained that I was a Madeiran citizen and was also now the ruler of his </a:t>
            </a:r>
            <a:r>
              <a:rPr lang="en-US" sz="1400" b="0" i="0" dirty="0" err="1">
                <a:effectLst/>
                <a:latin typeface="Arial" panose="020B0604020202020204" pitchFamily="34" charset="0"/>
              </a:rPr>
              <a:t>neighbour</a:t>
            </a:r>
            <a:r>
              <a:rPr lang="en-US" sz="1400" b="0" i="0" dirty="0">
                <a:effectLst/>
                <a:latin typeface="Arial" panose="020B0604020202020204" pitchFamily="34" charset="0"/>
              </a:rPr>
              <a:t> state. He immediately asked to buy my island. Of course, I said no. He said that unless I sold it back to the state, he wouldn’t let me connect to any electricity. So now, as long as I don’t cause any trouble (for instance, trying to charge cruise ships that dock here) they will leave me alone. I have a solar panel and a small windmill, and maybe in the future I’ll be able to generate power from the ocean around </a:t>
            </a:r>
            <a:r>
              <a:rPr lang="en-US" sz="1400" b="0" i="0" dirty="0" err="1">
                <a:effectLst/>
                <a:latin typeface="Arial" panose="020B0604020202020204" pitchFamily="34" charset="0"/>
              </a:rPr>
              <a:t>Pontinha</a:t>
            </a:r>
            <a:r>
              <a:rPr lang="en-US" sz="1400" b="0" i="0" dirty="0">
                <a:effectLst/>
                <a:latin typeface="Arial" panose="020B0604020202020204" pitchFamily="34" charset="0"/>
              </a:rPr>
              <a:t>. I am a pacifist, and I don’t need any money</a:t>
            </a:r>
            <a:r>
              <a:rPr lang="en-US" sz="1400" b="0" i="0" dirty="0">
                <a:solidFill>
                  <a:srgbClr val="555555"/>
                </a:solidFill>
                <a:effectLst/>
                <a:latin typeface="Arial" panose="020B0604020202020204" pitchFamily="34" charset="0"/>
              </a:rPr>
              <a:t>.</a:t>
            </a:r>
            <a:endParaRPr lang="ru-RU" sz="1400" b="0" i="0" dirty="0">
              <a:solidFill>
                <a:srgbClr val="555555"/>
              </a:solidFill>
              <a:effectLst/>
              <a:latin typeface="Arial" panose="020B0604020202020204" pitchFamily="34" charset="0"/>
            </a:endParaRPr>
          </a:p>
          <a:p>
            <a:pPr algn="l" fontAlgn="base"/>
            <a:endParaRPr lang="ru-RU" sz="1400" dirty="0">
              <a:solidFill>
                <a:srgbClr val="555555"/>
              </a:solidFill>
              <a:latin typeface="Arial" panose="020B0604020202020204" pitchFamily="34" charset="0"/>
            </a:endParaRPr>
          </a:p>
          <a:p>
            <a:pPr fontAlgn="base"/>
            <a:r>
              <a:rPr lang="en-US" sz="1400" b="0" i="0" dirty="0">
                <a:effectLst/>
                <a:latin typeface="Arial" panose="020B0604020202020204" pitchFamily="34" charset="0"/>
              </a:rPr>
              <a:t>I have both a Portuguese passport and a passport for </a:t>
            </a:r>
            <a:r>
              <a:rPr lang="en-US" sz="1400" b="0" i="0" dirty="0" err="1">
                <a:effectLst/>
                <a:latin typeface="Arial" panose="020B0604020202020204" pitchFamily="34" charset="0"/>
              </a:rPr>
              <a:t>Pontinha</a:t>
            </a:r>
            <a:r>
              <a:rPr lang="en-US" sz="1400" b="0" i="0" dirty="0">
                <a:effectLst/>
                <a:latin typeface="Arial" panose="020B0604020202020204" pitchFamily="34" charset="0"/>
              </a:rPr>
              <a:t> (where my passport number is 0001). There are four citizens: me, my wife, my son and my daughter. I am the police, the gardener, everything. I am whatever I want to be – that’s the dream, isn’t it? Of course, my power is only absolute here, where I am the true sovereign.</a:t>
            </a:r>
          </a:p>
          <a:p>
            <a:pPr algn="l" fontAlgn="base"/>
            <a:endParaRPr lang="en-US" sz="1400"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C2A24CC-9AF3-4795-BBE4-3F29F4E381E4}"/>
              </a:ext>
            </a:extLst>
          </p:cNvPr>
          <p:cNvSpPr/>
          <p:nvPr/>
        </p:nvSpPr>
        <p:spPr>
          <a:xfrm>
            <a:off x="189612" y="444230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840580" y="4290194"/>
            <a:ext cx="5894107" cy="1846659"/>
          </a:xfrm>
          <a:prstGeom prst="rect">
            <a:avLst/>
          </a:prstGeom>
          <a:noFill/>
        </p:spPr>
        <p:txBody>
          <a:bodyPr wrap="square">
            <a:spAutoFit/>
          </a:bodyPr>
          <a:lstStyle/>
          <a:p>
            <a:pPr algn="l" fontAlgn="base"/>
            <a:r>
              <a:rPr lang="en-US" sz="1600" b="0" i="0" dirty="0">
                <a:effectLst/>
                <a:latin typeface="Arial" panose="020B0604020202020204" pitchFamily="34" charset="0"/>
              </a:rPr>
              <a:t>What do we learn about Renato’s origin?</a:t>
            </a:r>
          </a:p>
          <a:p>
            <a:pPr algn="l" fontAlgn="base"/>
            <a:r>
              <a:rPr lang="en-US" sz="1600" b="0" i="0" dirty="0">
                <a:effectLst/>
                <a:latin typeface="Arial" panose="020B0604020202020204" pitchFamily="34" charset="0"/>
              </a:rPr>
              <a:t>A) He is a James Cook descendant.</a:t>
            </a:r>
          </a:p>
          <a:p>
            <a:pPr algn="l" fontAlgn="base"/>
            <a:r>
              <a:rPr lang="en-US" sz="1600" b="0" i="0" dirty="0">
                <a:effectLst/>
                <a:latin typeface="Arial" panose="020B0604020202020204" pitchFamily="34" charset="0"/>
              </a:rPr>
              <a:t>B) He comes from a royal family.</a:t>
            </a:r>
          </a:p>
          <a:p>
            <a:pPr algn="l" fontAlgn="base"/>
            <a:r>
              <a:rPr lang="en-US" sz="1600" b="0" i="0" dirty="0">
                <a:effectLst/>
                <a:latin typeface="Arial" panose="020B0604020202020204" pitchFamily="34" charset="0"/>
              </a:rPr>
              <a:t>C) His parents worked for the Portuguese government.</a:t>
            </a:r>
          </a:p>
          <a:p>
            <a:pPr algn="l" fontAlgn="base"/>
            <a:r>
              <a:rPr lang="en-US" sz="1600" b="0" i="0" dirty="0">
                <a:effectLst/>
                <a:latin typeface="Arial" panose="020B0604020202020204" pitchFamily="34" charset="0"/>
              </a:rPr>
              <a:t>D) He comes from a simple family.</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205224" y="592600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824988" y="5961353"/>
            <a:ext cx="6719095" cy="1323439"/>
          </a:xfrm>
          <a:prstGeom prst="rect">
            <a:avLst/>
          </a:prstGeom>
          <a:noFill/>
        </p:spPr>
        <p:txBody>
          <a:bodyPr wrap="square">
            <a:spAutoFit/>
          </a:bodyPr>
          <a:lstStyle/>
          <a:p>
            <a:pPr algn="l" fontAlgn="base"/>
            <a:r>
              <a:rPr lang="en-US" sz="1600" b="0" i="0" dirty="0">
                <a:effectLst/>
                <a:latin typeface="Arial" panose="020B0604020202020204" pitchFamily="34" charset="0"/>
              </a:rPr>
              <a:t>How did Renato get the money for the island?</a:t>
            </a:r>
          </a:p>
          <a:p>
            <a:pPr algn="l" fontAlgn="base"/>
            <a:r>
              <a:rPr lang="en-US" sz="1600" b="0" i="0" dirty="0">
                <a:effectLst/>
                <a:latin typeface="Arial" panose="020B0604020202020204" pitchFamily="34" charset="0"/>
              </a:rPr>
              <a:t>A) He sold some of his belongings.</a:t>
            </a:r>
          </a:p>
          <a:p>
            <a:pPr algn="l" fontAlgn="base"/>
            <a:r>
              <a:rPr lang="en-US" sz="1600" b="0" i="0" dirty="0">
                <a:effectLst/>
                <a:latin typeface="Arial" panose="020B0604020202020204" pitchFamily="34" charset="0"/>
              </a:rPr>
              <a:t>B) He found business partners.</a:t>
            </a:r>
          </a:p>
          <a:p>
            <a:pPr algn="l" fontAlgn="base"/>
            <a:r>
              <a:rPr lang="en-US" sz="1600" b="0" i="0" dirty="0">
                <a:effectLst/>
                <a:latin typeface="Arial" panose="020B0604020202020204" pitchFamily="34" charset="0"/>
              </a:rPr>
              <a:t>C) His friends helped him.</a:t>
            </a:r>
          </a:p>
          <a:p>
            <a:pPr algn="l" fontAlgn="base"/>
            <a:r>
              <a:rPr lang="en-US" sz="1600" b="0" i="0" dirty="0">
                <a:effectLst/>
                <a:latin typeface="Arial" panose="020B0604020202020204" pitchFamily="34" charset="0"/>
              </a:rPr>
              <a:t>D) He borrowed from Blandy.</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89613" y="794217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779594" y="7942178"/>
            <a:ext cx="5894108" cy="1569660"/>
          </a:xfrm>
          <a:prstGeom prst="rect">
            <a:avLst/>
          </a:prstGeom>
          <a:noFill/>
        </p:spPr>
        <p:txBody>
          <a:bodyPr wrap="square">
            <a:spAutoFit/>
          </a:bodyPr>
          <a:lstStyle/>
          <a:p>
            <a:pPr algn="l" fontAlgn="base"/>
            <a:r>
              <a:rPr lang="en-US" sz="1600" b="0" i="0" dirty="0">
                <a:solidFill>
                  <a:srgbClr val="555555"/>
                </a:solidFill>
                <a:effectLst/>
                <a:latin typeface="Arial" panose="020B0604020202020204" pitchFamily="34" charset="0"/>
              </a:rPr>
              <a:t> </a:t>
            </a:r>
            <a:r>
              <a:rPr lang="en-US" sz="1600" b="0" i="0" dirty="0">
                <a:effectLst/>
                <a:latin typeface="Arial" panose="020B0604020202020204" pitchFamily="34" charset="0"/>
              </a:rPr>
              <a:t>How does Renato explain his decision to found a country?</a:t>
            </a:r>
          </a:p>
          <a:p>
            <a:pPr algn="l" fontAlgn="base"/>
            <a:r>
              <a:rPr lang="en-US" sz="1600" b="0" i="0" dirty="0">
                <a:effectLst/>
                <a:latin typeface="Arial" panose="020B0604020202020204" pitchFamily="34" charset="0"/>
              </a:rPr>
              <a:t>A) He followed the advice from the governor of Madeira.</a:t>
            </a:r>
          </a:p>
          <a:p>
            <a:pPr algn="l" fontAlgn="base"/>
            <a:r>
              <a:rPr lang="en-US" sz="1600" b="0" i="0" dirty="0">
                <a:effectLst/>
                <a:latin typeface="Arial" panose="020B0604020202020204" pitchFamily="34" charset="0"/>
              </a:rPr>
              <a:t>B) He didn’t see any formal objections to it.</a:t>
            </a:r>
          </a:p>
          <a:p>
            <a:pPr algn="l" fontAlgn="base"/>
            <a:r>
              <a:rPr lang="en-US" sz="1600" b="0" i="0" dirty="0">
                <a:effectLst/>
                <a:latin typeface="Arial" panose="020B0604020202020204" pitchFamily="34" charset="0"/>
              </a:rPr>
              <a:t>C) He obeyed the order of the King of Portugal.</a:t>
            </a:r>
          </a:p>
          <a:p>
            <a:pPr algn="l" fontAlgn="base"/>
            <a:r>
              <a:rPr lang="en-US" sz="1600" b="0" i="0" dirty="0">
                <a:effectLst/>
                <a:latin typeface="Arial" panose="020B0604020202020204" pitchFamily="34" charset="0"/>
              </a:rPr>
              <a:t>D) He thought of it as a way to avoid starting a restaurant.</a:t>
            </a:r>
          </a:p>
          <a:p>
            <a:pPr algn="l" fontAlgn="base"/>
            <a:r>
              <a:rPr lang="en-US" sz="1600" b="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31909" y="492669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522896" y="673472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31909" y="90487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4" name="TextBox 13">
            <a:extLst>
              <a:ext uri="{FF2B5EF4-FFF2-40B4-BE49-F238E27FC236}">
                <a16:creationId xmlns:a16="http://schemas.microsoft.com/office/drawing/2014/main" xmlns="" id="{B0D70CD3-EF18-4B88-9983-F70CC7E74CB3}"/>
              </a:ext>
            </a:extLst>
          </p:cNvPr>
          <p:cNvSpPr txBox="1"/>
          <p:nvPr/>
        </p:nvSpPr>
        <p:spPr>
          <a:xfrm>
            <a:off x="245625" y="163746"/>
            <a:ext cx="7124438" cy="4216539"/>
          </a:xfrm>
          <a:prstGeom prst="rect">
            <a:avLst/>
          </a:prstGeom>
          <a:noFill/>
        </p:spPr>
        <p:txBody>
          <a:bodyPr wrap="square">
            <a:spAutoFit/>
          </a:bodyPr>
          <a:lstStyle/>
          <a:p>
            <a:pPr algn="l" fontAlgn="base"/>
            <a:r>
              <a:rPr lang="en-US" sz="1400" b="0" i="0" dirty="0">
                <a:effectLst/>
                <a:latin typeface="Arial" panose="020B0604020202020204" pitchFamily="34" charset="0"/>
              </a:rPr>
              <a:t>The Portuguese gastronomic specialty is </a:t>
            </a:r>
            <a:r>
              <a:rPr lang="en-US" sz="1400" b="0" i="0" dirty="0" err="1">
                <a:effectLst/>
                <a:latin typeface="Arial" panose="020B0604020202020204" pitchFamily="34" charset="0"/>
              </a:rPr>
              <a:t>bacalhau</a:t>
            </a:r>
            <a:r>
              <a:rPr lang="en-US" sz="1400" b="0" i="0" dirty="0">
                <a:effectLst/>
                <a:latin typeface="Arial" panose="020B0604020202020204" pitchFamily="34" charset="0"/>
              </a:rPr>
              <a:t>. But we are running out of cod in our oceans now, and we buy it from another country. So my country’s specialty is takeaway.</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I don’t live in my country full time, but I am often there. My family sometimes drops by, and other people come every day because the country is free for tourists to visit; I never close for bad weather. Sometimes I am alone, on the days I feel more troubled by the excessive power of the Portuguese state. Sometimes I come here when I’m feeling lively.</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Madeira is surrounded by water, but for some reason we all have to pay to swim in the ocean now, at the swimming spots. How did that happen? Still, I have my island, which means I can come swimming whenever I want – it’s as if someone has given me the key to the waters.</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Our lives are gone in a flash. My son is 27 and if I were his age, I would probably sell the island and buy a Ferrari. But I am 56 years old, and I want to enjoy everything I have. </a:t>
            </a:r>
            <a:r>
              <a:rPr lang="en-US" sz="1400" b="0" i="0" dirty="0" err="1">
                <a:effectLst/>
                <a:latin typeface="Arial" panose="020B0604020202020204" pitchFamily="34" charset="0"/>
              </a:rPr>
              <a:t>Pontinha</a:t>
            </a:r>
            <a:r>
              <a:rPr lang="en-US" sz="1400" b="0" i="0" dirty="0">
                <a:effectLst/>
                <a:latin typeface="Arial" panose="020B0604020202020204" pitchFamily="34" charset="0"/>
              </a:rPr>
              <a:t> means “a point”. All change in the world begins with something very small, and this is my country – just a little point.</a:t>
            </a: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4158</TotalTime>
  <Words>1220</Words>
  <Application>Microsoft Office PowerPoint</Application>
  <PresentationFormat>Произвольный</PresentationFormat>
  <Paragraphs>356</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285</cp:revision>
  <dcterms:created xsi:type="dcterms:W3CDTF">2021-06-14T22:32:42Z</dcterms:created>
  <dcterms:modified xsi:type="dcterms:W3CDTF">2022-11-07T13:51:17Z</dcterms:modified>
</cp:coreProperties>
</file>