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mpeg"/>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6" r:id="rId3"/>
    <p:sldId id="259" r:id="rId4"/>
    <p:sldId id="262" r:id="rId5"/>
    <p:sldId id="266" r:id="rId6"/>
    <p:sldId id="267" r:id="rId7"/>
    <p:sldId id="269" r:id="rId8"/>
    <p:sldId id="270" r:id="rId9"/>
    <p:sldId id="271" r:id="rId10"/>
    <p:sldId id="272" r:id="rId11"/>
    <p:sldId id="274" r:id="rId12"/>
    <p:sldId id="277" r:id="rId13"/>
    <p:sldId id="276" r:id="rId14"/>
    <p:sldId id="282" r:id="rId15"/>
    <p:sldId id="286" r:id="rId16"/>
    <p:sldId id="285" r:id="rId17"/>
    <p:sldId id="280" r:id="rId18"/>
    <p:sldId id="281" r:id="rId19"/>
  </p:sldIdLst>
  <p:sldSz cx="7559675" cy="10439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3240" y="-108"/>
      </p:cViewPr>
      <p:guideLst>
        <p:guide orient="horz" pos="3288"/>
        <p:guide pos="238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8"/>
  <c:chart>
    <c:autoTitleDeleted val="1"/>
    <c:plotArea>
      <c:layout>
        <c:manualLayout>
          <c:layoutTarget val="inner"/>
          <c:xMode val="edge"/>
          <c:yMode val="edge"/>
          <c:x val="0.22934208655467483"/>
          <c:y val="0.23127632495923189"/>
          <c:w val="0.75194123335012542"/>
          <c:h val="0.63408852855563858"/>
        </c:manualLayout>
      </c:layout>
      <c:pieChart>
        <c:varyColors val="1"/>
        <c:ser>
          <c:idx val="0"/>
          <c:order val="0"/>
          <c:tx>
            <c:strRef>
              <c:f>Лист1!$B$1</c:f>
              <c:strCache>
                <c:ptCount val="1"/>
                <c:pt idx="0">
                  <c:v>What museums are popular among teenagers </c:v>
                </c:pt>
              </c:strCache>
            </c:strRef>
          </c:tx>
          <c:dPt>
            <c:idx val="0"/>
            <c:spPr>
              <a:solidFill>
                <a:schemeClr val="accent6">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9803-488E-B3F2-152F7D52FCBD}"/>
              </c:ext>
            </c:extLst>
          </c:dPt>
          <c:dPt>
            <c:idx val="1"/>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803-488E-B3F2-152F7D52FCBD}"/>
              </c:ext>
            </c:extLst>
          </c:dPt>
          <c:dPt>
            <c:idx val="2"/>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9803-488E-B3F2-152F7D52FCBD}"/>
              </c:ext>
            </c:extLst>
          </c:dPt>
          <c:dPt>
            <c:idx val="3"/>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803-488E-B3F2-152F7D52FCBD}"/>
              </c:ext>
            </c:extLst>
          </c:dPt>
          <c:dPt>
            <c:idx val="4"/>
            <c:spPr>
              <a:solidFill>
                <a:schemeClr val="accent6">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9803-488E-B3F2-152F7D52FCBD}"/>
              </c:ext>
            </c:extLst>
          </c:dPt>
          <c:cat>
            <c:strRef>
              <c:f>Лист1!$A$2:$A$6</c:f>
              <c:strCache>
                <c:ptCount val="5"/>
                <c:pt idx="0">
                  <c:v>Endless novelty</c:v>
                </c:pt>
                <c:pt idx="1">
                  <c:v>Different educational facilities</c:v>
                </c:pt>
                <c:pt idx="2">
                  <c:v>Plenty of job opportunities</c:v>
                </c:pt>
                <c:pt idx="3">
                  <c:v>Options for entertainment</c:v>
                </c:pt>
                <c:pt idx="4">
                  <c:v>Developed infrastructure</c:v>
                </c:pt>
              </c:strCache>
            </c:strRef>
          </c:cat>
          <c:val>
            <c:numRef>
              <c:f>Лист1!$B$2:$B$6</c:f>
              <c:numCache>
                <c:formatCode>General</c:formatCode>
                <c:ptCount val="5"/>
                <c:pt idx="0">
                  <c:v>10</c:v>
                </c:pt>
                <c:pt idx="1">
                  <c:v>13</c:v>
                </c:pt>
                <c:pt idx="2">
                  <c:v>14</c:v>
                </c:pt>
                <c:pt idx="3">
                  <c:v>20</c:v>
                </c:pt>
                <c:pt idx="4">
                  <c:v>32</c:v>
                </c:pt>
              </c:numCache>
            </c:numRef>
          </c:val>
          <c:extLst xmlns:c16r2="http://schemas.microsoft.com/office/drawing/2015/06/chart">
            <c:ext xmlns:c16="http://schemas.microsoft.com/office/drawing/2014/chart" uri="{C3380CC4-5D6E-409C-BE32-E72D297353CC}">
              <c16:uniqueId val="{0000000A-9803-488E-B3F2-152F7D52FCBD}"/>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851C4-B945-4B72-833D-672473BF39AD}" type="datetimeFigureOut">
              <a:rPr lang="ru-RU" smtClean="0"/>
              <a:pPr/>
              <a:t>07.11.2022</a:t>
            </a:fld>
            <a:endParaRPr lang="ru-RU"/>
          </a:p>
        </p:txBody>
      </p:sp>
      <p:sp>
        <p:nvSpPr>
          <p:cNvPr id="4" name="Образ слайда 3"/>
          <p:cNvSpPr>
            <a:spLocks noGrp="1" noRot="1" noChangeAspect="1"/>
          </p:cNvSpPr>
          <p:nvPr>
            <p:ph type="sldImg" idx="2"/>
          </p:nvPr>
        </p:nvSpPr>
        <p:spPr>
          <a:xfrm>
            <a:off x="2311400" y="1143000"/>
            <a:ext cx="22352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16241-2033-4176-85FD-90B14AE4907B}" type="slidenum">
              <a:rPr lang="ru-RU" smtClean="0"/>
              <a:pPr/>
              <a:t>‹#›</a:t>
            </a:fld>
            <a:endParaRPr lang="ru-RU"/>
          </a:p>
        </p:txBody>
      </p:sp>
    </p:spTree>
    <p:extLst>
      <p:ext uri="{BB962C8B-B14F-4D97-AF65-F5344CB8AC3E}">
        <p14:creationId xmlns:p14="http://schemas.microsoft.com/office/powerpoint/2010/main" xmlns="" val="3634575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08486"/>
            <a:ext cx="6425724" cy="3634458"/>
          </a:xfrm>
        </p:spPr>
        <p:txBody>
          <a:bodyPr anchor="b"/>
          <a:lstStyle>
            <a:lvl1pPr algn="ctr">
              <a:defRPr sz="4960"/>
            </a:lvl1pPr>
          </a:lstStyle>
          <a:p>
            <a:r>
              <a:rPr lang="ru-RU"/>
              <a:t>Образец заголовка</a:t>
            </a:r>
            <a:endParaRPr lang="en-US" dirty="0"/>
          </a:p>
        </p:txBody>
      </p:sp>
      <p:sp>
        <p:nvSpPr>
          <p:cNvPr id="3" name="Subtitle 2"/>
          <p:cNvSpPr>
            <a:spLocks noGrp="1"/>
          </p:cNvSpPr>
          <p:nvPr>
            <p:ph type="subTitle" idx="1"/>
          </p:nvPr>
        </p:nvSpPr>
        <p:spPr>
          <a:xfrm>
            <a:off x="944960" y="5483102"/>
            <a:ext cx="5669756" cy="252043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12044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62669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55801"/>
            <a:ext cx="1630055" cy="884690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19728" y="555801"/>
            <a:ext cx="4795669" cy="884690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8895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3286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791" y="2602603"/>
            <a:ext cx="6520220" cy="4342500"/>
          </a:xfrm>
        </p:spPr>
        <p:txBody>
          <a:bodyPr anchor="b"/>
          <a:lstStyle>
            <a:lvl1pPr>
              <a:defRPr sz="4960"/>
            </a:lvl1pPr>
          </a:lstStyle>
          <a:p>
            <a:r>
              <a:rPr lang="ru-RU"/>
              <a:t>Образец заголовка</a:t>
            </a:r>
            <a:endParaRPr lang="en-US" dirty="0"/>
          </a:p>
        </p:txBody>
      </p:sp>
      <p:sp>
        <p:nvSpPr>
          <p:cNvPr id="3" name="Text Placeholder 2"/>
          <p:cNvSpPr>
            <a:spLocks noGrp="1"/>
          </p:cNvSpPr>
          <p:nvPr>
            <p:ph type="body" idx="1"/>
          </p:nvPr>
        </p:nvSpPr>
        <p:spPr>
          <a:xfrm>
            <a:off x="515791" y="6986185"/>
            <a:ext cx="6520220" cy="228361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68026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19728"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27085"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02147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712" y="555804"/>
            <a:ext cx="6520220" cy="201780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520713" y="2559104"/>
            <a:ext cx="3198096"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4" name="Content Placeholder 3"/>
          <p:cNvSpPr>
            <a:spLocks noGrp="1"/>
          </p:cNvSpPr>
          <p:nvPr>
            <p:ph sz="half" idx="2"/>
          </p:nvPr>
        </p:nvSpPr>
        <p:spPr>
          <a:xfrm>
            <a:off x="520713" y="3813281"/>
            <a:ext cx="3198096"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27086" y="2559104"/>
            <a:ext cx="3213847"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6" name="Content Placeholder 5"/>
          <p:cNvSpPr>
            <a:spLocks noGrp="1"/>
          </p:cNvSpPr>
          <p:nvPr>
            <p:ph sz="quarter" idx="4"/>
          </p:nvPr>
        </p:nvSpPr>
        <p:spPr>
          <a:xfrm>
            <a:off x="3827086" y="3813281"/>
            <a:ext cx="3213847"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77153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58537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8862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Content Placeholder 2"/>
          <p:cNvSpPr>
            <a:spLocks noGrp="1"/>
          </p:cNvSpPr>
          <p:nvPr>
            <p:ph idx="1"/>
          </p:nvPr>
        </p:nvSpPr>
        <p:spPr>
          <a:xfrm>
            <a:off x="3213847" y="1503083"/>
            <a:ext cx="3827085" cy="741874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94941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Picture Placeholder 2"/>
          <p:cNvSpPr>
            <a:spLocks noGrp="1" noChangeAspect="1"/>
          </p:cNvSpPr>
          <p:nvPr>
            <p:ph type="pic" idx="1"/>
          </p:nvPr>
        </p:nvSpPr>
        <p:spPr>
          <a:xfrm>
            <a:off x="3213847" y="1503083"/>
            <a:ext cx="3827085" cy="741874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a:t>Вставка рисунка</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4587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C841908D-6937-4D1E-B13D-A1009C6A5FBE}" type="datetimeFigureOut">
              <a:rPr lang="ru-RU" smtClean="0"/>
              <a:pPr/>
              <a:t>07.11.2022</a:t>
            </a:fld>
            <a:endParaRPr lang="ru-RU"/>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237369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k.com/e_oge_eg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7.xml"/><Relationship Id="rId1" Type="http://schemas.openxmlformats.org/officeDocument/2006/relationships/audio"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slideLayout" Target="../slideLayouts/slideLayout7.xml"/><Relationship Id="rId1" Type="http://schemas.openxmlformats.org/officeDocument/2006/relationships/audio" Target="../media/media2.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slideLayout" Target="../slideLayouts/slideLayout7.xml"/><Relationship Id="rId1" Type="http://schemas.openxmlformats.org/officeDocument/2006/relationships/audio" Target="../media/media3.mp3"/><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56A741B-F8EF-40BB-AB3D-EDE79B177C20}"/>
              </a:ext>
            </a:extLst>
          </p:cNvPr>
          <p:cNvSpPr/>
          <p:nvPr/>
        </p:nvSpPr>
        <p:spPr>
          <a:xfrm>
            <a:off x="1133984" y="2418246"/>
            <a:ext cx="5291705" cy="1754326"/>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ЕГЭ</a:t>
            </a:r>
          </a:p>
          <a:p>
            <a:pPr algn="ctr"/>
            <a:r>
              <a:rPr lang="ru-RU" sz="5400" b="1" dirty="0">
                <a:ln w="9525">
                  <a:solidFill>
                    <a:schemeClr val="bg1"/>
                  </a:solidFill>
                  <a:prstDash val="solid"/>
                </a:ln>
                <a:effectLst>
                  <a:outerShdw blurRad="12700" dist="38100" dir="2700000" algn="tl" rotWithShape="0">
                    <a:schemeClr val="bg1">
                      <a:lumMod val="50000"/>
                    </a:schemeClr>
                  </a:outerShdw>
                </a:effectLst>
              </a:rPr>
              <a:t>английский язык</a:t>
            </a:r>
            <a:endPar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a:extLst>
              <a:ext uri="{FF2B5EF4-FFF2-40B4-BE49-F238E27FC236}">
                <a16:creationId xmlns:a16="http://schemas.microsoft.com/office/drawing/2014/main" xmlns="" id="{AF1F6FBD-488B-476D-BE11-0E045190BE11}"/>
              </a:ext>
            </a:extLst>
          </p:cNvPr>
          <p:cNvSpPr txBox="1"/>
          <p:nvPr/>
        </p:nvSpPr>
        <p:spPr>
          <a:xfrm>
            <a:off x="2314106" y="4767308"/>
            <a:ext cx="2931459" cy="584775"/>
          </a:xfrm>
          <a:prstGeom prst="rect">
            <a:avLst/>
          </a:prstGeom>
          <a:noFill/>
        </p:spPr>
        <p:txBody>
          <a:bodyPr wrap="square" rtlCol="0">
            <a:spAutoFit/>
          </a:bodyPr>
          <a:lstStyle/>
          <a:p>
            <a:r>
              <a:rPr lang="ru-RU" sz="3200" dirty="0">
                <a:latin typeface="Arial Black" panose="020B0A04020102020204" pitchFamily="34" charset="0"/>
              </a:rPr>
              <a:t>ВАРИАНТ </a:t>
            </a:r>
            <a:r>
              <a:rPr lang="en-US" sz="3200" dirty="0">
                <a:latin typeface="Arial Black" panose="020B0A04020102020204" pitchFamily="34" charset="0"/>
              </a:rPr>
              <a:t>9</a:t>
            </a:r>
            <a:endParaRPr lang="ru-RU" sz="3200" dirty="0">
              <a:latin typeface="Arial Black" panose="020B0A04020102020204" pitchFamily="34" charset="0"/>
            </a:endParaRPr>
          </a:p>
        </p:txBody>
      </p:sp>
      <p:pic>
        <p:nvPicPr>
          <p:cNvPr id="5" name="Рисунок 4">
            <a:hlinkClick r:id="rId2"/>
            <a:extLst>
              <a:ext uri="{FF2B5EF4-FFF2-40B4-BE49-F238E27FC236}">
                <a16:creationId xmlns:a16="http://schemas.microsoft.com/office/drawing/2014/main" xmlns="" id="{44126602-3B54-295F-158D-AA35E739B1B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0357" y="63441"/>
            <a:ext cx="2150428" cy="2150428"/>
          </a:xfrm>
          <a:prstGeom prst="rect">
            <a:avLst/>
          </a:prstGeom>
        </p:spPr>
      </p:pic>
      <p:sp>
        <p:nvSpPr>
          <p:cNvPr id="6" name="TextBox 5">
            <a:extLst>
              <a:ext uri="{FF2B5EF4-FFF2-40B4-BE49-F238E27FC236}">
                <a16:creationId xmlns:a16="http://schemas.microsoft.com/office/drawing/2014/main" xmlns="" id="{15937006-FCBA-7E15-7AB3-375A92D5236C}"/>
              </a:ext>
            </a:extLst>
          </p:cNvPr>
          <p:cNvSpPr txBox="1"/>
          <p:nvPr/>
        </p:nvSpPr>
        <p:spPr>
          <a:xfrm>
            <a:off x="1438617" y="5888353"/>
            <a:ext cx="5809128" cy="369332"/>
          </a:xfrm>
          <a:prstGeom prst="rect">
            <a:avLst/>
          </a:prstGeom>
          <a:noFill/>
        </p:spPr>
        <p:txBody>
          <a:bodyPr wrap="square" rtlCol="0">
            <a:spAutoFit/>
          </a:bodyPr>
          <a:lstStyle/>
          <a:p>
            <a:r>
              <a:rPr lang="ru-RU" dirty="0"/>
              <a:t>Время выполнения работы 3 часа </a:t>
            </a:r>
            <a:r>
              <a:rPr lang="en-US" dirty="0"/>
              <a:t>10 </a:t>
            </a:r>
            <a:r>
              <a:rPr lang="ru-RU" dirty="0"/>
              <a:t>мин ( 1</a:t>
            </a:r>
            <a:r>
              <a:rPr lang="en-US" dirty="0"/>
              <a:t>9</a:t>
            </a:r>
            <a:r>
              <a:rPr lang="ru-RU" dirty="0"/>
              <a:t>0 минут) </a:t>
            </a:r>
          </a:p>
        </p:txBody>
      </p:sp>
      <p:graphicFrame>
        <p:nvGraphicFramePr>
          <p:cNvPr id="7" name="Таблица 6">
            <a:extLst>
              <a:ext uri="{FF2B5EF4-FFF2-40B4-BE49-F238E27FC236}">
                <a16:creationId xmlns:a16="http://schemas.microsoft.com/office/drawing/2014/main" xmlns="" id="{4AF44751-52F0-7019-01F4-7BB87F16F714}"/>
              </a:ext>
            </a:extLst>
          </p:cNvPr>
          <p:cNvGraphicFramePr>
            <a:graphicFrameLocks noGrp="1"/>
          </p:cNvGraphicFramePr>
          <p:nvPr>
            <p:extLst>
              <p:ext uri="{D42A27DB-BD31-4B8C-83A1-F6EECF244321}">
                <p14:modId xmlns:p14="http://schemas.microsoft.com/office/powerpoint/2010/main" xmlns="" val="33842642"/>
              </p:ext>
            </p:extLst>
          </p:nvPr>
        </p:nvGraphicFramePr>
        <p:xfrm>
          <a:off x="1675912" y="6830191"/>
          <a:ext cx="5288105" cy="3200400"/>
        </p:xfrm>
        <a:graphic>
          <a:graphicData uri="http://schemas.openxmlformats.org/drawingml/2006/table">
            <a:tbl>
              <a:tblPr/>
              <a:tblGrid>
                <a:gridCol w="5288105">
                  <a:extLst>
                    <a:ext uri="{9D8B030D-6E8A-4147-A177-3AD203B41FA5}">
                      <a16:colId xmlns:a16="http://schemas.microsoft.com/office/drawing/2014/main" xmlns="" val="1802723221"/>
                    </a:ext>
                  </a:extLst>
                </a:gridCol>
              </a:tblGrid>
              <a:tr h="0">
                <a:tc>
                  <a:txBody>
                    <a:bodyPr/>
                    <a:lstStyle/>
                    <a:p>
                      <a:r>
                        <a:rPr lang="ru-RU" sz="1200" b="0" i="0" dirty="0">
                          <a:solidFill>
                            <a:srgbClr val="000000"/>
                          </a:solidFill>
                          <a:effectLst/>
                          <a:latin typeface="TimesNewRoman"/>
                        </a:rPr>
                        <a:t>Работа состоит из четырёх разделов: </a:t>
                      </a:r>
                    </a:p>
                    <a:p>
                      <a:r>
                        <a:rPr lang="ru-RU" sz="1200" b="1" i="0" dirty="0">
                          <a:solidFill>
                            <a:srgbClr val="000000"/>
                          </a:solidFill>
                          <a:effectLst/>
                          <a:latin typeface="TimesNewRoman"/>
                        </a:rPr>
                        <a:t>«Аудирование», «Чтение", "Грамматика и лексика», «Письменная речь».</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1 </a:t>
                      </a:r>
                      <a:r>
                        <a:rPr lang="ru-RU" sz="1200" b="1" i="0" dirty="0">
                          <a:solidFill>
                            <a:srgbClr val="000000"/>
                          </a:solidFill>
                          <a:effectLst/>
                          <a:latin typeface="TimesNewRoman"/>
                        </a:rPr>
                        <a:t>(«Аудирование»)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1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2 </a:t>
                      </a:r>
                      <a:r>
                        <a:rPr lang="ru-RU" sz="1200" b="1" i="0" dirty="0">
                          <a:solidFill>
                            <a:srgbClr val="000000"/>
                          </a:solidFill>
                          <a:effectLst/>
                          <a:latin typeface="TimesNewRoman"/>
                        </a:rPr>
                        <a:t>(«Чтение»)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2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a:t>
                      </a:r>
                      <a:r>
                        <a:rPr lang="ru-RU" sz="1200" b="1" i="0" dirty="0">
                          <a:solidFill>
                            <a:srgbClr val="000000"/>
                          </a:solidFill>
                          <a:effectLst/>
                          <a:latin typeface="TimesNewRoman"/>
                        </a:rPr>
                        <a:t>3 («Грамматика и лексика») </a:t>
                      </a:r>
                      <a:r>
                        <a:rPr lang="ru-RU" sz="1200" b="0" i="0" dirty="0">
                          <a:solidFill>
                            <a:srgbClr val="000000"/>
                          </a:solidFill>
                          <a:effectLst/>
                          <a:latin typeface="TimesNewRoman"/>
                        </a:rPr>
                        <a:t>содержит 20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раздела 3 составляет </a:t>
                      </a:r>
                      <a:r>
                        <a:rPr lang="ru-RU" sz="1200" b="1" i="0" dirty="0">
                          <a:solidFill>
                            <a:srgbClr val="000000"/>
                          </a:solidFill>
                          <a:effectLst/>
                          <a:latin typeface="TimesNewRoman"/>
                        </a:rPr>
                        <a:t>40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4 </a:t>
                      </a:r>
                      <a:r>
                        <a:rPr lang="ru-RU" sz="1200" b="1" i="0" dirty="0">
                          <a:solidFill>
                            <a:srgbClr val="000000"/>
                          </a:solidFill>
                          <a:effectLst/>
                          <a:latin typeface="TimesNewRoman"/>
                        </a:rPr>
                        <a:t>(«Письменная речь») </a:t>
                      </a:r>
                      <a:r>
                        <a:rPr lang="ru-RU" sz="1200" b="0" i="0" dirty="0">
                          <a:solidFill>
                            <a:srgbClr val="000000"/>
                          </a:solidFill>
                          <a:effectLst/>
                          <a:latin typeface="TimesNewRoman"/>
                        </a:rPr>
                        <a:t>состоит из 2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этого раздела работы – </a:t>
                      </a:r>
                      <a:r>
                        <a:rPr lang="ru-RU" sz="1200" b="1" i="0" dirty="0">
                          <a:solidFill>
                            <a:srgbClr val="000000"/>
                          </a:solidFill>
                          <a:effectLst/>
                          <a:latin typeface="TimesNewRoman"/>
                        </a:rPr>
                        <a:t>90 минут</a:t>
                      </a:r>
                      <a:r>
                        <a:rPr lang="ru-RU" sz="1200" b="0" i="0" dirty="0">
                          <a:solidFill>
                            <a:srgbClr val="000000"/>
                          </a:solidFill>
                          <a:effectLst/>
                          <a:latin typeface="TimesNewRoman"/>
                        </a:rPr>
                        <a:t>.</a:t>
                      </a:r>
                      <a:endParaRPr lang="ru-RU" sz="20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451297"/>
                  </a:ext>
                </a:extLst>
              </a:tr>
            </a:tbl>
          </a:graphicData>
        </a:graphic>
      </p:graphicFrame>
    </p:spTree>
    <p:extLst>
      <p:ext uri="{BB962C8B-B14F-4D97-AF65-F5344CB8AC3E}">
        <p14:creationId xmlns:p14="http://schemas.microsoft.com/office/powerpoint/2010/main" xmlns="" val="1808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A953FBB-A038-4051-BB58-9264081E22C6}"/>
              </a:ext>
            </a:extLst>
          </p:cNvPr>
          <p:cNvSpPr/>
          <p:nvPr/>
        </p:nvSpPr>
        <p:spPr>
          <a:xfrm>
            <a:off x="277952" y="43412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15</a:t>
            </a:r>
          </a:p>
        </p:txBody>
      </p:sp>
      <p:sp>
        <p:nvSpPr>
          <p:cNvPr id="4" name="TextBox 3">
            <a:extLst>
              <a:ext uri="{FF2B5EF4-FFF2-40B4-BE49-F238E27FC236}">
                <a16:creationId xmlns:a16="http://schemas.microsoft.com/office/drawing/2014/main" xmlns="" id="{7795DFF3-91EF-44C2-A8CF-F27A3CACC8F1}"/>
              </a:ext>
            </a:extLst>
          </p:cNvPr>
          <p:cNvSpPr txBox="1"/>
          <p:nvPr/>
        </p:nvSpPr>
        <p:spPr>
          <a:xfrm>
            <a:off x="865187" y="428190"/>
            <a:ext cx="6468035" cy="1600438"/>
          </a:xfrm>
          <a:prstGeom prst="rect">
            <a:avLst/>
          </a:prstGeom>
          <a:noFill/>
        </p:spPr>
        <p:txBody>
          <a:bodyPr wrap="square">
            <a:spAutoFit/>
          </a:bodyPr>
          <a:lstStyle/>
          <a:p>
            <a:pPr algn="l" fontAlgn="base"/>
            <a:r>
              <a:rPr lang="en-US" sz="1600" b="0" i="0" dirty="0">
                <a:effectLst/>
                <a:latin typeface="Arial" panose="020B0604020202020204" pitchFamily="34" charset="0"/>
              </a:rPr>
              <a:t>  “</a:t>
            </a:r>
            <a:r>
              <a:rPr lang="en-US" sz="1600" b="1" i="0" dirty="0">
                <a:effectLst/>
                <a:latin typeface="inherit"/>
              </a:rPr>
              <a:t>This</a:t>
            </a:r>
            <a:r>
              <a:rPr lang="en-US" sz="1600" b="0" i="0" dirty="0">
                <a:effectLst/>
                <a:latin typeface="Arial" panose="020B0604020202020204" pitchFamily="34" charset="0"/>
              </a:rPr>
              <a:t>” in “</a:t>
            </a:r>
            <a:r>
              <a:rPr lang="en-US" sz="1600" b="1" i="0" dirty="0">
                <a:effectLst/>
                <a:latin typeface="inherit"/>
              </a:rPr>
              <a:t>This was better than a white stick in the crowd</a:t>
            </a:r>
            <a:r>
              <a:rPr lang="en-US" sz="1600" b="0" i="0" dirty="0">
                <a:effectLst/>
                <a:latin typeface="Arial" panose="020B0604020202020204" pitchFamily="34" charset="0"/>
              </a:rPr>
              <a:t>” refers to</a:t>
            </a:r>
          </a:p>
          <a:p>
            <a:pPr algn="l" fontAlgn="base"/>
            <a:r>
              <a:rPr lang="en-US" sz="1600" b="0" i="0" dirty="0">
                <a:effectLst/>
                <a:latin typeface="Arial" panose="020B0604020202020204" pitchFamily="34" charset="0"/>
              </a:rPr>
              <a:t>A) the fact that people were getting out of the narrator’s way.</a:t>
            </a:r>
          </a:p>
          <a:p>
            <a:pPr algn="l" fontAlgn="base"/>
            <a:r>
              <a:rPr lang="en-US" sz="1600" b="0" i="0" dirty="0">
                <a:effectLst/>
                <a:latin typeface="Arial" panose="020B0604020202020204" pitchFamily="34" charset="0"/>
              </a:rPr>
              <a:t>B) the narrator’s moving at a high speed down the slope.</a:t>
            </a:r>
          </a:p>
          <a:p>
            <a:pPr algn="l" fontAlgn="base"/>
            <a:r>
              <a:rPr lang="en-US" sz="1600" b="0" i="0" dirty="0">
                <a:effectLst/>
                <a:latin typeface="Arial" panose="020B0604020202020204" pitchFamily="34" charset="0"/>
              </a:rPr>
              <a:t>C) the fact that Rhona was giving the narrator directions.</a:t>
            </a:r>
          </a:p>
          <a:p>
            <a:pPr algn="l" fontAlgn="base"/>
            <a:r>
              <a:rPr lang="en-US" sz="1600" b="0" i="0" dirty="0">
                <a:effectLst/>
                <a:latin typeface="Arial" panose="020B0604020202020204" pitchFamily="34" charset="0"/>
              </a:rPr>
              <a:t>D) the narrator’s hearing more people talking about the vest.</a:t>
            </a:r>
          </a:p>
          <a:p>
            <a:pPr algn="l" fontAlgn="base"/>
            <a:endParaRPr lang="en-US" b="0" i="0" dirty="0">
              <a:solidFill>
                <a:srgbClr val="555555"/>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01C51677-0F55-4868-9546-3D40C9B27237}"/>
              </a:ext>
            </a:extLst>
          </p:cNvPr>
          <p:cNvSpPr/>
          <p:nvPr/>
        </p:nvSpPr>
        <p:spPr>
          <a:xfrm>
            <a:off x="286963" y="220016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16</a:t>
            </a:r>
          </a:p>
        </p:txBody>
      </p:sp>
      <p:sp>
        <p:nvSpPr>
          <p:cNvPr id="7" name="TextBox 6">
            <a:extLst>
              <a:ext uri="{FF2B5EF4-FFF2-40B4-BE49-F238E27FC236}">
                <a16:creationId xmlns:a16="http://schemas.microsoft.com/office/drawing/2014/main" xmlns="" id="{E717D639-7792-490D-B08F-437001E4EBA8}"/>
              </a:ext>
            </a:extLst>
          </p:cNvPr>
          <p:cNvSpPr txBox="1"/>
          <p:nvPr/>
        </p:nvSpPr>
        <p:spPr>
          <a:xfrm>
            <a:off x="941294" y="2200169"/>
            <a:ext cx="6468034" cy="1569660"/>
          </a:xfrm>
          <a:prstGeom prst="rect">
            <a:avLst/>
          </a:prstGeom>
          <a:noFill/>
        </p:spPr>
        <p:txBody>
          <a:bodyPr wrap="square">
            <a:spAutoFit/>
          </a:bodyPr>
          <a:lstStyle/>
          <a:p>
            <a:pPr algn="l" fontAlgn="base"/>
            <a:r>
              <a:rPr lang="en-US" sz="1600" b="0" i="0" dirty="0">
                <a:effectLst/>
                <a:latin typeface="Arial" panose="020B0604020202020204" pitchFamily="34" charset="0"/>
              </a:rPr>
              <a:t>The narrator did the second run solo and he</a:t>
            </a:r>
          </a:p>
          <a:p>
            <a:pPr algn="l" fontAlgn="base"/>
            <a:r>
              <a:rPr lang="en-US" sz="1600" b="0" i="0" dirty="0">
                <a:effectLst/>
                <a:latin typeface="Arial" panose="020B0604020202020204" pitchFamily="34" charset="0"/>
              </a:rPr>
              <a:t>A) tried to memorize all the bends.</a:t>
            </a:r>
          </a:p>
          <a:p>
            <a:pPr algn="l" fontAlgn="base"/>
            <a:r>
              <a:rPr lang="en-US" sz="1600" b="0" i="0" dirty="0">
                <a:effectLst/>
                <a:latin typeface="Arial" panose="020B0604020202020204" pitchFamily="34" charset="0"/>
              </a:rPr>
              <a:t>B) failed to go round one of the bends.</a:t>
            </a:r>
          </a:p>
          <a:p>
            <a:pPr algn="l" fontAlgn="base"/>
            <a:r>
              <a:rPr lang="en-US" sz="1600" b="0" i="0" dirty="0">
                <a:effectLst/>
                <a:latin typeface="Arial" panose="020B0604020202020204" pitchFamily="34" charset="0"/>
              </a:rPr>
              <a:t>C) tried not to listen to Rhona’s directions.</a:t>
            </a:r>
          </a:p>
          <a:p>
            <a:pPr algn="l" fontAlgn="base"/>
            <a:r>
              <a:rPr lang="en-US" sz="1600" b="0" i="0" dirty="0">
                <a:effectLst/>
                <a:latin typeface="Arial" panose="020B0604020202020204" pitchFamily="34" charset="0"/>
              </a:rPr>
              <a:t>D) fell down and was injured.</a:t>
            </a:r>
          </a:p>
          <a:p>
            <a:pPr algn="l" fontAlgn="base"/>
            <a:r>
              <a:rPr lang="en-US" sz="1600" b="0" i="0" dirty="0">
                <a:solidFill>
                  <a:srgbClr val="555555"/>
                </a:solidFill>
                <a:effectLst/>
                <a:latin typeface="Arial" panose="020B0604020202020204" pitchFamily="34" charset="0"/>
              </a:rPr>
              <a:t> </a:t>
            </a:r>
          </a:p>
        </p:txBody>
      </p:sp>
      <p:sp>
        <p:nvSpPr>
          <p:cNvPr id="8" name="Прямоугольник 7">
            <a:extLst>
              <a:ext uri="{FF2B5EF4-FFF2-40B4-BE49-F238E27FC236}">
                <a16:creationId xmlns:a16="http://schemas.microsoft.com/office/drawing/2014/main" xmlns="" id="{64247231-BC81-4A07-99B0-FDEC6A071800}"/>
              </a:ext>
            </a:extLst>
          </p:cNvPr>
          <p:cNvSpPr/>
          <p:nvPr/>
        </p:nvSpPr>
        <p:spPr>
          <a:xfrm>
            <a:off x="300410" y="384804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17</a:t>
            </a:r>
          </a:p>
        </p:txBody>
      </p:sp>
      <p:sp>
        <p:nvSpPr>
          <p:cNvPr id="10" name="TextBox 9">
            <a:extLst>
              <a:ext uri="{FF2B5EF4-FFF2-40B4-BE49-F238E27FC236}">
                <a16:creationId xmlns:a16="http://schemas.microsoft.com/office/drawing/2014/main" xmlns="" id="{4CF715D3-ED5B-4776-9F97-CF562DEE7640}"/>
              </a:ext>
            </a:extLst>
          </p:cNvPr>
          <p:cNvSpPr txBox="1"/>
          <p:nvPr/>
        </p:nvSpPr>
        <p:spPr>
          <a:xfrm>
            <a:off x="903240" y="3819193"/>
            <a:ext cx="6544141" cy="2062103"/>
          </a:xfrm>
          <a:prstGeom prst="rect">
            <a:avLst/>
          </a:prstGeom>
          <a:noFill/>
        </p:spPr>
        <p:txBody>
          <a:bodyPr wrap="square">
            <a:spAutoFit/>
          </a:bodyPr>
          <a:lstStyle/>
          <a:p>
            <a:pPr algn="l" fontAlgn="base"/>
            <a:r>
              <a:rPr lang="en-US" sz="1600" b="0" i="0" dirty="0">
                <a:effectLst/>
                <a:latin typeface="Arial" panose="020B0604020202020204" pitchFamily="34" charset="0"/>
              </a:rPr>
              <a:t>The narrator believes that his successful leaps into the air and landing on his feet were due to</a:t>
            </a:r>
          </a:p>
          <a:p>
            <a:pPr algn="l" fontAlgn="base"/>
            <a:r>
              <a:rPr lang="en-US" sz="1600" b="0" i="0" dirty="0">
                <a:effectLst/>
                <a:latin typeface="Arial" panose="020B0604020202020204" pitchFamily="34" charset="0"/>
              </a:rPr>
              <a:t>A) his personal courage.</a:t>
            </a:r>
          </a:p>
          <a:p>
            <a:pPr algn="l" fontAlgn="base"/>
            <a:r>
              <a:rPr lang="en-US" sz="1600" b="0" i="0" dirty="0">
                <a:effectLst/>
                <a:latin typeface="Arial" panose="020B0604020202020204" pitchFamily="34" charset="0"/>
              </a:rPr>
              <a:t>B) people’s encouragement.</a:t>
            </a:r>
          </a:p>
          <a:p>
            <a:pPr algn="l" fontAlgn="base"/>
            <a:r>
              <a:rPr lang="en-US" sz="1600" b="0" i="0" dirty="0">
                <a:effectLst/>
                <a:latin typeface="Arial" panose="020B0604020202020204" pitchFamily="34" charset="0"/>
              </a:rPr>
              <a:t>C) his intensive </a:t>
            </a:r>
            <a:r>
              <a:rPr lang="en-US" sz="1600" b="0" i="0" dirty="0" err="1">
                <a:effectLst/>
                <a:latin typeface="Arial" panose="020B0604020202020204" pitchFamily="34" charset="0"/>
              </a:rPr>
              <a:t>practising</a:t>
            </a:r>
            <a:r>
              <a:rPr lang="en-US" sz="1600" b="0" i="0" dirty="0">
                <a:effectLst/>
                <a:latin typeface="Arial" panose="020B0604020202020204" pitchFamily="34" charset="0"/>
              </a:rPr>
              <a:t>.</a:t>
            </a:r>
          </a:p>
          <a:p>
            <a:pPr algn="l" fontAlgn="base"/>
            <a:r>
              <a:rPr lang="en-US" sz="1600" b="0" i="0" dirty="0">
                <a:effectLst/>
                <a:latin typeface="Arial" panose="020B0604020202020204" pitchFamily="34" charset="0"/>
              </a:rPr>
              <a:t>D) pure chance.</a:t>
            </a:r>
          </a:p>
          <a:p>
            <a:pPr algn="l" fontAlgn="base"/>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sp>
        <p:nvSpPr>
          <p:cNvPr id="11" name="Прямоугольник 10">
            <a:extLst>
              <a:ext uri="{FF2B5EF4-FFF2-40B4-BE49-F238E27FC236}">
                <a16:creationId xmlns:a16="http://schemas.microsoft.com/office/drawing/2014/main" xmlns="" id="{3D4421B2-07A4-4CBA-9CDD-EEE88B2A577F}"/>
              </a:ext>
            </a:extLst>
          </p:cNvPr>
          <p:cNvSpPr/>
          <p:nvPr/>
        </p:nvSpPr>
        <p:spPr>
          <a:xfrm>
            <a:off x="6612876" y="1248801"/>
            <a:ext cx="564777" cy="44894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2" name="Прямоугольник 11">
            <a:extLst>
              <a:ext uri="{FF2B5EF4-FFF2-40B4-BE49-F238E27FC236}">
                <a16:creationId xmlns:a16="http://schemas.microsoft.com/office/drawing/2014/main" xmlns="" id="{93942B2A-41EB-4FE8-8DC9-20FD6D6398A8}"/>
              </a:ext>
            </a:extLst>
          </p:cNvPr>
          <p:cNvSpPr/>
          <p:nvPr/>
        </p:nvSpPr>
        <p:spPr>
          <a:xfrm>
            <a:off x="6573564" y="291625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50EE329D-18AD-41BB-A500-19D9166E20A2}"/>
              </a:ext>
            </a:extLst>
          </p:cNvPr>
          <p:cNvSpPr/>
          <p:nvPr/>
        </p:nvSpPr>
        <p:spPr>
          <a:xfrm>
            <a:off x="6578550" y="474905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F98E59CB-4207-4D80-BD77-8157FA71AB37}"/>
              </a:ext>
            </a:extLst>
          </p:cNvPr>
          <p:cNvSpPr/>
          <p:nvPr/>
        </p:nvSpPr>
        <p:spPr>
          <a:xfrm>
            <a:off x="300410" y="565005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18</a:t>
            </a:r>
          </a:p>
        </p:txBody>
      </p:sp>
      <p:sp>
        <p:nvSpPr>
          <p:cNvPr id="16" name="TextBox 15">
            <a:extLst>
              <a:ext uri="{FF2B5EF4-FFF2-40B4-BE49-F238E27FC236}">
                <a16:creationId xmlns:a16="http://schemas.microsoft.com/office/drawing/2014/main" xmlns="" id="{67660ACE-7447-4FF9-9078-7592D77A6423}"/>
              </a:ext>
            </a:extLst>
          </p:cNvPr>
          <p:cNvSpPr txBox="1"/>
          <p:nvPr/>
        </p:nvSpPr>
        <p:spPr>
          <a:xfrm>
            <a:off x="903240" y="5668641"/>
            <a:ext cx="6028241" cy="1323439"/>
          </a:xfrm>
          <a:prstGeom prst="rect">
            <a:avLst/>
          </a:prstGeom>
          <a:noFill/>
        </p:spPr>
        <p:txBody>
          <a:bodyPr wrap="square">
            <a:spAutoFit/>
          </a:bodyPr>
          <a:lstStyle/>
          <a:p>
            <a:pPr algn="l" fontAlgn="base"/>
            <a:r>
              <a:rPr lang="en-US" sz="1600" b="0" i="0" dirty="0">
                <a:effectLst/>
                <a:latin typeface="Arial" panose="020B0604020202020204" pitchFamily="34" charset="0"/>
              </a:rPr>
              <a:t>The narrator recommends the Cardona ski resort because</a:t>
            </a:r>
          </a:p>
          <a:p>
            <a:pPr algn="l" fontAlgn="base"/>
            <a:r>
              <a:rPr lang="en-US" sz="1600" b="0" i="0" dirty="0">
                <a:effectLst/>
                <a:latin typeface="Arial" panose="020B0604020202020204" pitchFamily="34" charset="0"/>
              </a:rPr>
              <a:t>A) of the Ski Patrol efficient service</a:t>
            </a:r>
          </a:p>
          <a:p>
            <a:pPr algn="l" fontAlgn="base"/>
            <a:r>
              <a:rPr lang="en-US" sz="1600" b="0" i="0" dirty="0">
                <a:effectLst/>
                <a:latin typeface="Arial" panose="020B0604020202020204" pitchFamily="34" charset="0"/>
              </a:rPr>
              <a:t>B) skiers are supplied with vests there.</a:t>
            </a:r>
          </a:p>
          <a:p>
            <a:pPr algn="l" fontAlgn="base"/>
            <a:r>
              <a:rPr lang="en-US" sz="1600" b="0" i="0" dirty="0">
                <a:effectLst/>
                <a:latin typeface="Arial" panose="020B0604020202020204" pitchFamily="34" charset="0"/>
              </a:rPr>
              <a:t>C) it is less crowded than other places.</a:t>
            </a:r>
          </a:p>
          <a:p>
            <a:pPr algn="l" fontAlgn="base"/>
            <a:r>
              <a:rPr lang="en-US" sz="1600" b="0" i="0" dirty="0">
                <a:effectLst/>
                <a:latin typeface="Arial" panose="020B0604020202020204" pitchFamily="34" charset="0"/>
              </a:rPr>
              <a:t>D) there are few crashes on the slopes.</a:t>
            </a:r>
          </a:p>
        </p:txBody>
      </p:sp>
      <p:sp>
        <p:nvSpPr>
          <p:cNvPr id="17" name="Прямоугольник 16">
            <a:extLst>
              <a:ext uri="{FF2B5EF4-FFF2-40B4-BE49-F238E27FC236}">
                <a16:creationId xmlns:a16="http://schemas.microsoft.com/office/drawing/2014/main" xmlns="" id="{FECC4C6E-82BA-4C84-8040-581D37487CA8}"/>
              </a:ext>
            </a:extLst>
          </p:cNvPr>
          <p:cNvSpPr/>
          <p:nvPr/>
        </p:nvSpPr>
        <p:spPr>
          <a:xfrm>
            <a:off x="6591998" y="635993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Tree>
    <p:extLst>
      <p:ext uri="{BB962C8B-B14F-4D97-AF65-F5344CB8AC3E}">
        <p14:creationId xmlns:p14="http://schemas.microsoft.com/office/powerpoint/2010/main" xmlns="" val="252167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67A0977-33FD-42AD-BEB0-45A8BE4BFE28}"/>
              </a:ext>
            </a:extLst>
          </p:cNvPr>
          <p:cNvSpPr/>
          <p:nvPr/>
        </p:nvSpPr>
        <p:spPr>
          <a:xfrm>
            <a:off x="465083" y="178365"/>
            <a:ext cx="662950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ru-RU" sz="3600" b="1" dirty="0">
                <a:ln w="9525">
                  <a:solidFill>
                    <a:schemeClr val="bg1"/>
                  </a:solidFill>
                  <a:prstDash val="solid"/>
                </a:ln>
                <a:effectLst>
                  <a:outerShdw blurRad="12700" dist="38100" dir="2700000" algn="tl" rotWithShape="0">
                    <a:schemeClr val="bg1">
                      <a:lumMod val="50000"/>
                    </a:schemeClr>
                  </a:outerShdw>
                </a:effectLst>
              </a:rPr>
              <a:t>3</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Грамматика и лексика</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TextBox 3">
            <a:extLst>
              <a:ext uri="{FF2B5EF4-FFF2-40B4-BE49-F238E27FC236}">
                <a16:creationId xmlns:a16="http://schemas.microsoft.com/office/drawing/2014/main" xmlns="" id="{E933B69F-81BB-4707-965D-E95CA00879AB}"/>
              </a:ext>
            </a:extLst>
          </p:cNvPr>
          <p:cNvSpPr txBox="1"/>
          <p:nvPr/>
        </p:nvSpPr>
        <p:spPr>
          <a:xfrm>
            <a:off x="323019" y="824696"/>
            <a:ext cx="6913635" cy="1323439"/>
          </a:xfrm>
          <a:prstGeom prst="rect">
            <a:avLst/>
          </a:prstGeom>
          <a:noFill/>
        </p:spPr>
        <p:txBody>
          <a:bodyPr wrap="square">
            <a:spAutoFit/>
          </a:bodyPr>
          <a:lstStyle/>
          <a:p>
            <a:r>
              <a:rPr lang="ru-RU" sz="1600" b="0" i="1" dirty="0">
                <a:effectLst/>
                <a:latin typeface="Arial" panose="020B0604020202020204" pitchFamily="34" charset="0"/>
              </a:rPr>
              <a:t>Прочтите текст ниже. Преобразуйте слова, напечатанные заглавными буквами в </a:t>
            </a:r>
            <a:r>
              <a:rPr lang="ru-RU" sz="1600" i="1" dirty="0">
                <a:latin typeface="Arial" panose="020B0604020202020204" pitchFamily="34" charset="0"/>
              </a:rPr>
              <a:t>конце</a:t>
            </a:r>
            <a:r>
              <a:rPr lang="ru-RU" sz="1600" b="0" i="1" dirty="0">
                <a:effectLst/>
                <a:latin typeface="Arial" panose="020B0604020202020204" pitchFamily="34" charset="0"/>
              </a:rPr>
              <a:t> строк, обозначенных цифрами </a:t>
            </a:r>
            <a:r>
              <a:rPr lang="ru-RU" sz="1600" b="1" i="1" dirty="0">
                <a:effectLst/>
                <a:latin typeface="inherit"/>
              </a:rPr>
              <a:t>19-24</a:t>
            </a:r>
            <a:r>
              <a:rPr lang="ru-RU" sz="1600" b="0" i="1" dirty="0">
                <a:effectLst/>
                <a:latin typeface="Arial" panose="020B0604020202020204" pitchFamily="34" charset="0"/>
              </a:rPr>
              <a:t>, чтобы они грамматически соответствовали содержанию текста. Заполните пропуски словами, которые вы получили. Каждый проход соответствует отдельной задаче из группы </a:t>
            </a:r>
            <a:r>
              <a:rPr lang="ru-RU" sz="1600" b="1" i="1" dirty="0">
                <a:effectLst/>
                <a:latin typeface="inherit"/>
              </a:rPr>
              <a:t>19-2</a:t>
            </a:r>
            <a:r>
              <a:rPr lang="en-US" sz="1600" b="1" i="1" dirty="0">
                <a:effectLst/>
                <a:latin typeface="inherit"/>
              </a:rPr>
              <a:t>4</a:t>
            </a:r>
            <a:r>
              <a:rPr lang="ru-RU" sz="1600" b="0" i="1" dirty="0">
                <a:effectLst/>
                <a:latin typeface="Arial" panose="020B0604020202020204" pitchFamily="34" charset="0"/>
              </a:rPr>
              <a:t>.</a:t>
            </a:r>
            <a:endParaRPr lang="ru-RU" sz="1600" dirty="0"/>
          </a:p>
        </p:txBody>
      </p:sp>
      <p:sp>
        <p:nvSpPr>
          <p:cNvPr id="8" name="TextBox 7">
            <a:extLst>
              <a:ext uri="{FF2B5EF4-FFF2-40B4-BE49-F238E27FC236}">
                <a16:creationId xmlns:a16="http://schemas.microsoft.com/office/drawing/2014/main" xmlns="" id="{2CEFAB51-B9FC-44C7-B742-D39D50CF6378}"/>
              </a:ext>
            </a:extLst>
          </p:cNvPr>
          <p:cNvSpPr txBox="1"/>
          <p:nvPr/>
        </p:nvSpPr>
        <p:spPr>
          <a:xfrm>
            <a:off x="747470" y="1648561"/>
            <a:ext cx="5418875" cy="9193351"/>
          </a:xfrm>
          <a:prstGeom prst="rect">
            <a:avLst/>
          </a:prstGeom>
          <a:noFill/>
        </p:spPr>
        <p:txBody>
          <a:bodyPr wrap="square">
            <a:spAutoFit/>
          </a:bodyPr>
          <a:lstStyle/>
          <a:p>
            <a:pPr algn="ctr" fontAlgn="base">
              <a:lnSpc>
                <a:spcPct val="150000"/>
              </a:lnSpc>
            </a:pPr>
            <a:r>
              <a:rPr lang="en-US" sz="1600" b="1" dirty="0">
                <a:effectLst/>
                <a:latin typeface="Arial" panose="020B0604020202020204" pitchFamily="34" charset="0"/>
                <a:cs typeface="Arial" panose="020B0604020202020204" pitchFamily="34" charset="0"/>
              </a:rPr>
              <a:t/>
            </a:r>
            <a:br>
              <a:rPr lang="en-US" sz="1600" b="1" dirty="0">
                <a:effectLst/>
                <a:latin typeface="Arial" panose="020B0604020202020204" pitchFamily="34" charset="0"/>
                <a:cs typeface="Arial" panose="020B0604020202020204" pitchFamily="34" charset="0"/>
              </a:rPr>
            </a:br>
            <a:r>
              <a:rPr lang="en-US" sz="1600" b="1" dirty="0">
                <a:effectLst/>
                <a:latin typeface="inherit"/>
              </a:rPr>
              <a:t>A cup of coffee</a:t>
            </a:r>
            <a:endParaRPr lang="en-US" sz="1600" b="1" dirty="0">
              <a:effectLst/>
              <a:latin typeface="Playfair Display"/>
            </a:endParaRPr>
          </a:p>
          <a:p>
            <a:pPr algn="l" fontAlgn="base">
              <a:lnSpc>
                <a:spcPct val="150000"/>
              </a:lnSpc>
            </a:pPr>
            <a:r>
              <a:rPr lang="en-US" sz="1600" b="0" i="0" dirty="0">
                <a:effectLst/>
                <a:latin typeface="Arial" panose="020B0604020202020204" pitchFamily="34" charset="0"/>
              </a:rPr>
              <a:t> </a:t>
            </a:r>
          </a:p>
          <a:p>
            <a:pPr algn="l" fontAlgn="base">
              <a:lnSpc>
                <a:spcPct val="150000"/>
              </a:lnSpc>
            </a:pPr>
            <a:r>
              <a:rPr lang="en-US" sz="1600" b="0" i="0" dirty="0">
                <a:effectLst/>
                <a:latin typeface="Arial" panose="020B0604020202020204" pitchFamily="34" charset="0"/>
              </a:rPr>
              <a:t>Once I was travelling in Italy. It was a lovely day. I had been driving for two hours already. When I came to the next little town, I _____ help stopping for a cup of coffee. </a:t>
            </a:r>
          </a:p>
          <a:p>
            <a:pPr algn="l" fontAlgn="base">
              <a:lnSpc>
                <a:spcPct val="150000"/>
              </a:lnSpc>
            </a:pPr>
            <a:r>
              <a:rPr lang="en-US" sz="1600" b="0" i="0" dirty="0">
                <a:effectLst/>
                <a:latin typeface="Arial" panose="020B0604020202020204" pitchFamily="34" charset="0"/>
              </a:rPr>
              <a:t>I wandered along the street until I came upon some parasol-shaded tables which seemed to me very nice. I settled and opened my book. It was taking a long time for the waiter to arrive, but I was in no hurry. I was sure that the waiter ______ soon.  But finally, becoming impatient, I turned to signal for service and saw the neon sign. That was the ______ moment …  I discovered that I was sitting outside a store selling garden furniture.</a:t>
            </a:r>
          </a:p>
          <a:p>
            <a:pPr algn="ctr" fontAlgn="base">
              <a:lnSpc>
                <a:spcPct val="150000"/>
              </a:lnSpc>
            </a:pPr>
            <a:r>
              <a:rPr lang="en-US" sz="1600" b="1" dirty="0">
                <a:effectLst/>
                <a:latin typeface="inherit"/>
              </a:rPr>
              <a:t>Baghdad</a:t>
            </a:r>
            <a:endParaRPr lang="en-US" sz="1600" b="1" dirty="0">
              <a:effectLst/>
              <a:latin typeface="Playfair Display"/>
            </a:endParaRPr>
          </a:p>
          <a:p>
            <a:pPr algn="l" fontAlgn="base">
              <a:lnSpc>
                <a:spcPct val="150000"/>
              </a:lnSpc>
            </a:pPr>
            <a:r>
              <a:rPr lang="en-US" sz="1600" b="0" i="0" dirty="0">
                <a:effectLst/>
                <a:latin typeface="Arial" panose="020B0604020202020204" pitchFamily="34" charset="0"/>
              </a:rPr>
              <a:t> </a:t>
            </a:r>
          </a:p>
          <a:p>
            <a:pPr algn="l" fontAlgn="base">
              <a:lnSpc>
                <a:spcPct val="150000"/>
              </a:lnSpc>
            </a:pPr>
            <a:r>
              <a:rPr lang="en-US" sz="1600" b="0" i="0" dirty="0">
                <a:effectLst/>
                <a:latin typeface="Arial" panose="020B0604020202020204" pitchFamily="34" charset="0"/>
              </a:rPr>
              <a:t>Baghdad is the capital of Iraq. Located along historic trade routes, it _____ an important city in the Middle East for thousands of years. It is also the ___</a:t>
            </a:r>
            <a:r>
              <a:rPr lang="en-US" sz="1600" b="1" dirty="0">
                <a:latin typeface="inherit"/>
              </a:rPr>
              <a:t>_</a:t>
            </a:r>
            <a:r>
              <a:rPr lang="en-US" sz="1600" b="0" i="0" dirty="0">
                <a:effectLst/>
                <a:latin typeface="Arial" panose="020B0604020202020204" pitchFamily="34" charset="0"/>
              </a:rPr>
              <a:t>__ city in the country. In 1991 and again in the early 2000s it was the scene of heavy fighting during U.S. led attacks on Iraq. Parts of the city ______.</a:t>
            </a:r>
          </a:p>
          <a:p>
            <a:pPr algn="l" fontAlgn="base">
              <a:lnSpc>
                <a:spcPct val="150000"/>
              </a:lnSpc>
            </a:pPr>
            <a:r>
              <a:rPr lang="en-US" sz="1600" b="0" i="0" dirty="0">
                <a:effectLst/>
                <a:latin typeface="Arial" panose="020B0604020202020204" pitchFamily="34" charset="0"/>
                <a:cs typeface="Arial" panose="020B0604020202020204" pitchFamily="34" charset="0"/>
              </a:rPr>
              <a:t> </a:t>
            </a:r>
          </a:p>
          <a:p>
            <a:pPr algn="l" fontAlgn="base">
              <a:lnSpc>
                <a:spcPct val="150000"/>
              </a:lnSpc>
            </a:pPr>
            <a:r>
              <a:rPr lang="en-US" sz="1400" b="0" i="0" dirty="0">
                <a:solidFill>
                  <a:srgbClr val="555555"/>
                </a:solidFill>
                <a:effectLst/>
                <a:latin typeface="Arial" panose="020B0604020202020204" pitchFamily="34" charset="0"/>
              </a:rPr>
              <a:t> </a:t>
            </a:r>
          </a:p>
          <a:p>
            <a:pPr algn="l" fontAlgn="base">
              <a:lnSpc>
                <a:spcPct val="150000"/>
              </a:lnSpc>
            </a:pPr>
            <a:r>
              <a:rPr lang="en-US" sz="1400" b="0" i="0" dirty="0">
                <a:solidFill>
                  <a:srgbClr val="555555"/>
                </a:solidFill>
                <a:effectLst/>
                <a:latin typeface="Arial" panose="020B0604020202020204" pitchFamily="34" charset="0"/>
              </a:rPr>
              <a:t> </a:t>
            </a:r>
          </a:p>
        </p:txBody>
      </p:sp>
      <p:sp>
        <p:nvSpPr>
          <p:cNvPr id="9" name="TextBox 8">
            <a:extLst>
              <a:ext uri="{FF2B5EF4-FFF2-40B4-BE49-F238E27FC236}">
                <a16:creationId xmlns:a16="http://schemas.microsoft.com/office/drawing/2014/main" xmlns="" id="{7A2C29E4-4A62-46AD-839C-F48BE9393C40}"/>
              </a:ext>
            </a:extLst>
          </p:cNvPr>
          <p:cNvSpPr txBox="1"/>
          <p:nvPr/>
        </p:nvSpPr>
        <p:spPr>
          <a:xfrm>
            <a:off x="6166296" y="3475600"/>
            <a:ext cx="1104795" cy="369332"/>
          </a:xfrm>
          <a:prstGeom prst="rect">
            <a:avLst/>
          </a:prstGeom>
          <a:noFill/>
        </p:spPr>
        <p:txBody>
          <a:bodyPr wrap="square" rtlCol="0">
            <a:spAutoFit/>
          </a:bodyPr>
          <a:lstStyle/>
          <a:p>
            <a:r>
              <a:rPr lang="en-US" b="1" dirty="0">
                <a:latin typeface="inherit"/>
              </a:rPr>
              <a:t>NOT/CAN</a:t>
            </a:r>
            <a:endParaRPr lang="ru-RU" b="1" dirty="0">
              <a:latin typeface="inherit"/>
            </a:endParaRPr>
          </a:p>
        </p:txBody>
      </p:sp>
      <p:sp>
        <p:nvSpPr>
          <p:cNvPr id="12" name="Прямоугольник 11">
            <a:extLst>
              <a:ext uri="{FF2B5EF4-FFF2-40B4-BE49-F238E27FC236}">
                <a16:creationId xmlns:a16="http://schemas.microsoft.com/office/drawing/2014/main" xmlns="" id="{5772A7B7-3C58-4E26-8D35-227DC9647DEC}"/>
              </a:ext>
            </a:extLst>
          </p:cNvPr>
          <p:cNvSpPr/>
          <p:nvPr/>
        </p:nvSpPr>
        <p:spPr>
          <a:xfrm>
            <a:off x="140787" y="3318347"/>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r>
              <a:rPr lang="en-US" sz="2400" b="1" dirty="0">
                <a:solidFill>
                  <a:schemeClr val="tx1"/>
                </a:solidFill>
              </a:rPr>
              <a:t>9</a:t>
            </a: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B4664730-DFDD-4A14-BA91-26E09746928B}"/>
              </a:ext>
            </a:extLst>
          </p:cNvPr>
          <p:cNvSpPr/>
          <p:nvPr/>
        </p:nvSpPr>
        <p:spPr>
          <a:xfrm>
            <a:off x="152519" y="524811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6522FA38-AD8E-4B35-94FC-4A403FA12122}"/>
              </a:ext>
            </a:extLst>
          </p:cNvPr>
          <p:cNvSpPr/>
          <p:nvPr/>
        </p:nvSpPr>
        <p:spPr>
          <a:xfrm>
            <a:off x="152519" y="600991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21</a:t>
            </a: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80030E12-0494-4CF2-A297-18200BB1AB26}"/>
              </a:ext>
            </a:extLst>
          </p:cNvPr>
          <p:cNvSpPr/>
          <p:nvPr/>
        </p:nvSpPr>
        <p:spPr>
          <a:xfrm>
            <a:off x="182693" y="766161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22</a:t>
            </a: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C519D621-3512-4B91-A9BB-A6853F577C72}"/>
              </a:ext>
            </a:extLst>
          </p:cNvPr>
          <p:cNvSpPr/>
          <p:nvPr/>
        </p:nvSpPr>
        <p:spPr>
          <a:xfrm>
            <a:off x="182693" y="824391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a:t>
            </a:r>
            <a:endParaRPr lang="ru-RU" sz="2400" b="1" dirty="0">
              <a:solidFill>
                <a:schemeClr val="tx1"/>
              </a:solidFill>
            </a:endParaRPr>
          </a:p>
        </p:txBody>
      </p:sp>
      <p:sp>
        <p:nvSpPr>
          <p:cNvPr id="17" name="Прямоугольник 16">
            <a:extLst>
              <a:ext uri="{FF2B5EF4-FFF2-40B4-BE49-F238E27FC236}">
                <a16:creationId xmlns:a16="http://schemas.microsoft.com/office/drawing/2014/main" xmlns="" id="{53985D2C-4B2B-4D55-9285-83080A1A2A64}"/>
              </a:ext>
            </a:extLst>
          </p:cNvPr>
          <p:cNvSpPr/>
          <p:nvPr/>
        </p:nvSpPr>
        <p:spPr>
          <a:xfrm>
            <a:off x="201087" y="926029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24</a:t>
            </a:r>
            <a:endParaRPr lang="ru-RU" sz="2400" b="1" dirty="0">
              <a:solidFill>
                <a:schemeClr val="tx1"/>
              </a:solidFill>
            </a:endParaRPr>
          </a:p>
        </p:txBody>
      </p:sp>
      <p:sp>
        <p:nvSpPr>
          <p:cNvPr id="20" name="TextBox 19">
            <a:extLst>
              <a:ext uri="{FF2B5EF4-FFF2-40B4-BE49-F238E27FC236}">
                <a16:creationId xmlns:a16="http://schemas.microsoft.com/office/drawing/2014/main" xmlns="" id="{5F847F6A-1D3B-458E-948F-6A3CCF30AC98}"/>
              </a:ext>
            </a:extLst>
          </p:cNvPr>
          <p:cNvSpPr txBox="1"/>
          <p:nvPr/>
        </p:nvSpPr>
        <p:spPr>
          <a:xfrm>
            <a:off x="6040161" y="5375213"/>
            <a:ext cx="1357063" cy="369332"/>
          </a:xfrm>
          <a:prstGeom prst="rect">
            <a:avLst/>
          </a:prstGeom>
          <a:noFill/>
        </p:spPr>
        <p:txBody>
          <a:bodyPr wrap="square">
            <a:spAutoFit/>
          </a:bodyPr>
          <a:lstStyle/>
          <a:p>
            <a:r>
              <a:rPr lang="en-US" sz="1800" b="1" i="0" dirty="0">
                <a:effectLst/>
                <a:latin typeface="inherit"/>
              </a:rPr>
              <a:t>COME</a:t>
            </a:r>
            <a:endParaRPr lang="ru-RU" dirty="0"/>
          </a:p>
        </p:txBody>
      </p:sp>
      <p:sp>
        <p:nvSpPr>
          <p:cNvPr id="22" name="TextBox 21">
            <a:extLst>
              <a:ext uri="{FF2B5EF4-FFF2-40B4-BE49-F238E27FC236}">
                <a16:creationId xmlns:a16="http://schemas.microsoft.com/office/drawing/2014/main" xmlns="" id="{CC48050C-5D39-415A-8D33-5C07FF7394AB}"/>
              </a:ext>
            </a:extLst>
          </p:cNvPr>
          <p:cNvSpPr txBox="1"/>
          <p:nvPr/>
        </p:nvSpPr>
        <p:spPr>
          <a:xfrm>
            <a:off x="6099286" y="6143923"/>
            <a:ext cx="1141862" cy="369332"/>
          </a:xfrm>
          <a:prstGeom prst="rect">
            <a:avLst/>
          </a:prstGeom>
          <a:noFill/>
        </p:spPr>
        <p:txBody>
          <a:bodyPr wrap="square">
            <a:spAutoFit/>
          </a:bodyPr>
          <a:lstStyle/>
          <a:p>
            <a:r>
              <a:rPr lang="en-US" sz="1800" b="1" i="0" dirty="0">
                <a:effectLst/>
                <a:latin typeface="inherit"/>
              </a:rPr>
              <a:t>BAD</a:t>
            </a:r>
            <a:endParaRPr lang="ru-RU" dirty="0"/>
          </a:p>
        </p:txBody>
      </p:sp>
      <p:sp>
        <p:nvSpPr>
          <p:cNvPr id="24" name="TextBox 23">
            <a:extLst>
              <a:ext uri="{FF2B5EF4-FFF2-40B4-BE49-F238E27FC236}">
                <a16:creationId xmlns:a16="http://schemas.microsoft.com/office/drawing/2014/main" xmlns="" id="{FE561002-C427-4902-BB6E-EA1315C6D486}"/>
              </a:ext>
            </a:extLst>
          </p:cNvPr>
          <p:cNvSpPr txBox="1"/>
          <p:nvPr/>
        </p:nvSpPr>
        <p:spPr>
          <a:xfrm>
            <a:off x="6032165" y="7898776"/>
            <a:ext cx="1357063" cy="369332"/>
          </a:xfrm>
          <a:prstGeom prst="rect">
            <a:avLst/>
          </a:prstGeom>
          <a:noFill/>
        </p:spPr>
        <p:txBody>
          <a:bodyPr wrap="square">
            <a:spAutoFit/>
          </a:bodyPr>
          <a:lstStyle/>
          <a:p>
            <a:r>
              <a:rPr lang="en-US" sz="1800" b="1" i="0" dirty="0">
                <a:effectLst/>
                <a:latin typeface="inherit"/>
              </a:rPr>
              <a:t>BE</a:t>
            </a:r>
            <a:endParaRPr lang="ru-RU" dirty="0"/>
          </a:p>
        </p:txBody>
      </p:sp>
      <p:sp>
        <p:nvSpPr>
          <p:cNvPr id="26" name="TextBox 25">
            <a:extLst>
              <a:ext uri="{FF2B5EF4-FFF2-40B4-BE49-F238E27FC236}">
                <a16:creationId xmlns:a16="http://schemas.microsoft.com/office/drawing/2014/main" xmlns="" id="{A7818694-40BC-40D1-81C2-CC9A03EE3C2C}"/>
              </a:ext>
            </a:extLst>
          </p:cNvPr>
          <p:cNvSpPr txBox="1"/>
          <p:nvPr/>
        </p:nvSpPr>
        <p:spPr>
          <a:xfrm>
            <a:off x="6020374" y="8407875"/>
            <a:ext cx="817567" cy="369332"/>
          </a:xfrm>
          <a:prstGeom prst="rect">
            <a:avLst/>
          </a:prstGeom>
          <a:noFill/>
        </p:spPr>
        <p:txBody>
          <a:bodyPr wrap="square">
            <a:spAutoFit/>
          </a:bodyPr>
          <a:lstStyle/>
          <a:p>
            <a:r>
              <a:rPr lang="en-US" sz="1800" b="1" i="0" dirty="0">
                <a:effectLst/>
                <a:latin typeface="inherit"/>
              </a:rPr>
              <a:t>LARGE</a:t>
            </a:r>
            <a:endParaRPr lang="ru-RU" dirty="0"/>
          </a:p>
        </p:txBody>
      </p:sp>
      <p:sp>
        <p:nvSpPr>
          <p:cNvPr id="28" name="TextBox 27">
            <a:extLst>
              <a:ext uri="{FF2B5EF4-FFF2-40B4-BE49-F238E27FC236}">
                <a16:creationId xmlns:a16="http://schemas.microsoft.com/office/drawing/2014/main" xmlns="" id="{CFA0F323-3FDD-48CA-8005-D5ED671CE5BE}"/>
              </a:ext>
            </a:extLst>
          </p:cNvPr>
          <p:cNvSpPr txBox="1"/>
          <p:nvPr/>
        </p:nvSpPr>
        <p:spPr>
          <a:xfrm>
            <a:off x="6020374" y="9260296"/>
            <a:ext cx="1406872" cy="369332"/>
          </a:xfrm>
          <a:prstGeom prst="rect">
            <a:avLst/>
          </a:prstGeom>
          <a:noFill/>
        </p:spPr>
        <p:txBody>
          <a:bodyPr wrap="square">
            <a:spAutoFit/>
          </a:bodyPr>
          <a:lstStyle/>
          <a:p>
            <a:r>
              <a:rPr lang="en-US" sz="1800" b="1" i="0" dirty="0">
                <a:effectLst/>
                <a:latin typeface="inherit"/>
              </a:rPr>
              <a:t>DESTROY</a:t>
            </a:r>
            <a:endParaRPr lang="ru-RU" dirty="0"/>
          </a:p>
        </p:txBody>
      </p:sp>
    </p:spTree>
    <p:extLst>
      <p:ext uri="{BB962C8B-B14F-4D97-AF65-F5344CB8AC3E}">
        <p14:creationId xmlns:p14="http://schemas.microsoft.com/office/powerpoint/2010/main" xmlns="" val="141230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E045F33-FAA5-4E9E-8A89-30D2BB202B02}"/>
              </a:ext>
            </a:extLst>
          </p:cNvPr>
          <p:cNvSpPr txBox="1"/>
          <p:nvPr/>
        </p:nvSpPr>
        <p:spPr>
          <a:xfrm>
            <a:off x="136187" y="219993"/>
            <a:ext cx="7423488" cy="1077218"/>
          </a:xfrm>
          <a:prstGeom prst="rect">
            <a:avLst/>
          </a:prstGeom>
          <a:noFill/>
        </p:spPr>
        <p:txBody>
          <a:bodyPr wrap="square">
            <a:spAutoFit/>
          </a:bodyPr>
          <a:lstStyle/>
          <a:p>
            <a:r>
              <a:rPr lang="ru-RU" sz="1600" b="0" i="1" dirty="0">
                <a:effectLst/>
                <a:latin typeface="Arial" panose="020B0604020202020204" pitchFamily="34" charset="0"/>
              </a:rPr>
              <a:t>Преобразуйте, если необходимо, слова, напечатанные заглавными буквами, так чтобы они грамматически и лексически соответствовали содержанию текста. Каждый пропуск соответствует отдельному заданию из группы </a:t>
            </a:r>
            <a:r>
              <a:rPr lang="ru-RU" sz="1600" b="1" i="1" dirty="0">
                <a:effectLst/>
                <a:latin typeface="inherit"/>
              </a:rPr>
              <a:t>2</a:t>
            </a:r>
            <a:r>
              <a:rPr lang="en-US" sz="1600" b="1" i="1" dirty="0">
                <a:effectLst/>
                <a:latin typeface="inherit"/>
              </a:rPr>
              <a:t>5</a:t>
            </a:r>
            <a:r>
              <a:rPr lang="ru-RU" sz="1600" b="1" i="1" dirty="0">
                <a:effectLst/>
                <a:latin typeface="inherit"/>
              </a:rPr>
              <a:t>-</a:t>
            </a:r>
            <a:r>
              <a:rPr lang="en-US" sz="1600" b="1" i="1" dirty="0">
                <a:effectLst/>
                <a:latin typeface="inherit"/>
              </a:rPr>
              <a:t>29</a:t>
            </a:r>
            <a:r>
              <a:rPr lang="ru-RU" sz="1600" b="0" i="1" dirty="0">
                <a:effectLst/>
                <a:latin typeface="Arial" panose="020B0604020202020204" pitchFamily="34" charset="0"/>
              </a:rPr>
              <a:t>. Впишите слова в поле ответа.</a:t>
            </a:r>
            <a:endParaRPr lang="ru-RU" sz="1600" dirty="0"/>
          </a:p>
        </p:txBody>
      </p:sp>
      <p:sp>
        <p:nvSpPr>
          <p:cNvPr id="4" name="Прямоугольник 3">
            <a:extLst>
              <a:ext uri="{FF2B5EF4-FFF2-40B4-BE49-F238E27FC236}">
                <a16:creationId xmlns:a16="http://schemas.microsoft.com/office/drawing/2014/main" xmlns="" id="{ECC6517E-D8B5-4F9F-BD9B-6C52F3DC8A8E}"/>
              </a:ext>
            </a:extLst>
          </p:cNvPr>
          <p:cNvSpPr/>
          <p:nvPr/>
        </p:nvSpPr>
        <p:spPr>
          <a:xfrm>
            <a:off x="226951" y="360679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25</a:t>
            </a:r>
            <a:endParaRPr lang="ru-RU" sz="2400" b="1" dirty="0">
              <a:solidFill>
                <a:schemeClr val="tx1"/>
              </a:solidFill>
            </a:endParaRPr>
          </a:p>
        </p:txBody>
      </p:sp>
      <p:sp>
        <p:nvSpPr>
          <p:cNvPr id="5" name="Прямоугольник 4">
            <a:extLst>
              <a:ext uri="{FF2B5EF4-FFF2-40B4-BE49-F238E27FC236}">
                <a16:creationId xmlns:a16="http://schemas.microsoft.com/office/drawing/2014/main" xmlns="" id="{01C0A01C-9663-446B-A29F-746FC4C02FF0}"/>
              </a:ext>
            </a:extLst>
          </p:cNvPr>
          <p:cNvSpPr/>
          <p:nvPr/>
        </p:nvSpPr>
        <p:spPr>
          <a:xfrm>
            <a:off x="226951" y="510690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26</a:t>
            </a:r>
            <a:endParaRPr lang="ru-RU" sz="2400" b="1" dirty="0">
              <a:solidFill>
                <a:schemeClr val="tx1"/>
              </a:solidFill>
            </a:endParaRPr>
          </a:p>
        </p:txBody>
      </p:sp>
      <p:sp>
        <p:nvSpPr>
          <p:cNvPr id="6" name="Прямоугольник 5">
            <a:extLst>
              <a:ext uri="{FF2B5EF4-FFF2-40B4-BE49-F238E27FC236}">
                <a16:creationId xmlns:a16="http://schemas.microsoft.com/office/drawing/2014/main" xmlns="" id="{C51AEBFC-AF2F-4885-B47B-1B7795FE1D41}"/>
              </a:ext>
            </a:extLst>
          </p:cNvPr>
          <p:cNvSpPr/>
          <p:nvPr/>
        </p:nvSpPr>
        <p:spPr>
          <a:xfrm>
            <a:off x="219185" y="697344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27</a:t>
            </a:r>
            <a:endParaRPr lang="ru-RU" sz="2400" b="1" dirty="0">
              <a:solidFill>
                <a:schemeClr val="tx1"/>
              </a:solidFill>
            </a:endParaRPr>
          </a:p>
        </p:txBody>
      </p:sp>
      <p:sp>
        <p:nvSpPr>
          <p:cNvPr id="7" name="Прямоугольник 6">
            <a:extLst>
              <a:ext uri="{FF2B5EF4-FFF2-40B4-BE49-F238E27FC236}">
                <a16:creationId xmlns:a16="http://schemas.microsoft.com/office/drawing/2014/main" xmlns="" id="{3E9B43AD-47DA-41D8-9E9C-5B414E7205F2}"/>
              </a:ext>
            </a:extLst>
          </p:cNvPr>
          <p:cNvSpPr/>
          <p:nvPr/>
        </p:nvSpPr>
        <p:spPr>
          <a:xfrm>
            <a:off x="219186" y="754028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28</a:t>
            </a:r>
            <a:endParaRPr lang="ru-RU" sz="2400" b="1" dirty="0">
              <a:solidFill>
                <a:schemeClr val="tx1"/>
              </a:solidFill>
            </a:endParaRPr>
          </a:p>
        </p:txBody>
      </p:sp>
      <p:sp>
        <p:nvSpPr>
          <p:cNvPr id="8" name="Прямоугольник 7">
            <a:extLst>
              <a:ext uri="{FF2B5EF4-FFF2-40B4-BE49-F238E27FC236}">
                <a16:creationId xmlns:a16="http://schemas.microsoft.com/office/drawing/2014/main" xmlns="" id="{922ABAF1-C478-4243-9114-D0988DE94DFB}"/>
              </a:ext>
            </a:extLst>
          </p:cNvPr>
          <p:cNvSpPr/>
          <p:nvPr/>
        </p:nvSpPr>
        <p:spPr>
          <a:xfrm>
            <a:off x="219187" y="810712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29</a:t>
            </a:r>
            <a:endParaRPr lang="ru-RU" sz="2400" b="1" dirty="0">
              <a:solidFill>
                <a:schemeClr val="tx1"/>
              </a:solidFill>
            </a:endParaRPr>
          </a:p>
        </p:txBody>
      </p:sp>
      <p:sp>
        <p:nvSpPr>
          <p:cNvPr id="12" name="TextBox 11">
            <a:extLst>
              <a:ext uri="{FF2B5EF4-FFF2-40B4-BE49-F238E27FC236}">
                <a16:creationId xmlns:a16="http://schemas.microsoft.com/office/drawing/2014/main" xmlns="" id="{65F9BBB8-E8A5-41B5-9E5C-38A99E6744BE}"/>
              </a:ext>
            </a:extLst>
          </p:cNvPr>
          <p:cNvSpPr txBox="1"/>
          <p:nvPr/>
        </p:nvSpPr>
        <p:spPr>
          <a:xfrm>
            <a:off x="869310" y="901599"/>
            <a:ext cx="5467048" cy="8956298"/>
          </a:xfrm>
          <a:prstGeom prst="rect">
            <a:avLst/>
          </a:prstGeom>
          <a:noFill/>
        </p:spPr>
        <p:txBody>
          <a:bodyPr wrap="square">
            <a:spAutoFit/>
          </a:bodyPr>
          <a:lstStyle/>
          <a:p>
            <a:pPr algn="ctr" fontAlgn="base">
              <a:lnSpc>
                <a:spcPct val="150000"/>
              </a:lnSpc>
            </a:pPr>
            <a:r>
              <a:rPr lang="en-US" sz="1600" b="1" dirty="0">
                <a:effectLst/>
                <a:latin typeface="inherit"/>
              </a:rPr>
              <a:t/>
            </a:r>
            <a:br>
              <a:rPr lang="en-US" sz="1600" b="1" dirty="0">
                <a:effectLst/>
                <a:latin typeface="inherit"/>
              </a:rPr>
            </a:br>
            <a:r>
              <a:rPr lang="en-US" sz="1600" b="1" dirty="0">
                <a:effectLst/>
                <a:latin typeface="inherit"/>
              </a:rPr>
              <a:t>Future population</a:t>
            </a:r>
            <a:endParaRPr lang="en-US" sz="1600" b="1" dirty="0">
              <a:effectLst/>
              <a:latin typeface="Playfair Display"/>
            </a:endParaRPr>
          </a:p>
          <a:p>
            <a:pPr algn="l" fontAlgn="base">
              <a:lnSpc>
                <a:spcPct val="200000"/>
              </a:lnSpc>
            </a:pPr>
            <a:r>
              <a:rPr lang="en-US" sz="1600" b="0" i="0" dirty="0">
                <a:effectLst/>
                <a:latin typeface="Arial" panose="020B0604020202020204" pitchFamily="34" charset="0"/>
              </a:rPr>
              <a:t> </a:t>
            </a:r>
          </a:p>
          <a:p>
            <a:pPr algn="l" fontAlgn="base">
              <a:lnSpc>
                <a:spcPct val="200000"/>
              </a:lnSpc>
            </a:pPr>
            <a:r>
              <a:rPr lang="en-US" sz="1600" b="0" i="0" dirty="0">
                <a:effectLst/>
                <a:latin typeface="Arial" panose="020B0604020202020204" pitchFamily="34" charset="0"/>
              </a:rPr>
              <a:t>The United Nations (UN) has published its prediction about the size and age of the world’s population three hundred years from now. This report can help environmental ___</a:t>
            </a:r>
            <a:r>
              <a:rPr lang="en-US" sz="1600" b="1" dirty="0">
                <a:latin typeface="inherit"/>
              </a:rPr>
              <a:t>__</a:t>
            </a:r>
            <a:r>
              <a:rPr lang="en-US" sz="1600" b="0" i="0" dirty="0">
                <a:effectLst/>
                <a:latin typeface="Arial" panose="020B0604020202020204" pitchFamily="34" charset="0"/>
              </a:rPr>
              <a:t>___ and policy-makers to understand dramatic changes in the world’s population in the future. The report suggests that if the birth rates stay the same, there’ll be a huge expansion of the ______ population.</a:t>
            </a:r>
          </a:p>
          <a:p>
            <a:pPr algn="l" fontAlgn="base">
              <a:lnSpc>
                <a:spcPct val="200000"/>
              </a:lnSpc>
            </a:pPr>
            <a:r>
              <a:rPr lang="en-US" sz="1600" b="0" i="0" dirty="0">
                <a:effectLst/>
                <a:latin typeface="Arial" panose="020B0604020202020204" pitchFamily="34" charset="0"/>
              </a:rPr>
              <a:t>You may think it impossible but three centuries from now there may be over one hundred and thirty trillion people. The report says that the world’s population is likely to be ______ older. The average age will be fifty while today it is twenty six. Almost a quarter of all the ___</a:t>
            </a:r>
            <a:r>
              <a:rPr lang="en-US" sz="1600" b="1" dirty="0">
                <a:latin typeface="inherit"/>
              </a:rPr>
              <a:t>__</a:t>
            </a:r>
            <a:r>
              <a:rPr lang="en-US" sz="1600" b="0" i="0" dirty="0">
                <a:effectLst/>
                <a:latin typeface="Arial" panose="020B0604020202020204" pitchFamily="34" charset="0"/>
              </a:rPr>
              <a:t>___ of the planet will live in Africa. _________ think that India, China and the United States will continue to be countries with the biggest population.</a:t>
            </a:r>
          </a:p>
          <a:p>
            <a:pPr algn="l" fontAlgn="base"/>
            <a:r>
              <a:rPr lang="en-US" sz="1600" b="0" i="0" dirty="0">
                <a:solidFill>
                  <a:srgbClr val="555555"/>
                </a:solidFill>
                <a:effectLst/>
                <a:latin typeface="Arial" panose="020B0604020202020204" pitchFamily="34" charset="0"/>
              </a:rPr>
              <a:t> </a:t>
            </a:r>
          </a:p>
        </p:txBody>
      </p:sp>
      <p:sp>
        <p:nvSpPr>
          <p:cNvPr id="14" name="TextBox 13">
            <a:extLst>
              <a:ext uri="{FF2B5EF4-FFF2-40B4-BE49-F238E27FC236}">
                <a16:creationId xmlns:a16="http://schemas.microsoft.com/office/drawing/2014/main" xmlns="" id="{6386C6C9-8369-4522-8C4F-695589A549AD}"/>
              </a:ext>
            </a:extLst>
          </p:cNvPr>
          <p:cNvSpPr txBox="1"/>
          <p:nvPr/>
        </p:nvSpPr>
        <p:spPr>
          <a:xfrm>
            <a:off x="6241625" y="3716716"/>
            <a:ext cx="1088572" cy="369332"/>
          </a:xfrm>
          <a:prstGeom prst="rect">
            <a:avLst/>
          </a:prstGeom>
          <a:noFill/>
        </p:spPr>
        <p:txBody>
          <a:bodyPr wrap="square">
            <a:spAutoFit/>
          </a:bodyPr>
          <a:lstStyle/>
          <a:p>
            <a:r>
              <a:rPr lang="en-US" sz="1800" b="1" i="0" dirty="0">
                <a:effectLst/>
                <a:latin typeface="inherit"/>
              </a:rPr>
              <a:t>SCIENCE</a:t>
            </a:r>
            <a:endParaRPr lang="ru-RU" dirty="0"/>
          </a:p>
        </p:txBody>
      </p:sp>
      <p:sp>
        <p:nvSpPr>
          <p:cNvPr id="16" name="TextBox 15">
            <a:extLst>
              <a:ext uri="{FF2B5EF4-FFF2-40B4-BE49-F238E27FC236}">
                <a16:creationId xmlns:a16="http://schemas.microsoft.com/office/drawing/2014/main" xmlns="" id="{F21314A9-B941-49C4-862A-ED71E15EE211}"/>
              </a:ext>
            </a:extLst>
          </p:cNvPr>
          <p:cNvSpPr txBox="1"/>
          <p:nvPr/>
        </p:nvSpPr>
        <p:spPr>
          <a:xfrm>
            <a:off x="6191471" y="5248835"/>
            <a:ext cx="1269886" cy="369332"/>
          </a:xfrm>
          <a:prstGeom prst="rect">
            <a:avLst/>
          </a:prstGeom>
          <a:noFill/>
        </p:spPr>
        <p:txBody>
          <a:bodyPr wrap="square">
            <a:spAutoFit/>
          </a:bodyPr>
          <a:lstStyle/>
          <a:p>
            <a:r>
              <a:rPr lang="en-US" sz="1800" b="1" i="0" dirty="0">
                <a:effectLst/>
                <a:latin typeface="inherit"/>
              </a:rPr>
              <a:t>GLOBE</a:t>
            </a:r>
            <a:endParaRPr lang="ru-RU" dirty="0"/>
          </a:p>
        </p:txBody>
      </p:sp>
      <p:sp>
        <p:nvSpPr>
          <p:cNvPr id="20" name="TextBox 19">
            <a:extLst>
              <a:ext uri="{FF2B5EF4-FFF2-40B4-BE49-F238E27FC236}">
                <a16:creationId xmlns:a16="http://schemas.microsoft.com/office/drawing/2014/main" xmlns="" id="{C5A91F1B-054E-4FF9-B144-21274B6BAB0F}"/>
              </a:ext>
            </a:extLst>
          </p:cNvPr>
          <p:cNvSpPr txBox="1"/>
          <p:nvPr/>
        </p:nvSpPr>
        <p:spPr>
          <a:xfrm>
            <a:off x="6225138" y="7174408"/>
            <a:ext cx="1872781" cy="369332"/>
          </a:xfrm>
          <a:prstGeom prst="rect">
            <a:avLst/>
          </a:prstGeom>
          <a:noFill/>
        </p:spPr>
        <p:txBody>
          <a:bodyPr wrap="square">
            <a:spAutoFit/>
          </a:bodyPr>
          <a:lstStyle/>
          <a:p>
            <a:r>
              <a:rPr lang="en-US" sz="1800" b="1" i="0" dirty="0">
                <a:effectLst/>
                <a:latin typeface="inherit"/>
              </a:rPr>
              <a:t>SIGNIFICANT</a:t>
            </a:r>
            <a:endParaRPr lang="ru-RU" dirty="0"/>
          </a:p>
        </p:txBody>
      </p:sp>
      <p:sp>
        <p:nvSpPr>
          <p:cNvPr id="22" name="TextBox 21">
            <a:extLst>
              <a:ext uri="{FF2B5EF4-FFF2-40B4-BE49-F238E27FC236}">
                <a16:creationId xmlns:a16="http://schemas.microsoft.com/office/drawing/2014/main" xmlns="" id="{E57FA06F-E408-4D7A-8BA4-3B9E202AA167}"/>
              </a:ext>
            </a:extLst>
          </p:cNvPr>
          <p:cNvSpPr txBox="1"/>
          <p:nvPr/>
        </p:nvSpPr>
        <p:spPr>
          <a:xfrm>
            <a:off x="6225138" y="7573760"/>
            <a:ext cx="1269886" cy="369332"/>
          </a:xfrm>
          <a:prstGeom prst="rect">
            <a:avLst/>
          </a:prstGeom>
          <a:noFill/>
        </p:spPr>
        <p:txBody>
          <a:bodyPr wrap="square">
            <a:spAutoFit/>
          </a:bodyPr>
          <a:lstStyle/>
          <a:p>
            <a:r>
              <a:rPr lang="en-US" sz="1800" b="1" i="0" dirty="0">
                <a:effectLst/>
                <a:latin typeface="inherit"/>
              </a:rPr>
              <a:t>INHABIT</a:t>
            </a:r>
            <a:endParaRPr lang="ru-RU" dirty="0"/>
          </a:p>
        </p:txBody>
      </p:sp>
      <p:sp>
        <p:nvSpPr>
          <p:cNvPr id="24" name="TextBox 23">
            <a:extLst>
              <a:ext uri="{FF2B5EF4-FFF2-40B4-BE49-F238E27FC236}">
                <a16:creationId xmlns:a16="http://schemas.microsoft.com/office/drawing/2014/main" xmlns="" id="{C288CE50-DCC3-425D-8A1F-E7F270FB0CFB}"/>
              </a:ext>
            </a:extLst>
          </p:cNvPr>
          <p:cNvSpPr txBox="1"/>
          <p:nvPr/>
        </p:nvSpPr>
        <p:spPr>
          <a:xfrm>
            <a:off x="6158063" y="8157778"/>
            <a:ext cx="1424897" cy="369332"/>
          </a:xfrm>
          <a:prstGeom prst="rect">
            <a:avLst/>
          </a:prstGeom>
          <a:noFill/>
        </p:spPr>
        <p:txBody>
          <a:bodyPr wrap="square">
            <a:spAutoFit/>
          </a:bodyPr>
          <a:lstStyle/>
          <a:p>
            <a:r>
              <a:rPr lang="en-US" sz="1800" b="1" i="0" dirty="0">
                <a:effectLst/>
                <a:latin typeface="inherit"/>
              </a:rPr>
              <a:t>RESEARCH</a:t>
            </a:r>
            <a:endParaRPr lang="ru-RU" dirty="0"/>
          </a:p>
        </p:txBody>
      </p:sp>
    </p:spTree>
    <p:extLst>
      <p:ext uri="{BB962C8B-B14F-4D97-AF65-F5344CB8AC3E}">
        <p14:creationId xmlns:p14="http://schemas.microsoft.com/office/powerpoint/2010/main" xmlns="" val="349618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1CA2525-5DF6-4A18-A2BD-A0FFA8608892}"/>
              </a:ext>
            </a:extLst>
          </p:cNvPr>
          <p:cNvSpPr txBox="1"/>
          <p:nvPr/>
        </p:nvSpPr>
        <p:spPr>
          <a:xfrm>
            <a:off x="693066" y="6592921"/>
            <a:ext cx="6763816" cy="3470437"/>
          </a:xfrm>
          <a:prstGeom prst="rect">
            <a:avLst/>
          </a:prstGeom>
          <a:noFill/>
        </p:spPr>
        <p:txBody>
          <a:bodyPr wrap="square">
            <a:spAutoFit/>
          </a:bodyPr>
          <a:lstStyle/>
          <a:p>
            <a:pPr algn="l" fontAlgn="base">
              <a:lnSpc>
                <a:spcPct val="200000"/>
              </a:lnSpc>
            </a:pPr>
            <a:r>
              <a:rPr lang="ru-RU" sz="1600" b="0" i="0" dirty="0">
                <a:effectLst/>
                <a:latin typeface="inherit"/>
              </a:rPr>
              <a:t>А) </a:t>
            </a:r>
            <a:r>
              <a:rPr lang="en-US" sz="1600" b="0" i="0" dirty="0">
                <a:effectLst/>
                <a:latin typeface="inherit"/>
              </a:rPr>
              <a:t>sector               B) region                          C) area                           D) territory</a:t>
            </a:r>
          </a:p>
          <a:p>
            <a:pPr algn="l" fontAlgn="base">
              <a:lnSpc>
                <a:spcPct val="200000"/>
              </a:lnSpc>
            </a:pPr>
            <a:r>
              <a:rPr lang="ru-RU" sz="1600" b="0" i="0" dirty="0">
                <a:effectLst/>
                <a:latin typeface="inherit"/>
              </a:rPr>
              <a:t>А) </a:t>
            </a:r>
            <a:r>
              <a:rPr lang="en-US" sz="1600" b="0" i="0" dirty="0">
                <a:effectLst/>
                <a:latin typeface="inherit"/>
              </a:rPr>
              <a:t>benefit             B) advantage                   C) privilege                    D) favour</a:t>
            </a:r>
          </a:p>
          <a:p>
            <a:pPr algn="l" fontAlgn="base">
              <a:lnSpc>
                <a:spcPct val="200000"/>
              </a:lnSpc>
            </a:pPr>
            <a:r>
              <a:rPr lang="en-US" sz="1600" b="0" i="0" dirty="0">
                <a:effectLst/>
                <a:latin typeface="inherit"/>
              </a:rPr>
              <a:t>A) touch                B) contact                        C) view                           D) connection</a:t>
            </a:r>
          </a:p>
          <a:p>
            <a:pPr algn="l" fontAlgn="base">
              <a:lnSpc>
                <a:spcPct val="200000"/>
              </a:lnSpc>
            </a:pPr>
            <a:r>
              <a:rPr lang="ru-RU" sz="1600" b="0" i="0" dirty="0">
                <a:effectLst/>
                <a:latin typeface="inherit"/>
              </a:rPr>
              <a:t>А) </a:t>
            </a:r>
            <a:r>
              <a:rPr lang="en-US" sz="1600" b="0" i="0" dirty="0">
                <a:effectLst/>
                <a:latin typeface="inherit"/>
              </a:rPr>
              <a:t>confessed        B) witnessed                   C) determined              D) recognized</a:t>
            </a:r>
          </a:p>
          <a:p>
            <a:pPr algn="l" fontAlgn="base">
              <a:lnSpc>
                <a:spcPct val="200000"/>
              </a:lnSpc>
            </a:pPr>
            <a:r>
              <a:rPr lang="ru-RU" sz="1600" b="0" i="0" dirty="0">
                <a:effectLst/>
                <a:latin typeface="inherit"/>
              </a:rPr>
              <a:t>А) </a:t>
            </a:r>
            <a:r>
              <a:rPr lang="en-US" sz="1600" b="0" i="0" dirty="0">
                <a:effectLst/>
                <a:latin typeface="inherit"/>
              </a:rPr>
              <a:t>ordered           B) commanded               C) forced                        D) required</a:t>
            </a:r>
          </a:p>
          <a:p>
            <a:pPr algn="l" fontAlgn="base">
              <a:lnSpc>
                <a:spcPct val="200000"/>
              </a:lnSpc>
            </a:pPr>
            <a:r>
              <a:rPr lang="ru-RU" sz="1600" b="0" i="0" dirty="0">
                <a:effectLst/>
                <a:latin typeface="inherit"/>
              </a:rPr>
              <a:t>А) </a:t>
            </a:r>
            <a:r>
              <a:rPr lang="en-US" sz="1600" b="0" i="0" dirty="0">
                <a:effectLst/>
                <a:latin typeface="inherit"/>
              </a:rPr>
              <a:t>contains           B) consists                       C) involves                     D) encloses</a:t>
            </a:r>
          </a:p>
          <a:p>
            <a:pPr algn="l" fontAlgn="base">
              <a:lnSpc>
                <a:spcPct val="200000"/>
              </a:lnSpc>
            </a:pPr>
            <a:r>
              <a:rPr lang="ru-RU" sz="1600" b="0" i="0" dirty="0">
                <a:effectLst/>
                <a:latin typeface="inherit"/>
              </a:rPr>
              <a:t>А) </a:t>
            </a:r>
            <a:r>
              <a:rPr lang="en-US" sz="1600" b="0" i="0" dirty="0">
                <a:effectLst/>
                <a:latin typeface="inherit"/>
              </a:rPr>
              <a:t>breaking           B) damaging                   C) ruining                       D) destroying</a:t>
            </a:r>
          </a:p>
        </p:txBody>
      </p:sp>
      <p:sp>
        <p:nvSpPr>
          <p:cNvPr id="3" name="TextBox 2">
            <a:extLst>
              <a:ext uri="{FF2B5EF4-FFF2-40B4-BE49-F238E27FC236}">
                <a16:creationId xmlns:a16="http://schemas.microsoft.com/office/drawing/2014/main" xmlns="" id="{1F9FC970-2277-4BE2-94E0-F0866502333F}"/>
              </a:ext>
            </a:extLst>
          </p:cNvPr>
          <p:cNvSpPr txBox="1"/>
          <p:nvPr/>
        </p:nvSpPr>
        <p:spPr>
          <a:xfrm>
            <a:off x="222364" y="145533"/>
            <a:ext cx="7382435" cy="1354217"/>
          </a:xfrm>
          <a:prstGeom prst="rect">
            <a:avLst/>
          </a:prstGeom>
          <a:noFill/>
        </p:spPr>
        <p:txBody>
          <a:bodyPr wrap="square">
            <a:spAutoFit/>
          </a:bodyPr>
          <a:lstStyle/>
          <a:p>
            <a:pPr algn="l" fontAlgn="base"/>
            <a:r>
              <a:rPr lang="ru-RU" sz="1600" b="0" i="1" dirty="0">
                <a:effectLst/>
                <a:latin typeface="inherit"/>
              </a:rPr>
              <a:t>Прочитайте текст с пропусками, обозначенными номерами </a:t>
            </a:r>
            <a:r>
              <a:rPr lang="en-US" sz="1600" b="1" i="1" dirty="0">
                <a:latin typeface="inherit"/>
              </a:rPr>
              <a:t>30-36</a:t>
            </a:r>
            <a:r>
              <a:rPr lang="ru-RU" sz="1600" b="0" i="1" dirty="0">
                <a:effectLst/>
                <a:latin typeface="inherit"/>
              </a:rPr>
              <a:t>.</a:t>
            </a:r>
            <a:endParaRPr lang="en-US" sz="1600" b="0" i="1" dirty="0">
              <a:effectLst/>
              <a:latin typeface="inherit"/>
            </a:endParaRPr>
          </a:p>
          <a:p>
            <a:pPr algn="l" fontAlgn="base"/>
            <a:r>
              <a:rPr lang="ru-RU" sz="1600" b="0" i="1" dirty="0">
                <a:effectLst/>
                <a:latin typeface="inherit"/>
              </a:rPr>
              <a:t> Эти номера соответствуют заданиям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 в которых представлены возможные варианты ответов (А, B, C, D). Установите соответствие номера пропуска варианту ответа. </a:t>
            </a:r>
            <a:endParaRPr lang="ru-RU" sz="1600" b="0" i="0" dirty="0">
              <a:effectLst/>
              <a:latin typeface="Arial" panose="020B0604020202020204" pitchFamily="34" charset="0"/>
            </a:endParaRPr>
          </a:p>
          <a:p>
            <a:pPr algn="l" fontAlgn="base"/>
            <a:r>
              <a:rPr lang="ru-RU" b="0" i="0" dirty="0">
                <a:solidFill>
                  <a:srgbClr val="555555"/>
                </a:solidFill>
                <a:effectLst/>
                <a:latin typeface="Arial" panose="020B0604020202020204" pitchFamily="34" charset="0"/>
              </a:rPr>
              <a:t> </a:t>
            </a:r>
          </a:p>
        </p:txBody>
      </p:sp>
      <p:sp>
        <p:nvSpPr>
          <p:cNvPr id="5" name="TextBox 4">
            <a:extLst>
              <a:ext uri="{FF2B5EF4-FFF2-40B4-BE49-F238E27FC236}">
                <a16:creationId xmlns:a16="http://schemas.microsoft.com/office/drawing/2014/main" xmlns="" id="{14999660-9565-4C2C-9F6B-37A4FD5D2FE0}"/>
              </a:ext>
            </a:extLst>
          </p:cNvPr>
          <p:cNvSpPr txBox="1"/>
          <p:nvPr/>
        </p:nvSpPr>
        <p:spPr>
          <a:xfrm>
            <a:off x="222364" y="1168063"/>
            <a:ext cx="7234518" cy="5509200"/>
          </a:xfrm>
          <a:prstGeom prst="rect">
            <a:avLst/>
          </a:prstGeom>
          <a:noFill/>
        </p:spPr>
        <p:txBody>
          <a:bodyPr wrap="square">
            <a:spAutoFit/>
          </a:bodyPr>
          <a:lstStyle/>
          <a:p>
            <a:pPr algn="ctr" fontAlgn="base"/>
            <a:r>
              <a:rPr lang="en-US" sz="1600" b="1" dirty="0">
                <a:effectLst/>
                <a:latin typeface="inherit"/>
              </a:rPr>
              <a:t>Searching for a New </a:t>
            </a:r>
            <a:r>
              <a:rPr lang="en-US" sz="1600" b="1" dirty="0" err="1">
                <a:effectLst/>
                <a:latin typeface="inherit"/>
              </a:rPr>
              <a:t>Programme</a:t>
            </a:r>
            <a:endParaRPr lang="en-US" sz="1600" b="1" dirty="0">
              <a:effectLst/>
              <a:latin typeface="Playfair Display"/>
            </a:endParaRP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A healthy lifestyle can vastly improve your well-being. This is a lifestyle designed for those who wish to feel more certain about their health and more in control of what the present and future will bring them in that important </a:t>
            </a:r>
            <a:r>
              <a:rPr lang="en-US" sz="1600" b="1" i="0" dirty="0">
                <a:effectLst/>
                <a:latin typeface="inherit"/>
              </a:rPr>
              <a:t>(1)</a:t>
            </a:r>
            <a:r>
              <a:rPr lang="en-US" sz="1600" b="0" i="0" dirty="0">
                <a:effectLst/>
                <a:latin typeface="Arial" panose="020B0604020202020204" pitchFamily="34" charset="0"/>
              </a:rPr>
              <a:t> ______ of existence. None of us wants to be sick. None of us enjoys the idea that we may become a medical statistic. This is a simple, easy-to-follow health-style that can enable you to get cards very much in your </a:t>
            </a:r>
            <a:r>
              <a:rPr lang="en-US" sz="1600" b="1" i="0" dirty="0">
                <a:effectLst/>
                <a:latin typeface="inherit"/>
              </a:rPr>
              <a:t>(2)</a:t>
            </a:r>
            <a:r>
              <a:rPr lang="en-US" sz="1600" b="0" i="0" dirty="0">
                <a:effectLst/>
                <a:latin typeface="Arial" panose="020B0604020202020204" pitchFamily="34" charset="0"/>
              </a:rPr>
              <a:t> ______. The doctors were fortunate enough to come into </a:t>
            </a:r>
            <a:r>
              <a:rPr lang="en-US" sz="1600" b="1" i="0" dirty="0">
                <a:effectLst/>
                <a:latin typeface="inherit"/>
              </a:rPr>
              <a:t>(3)</a:t>
            </a:r>
            <a:r>
              <a:rPr lang="en-US" sz="1600" b="0" i="0" dirty="0">
                <a:effectLst/>
                <a:latin typeface="Arial" panose="020B0604020202020204" pitchFamily="34" charset="0"/>
              </a:rPr>
              <a:t> ______ with a field of study that brought them to healing and well-being that they so desperately needed. They personally have </a:t>
            </a:r>
            <a:r>
              <a:rPr lang="en-US" sz="1600" b="1" i="0" dirty="0">
                <a:effectLst/>
                <a:latin typeface="inherit"/>
              </a:rPr>
              <a:t>(4)</a:t>
            </a:r>
            <a:r>
              <a:rPr lang="en-US" sz="1600" b="0" i="0" dirty="0">
                <a:effectLst/>
                <a:latin typeface="Arial" panose="020B0604020202020204" pitchFamily="34" charset="0"/>
              </a:rPr>
              <a:t> ______ thousands of people improve their health using only a small part of information.</a:t>
            </a:r>
          </a:p>
          <a:p>
            <a:pPr algn="l" fontAlgn="base"/>
            <a:r>
              <a:rPr lang="en-US" sz="1600" b="0" i="0" dirty="0">
                <a:effectLst/>
                <a:latin typeface="Arial" panose="020B0604020202020204" pitchFamily="34" charset="0"/>
              </a:rPr>
              <a:t>Many more people begin to improve their health now. Embracing the most current information from many health-related fields, the </a:t>
            </a:r>
            <a:r>
              <a:rPr lang="en-US" sz="1600" b="0" i="0" dirty="0" err="1">
                <a:effectLst/>
                <a:latin typeface="Arial" panose="020B0604020202020204" pitchFamily="34" charset="0"/>
              </a:rPr>
              <a:t>programme</a:t>
            </a:r>
            <a:r>
              <a:rPr lang="en-US" sz="1600" b="0" i="0" dirty="0">
                <a:effectLst/>
                <a:latin typeface="Arial" panose="020B0604020202020204" pitchFamily="34" charset="0"/>
              </a:rPr>
              <a:t> of healthy lifestyle gives you an understanding of the impact of exercise, breathing, sunshine, sleep and much more on your health. In order for this </a:t>
            </a:r>
            <a:r>
              <a:rPr lang="en-US" sz="1600" b="0" i="0" dirty="0" err="1">
                <a:effectLst/>
                <a:latin typeface="Arial" panose="020B0604020202020204" pitchFamily="34" charset="0"/>
              </a:rPr>
              <a:t>programme</a:t>
            </a:r>
            <a:r>
              <a:rPr lang="en-US" sz="1600" b="0" i="0" dirty="0">
                <a:effectLst/>
                <a:latin typeface="Arial" panose="020B0604020202020204" pitchFamily="34" charset="0"/>
              </a:rPr>
              <a:t> to work for you, you have to be willing to apply at least some part of it. Some change will be </a:t>
            </a:r>
            <a:r>
              <a:rPr lang="en-US" sz="1600" b="1" i="0" dirty="0">
                <a:effectLst/>
                <a:latin typeface="inherit"/>
              </a:rPr>
              <a:t>(5)</a:t>
            </a:r>
            <a:r>
              <a:rPr lang="en-US" sz="1600" b="0" i="0" dirty="0">
                <a:effectLst/>
                <a:latin typeface="Arial" panose="020B0604020202020204" pitchFamily="34" charset="0"/>
              </a:rPr>
              <a:t> ______. And as you make those first modest changes, you will get positive results that encourage you to do more. Changing is fun. And if you realize that your new healthy lifestyle </a:t>
            </a:r>
            <a:r>
              <a:rPr lang="en-US" sz="1600" b="1" i="0" dirty="0">
                <a:effectLst/>
                <a:latin typeface="inherit"/>
              </a:rPr>
              <a:t>(6)</a:t>
            </a:r>
            <a:r>
              <a:rPr lang="en-US" sz="1600" b="0" i="0" dirty="0">
                <a:effectLst/>
                <a:latin typeface="Arial" panose="020B0604020202020204" pitchFamily="34" charset="0"/>
              </a:rPr>
              <a:t> ______ the making of new habits, not the </a:t>
            </a:r>
            <a:r>
              <a:rPr lang="en-US" sz="1600" b="1" i="0" dirty="0">
                <a:effectLst/>
                <a:latin typeface="inherit"/>
              </a:rPr>
              <a:t>(7)</a:t>
            </a:r>
            <a:r>
              <a:rPr lang="en-US" sz="1600" b="0" i="0" dirty="0">
                <a:effectLst/>
                <a:latin typeface="Arial" panose="020B0604020202020204" pitchFamily="34" charset="0"/>
              </a:rPr>
              <a:t> ______ of old ones, you will feel very positive about what the future holds for you.</a:t>
            </a:r>
          </a:p>
        </p:txBody>
      </p:sp>
      <p:sp>
        <p:nvSpPr>
          <p:cNvPr id="9" name="Прямоугольник 8">
            <a:extLst>
              <a:ext uri="{FF2B5EF4-FFF2-40B4-BE49-F238E27FC236}">
                <a16:creationId xmlns:a16="http://schemas.microsoft.com/office/drawing/2014/main" xmlns="" id="{F4F6719A-E208-48ED-8C73-800FA70140EF}"/>
              </a:ext>
            </a:extLst>
          </p:cNvPr>
          <p:cNvSpPr/>
          <p:nvPr/>
        </p:nvSpPr>
        <p:spPr>
          <a:xfrm>
            <a:off x="764434" y="3133889"/>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0" name="Прямоугольник 9">
            <a:extLst>
              <a:ext uri="{FF2B5EF4-FFF2-40B4-BE49-F238E27FC236}">
                <a16:creationId xmlns:a16="http://schemas.microsoft.com/office/drawing/2014/main" xmlns="" id="{15923E00-0B72-490C-B921-AB9003A7CD32}"/>
              </a:ext>
            </a:extLst>
          </p:cNvPr>
          <p:cNvSpPr/>
          <p:nvPr/>
        </p:nvSpPr>
        <p:spPr>
          <a:xfrm>
            <a:off x="1209078" y="240712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1" name="Прямоугольник 10">
            <a:extLst>
              <a:ext uri="{FF2B5EF4-FFF2-40B4-BE49-F238E27FC236}">
                <a16:creationId xmlns:a16="http://schemas.microsoft.com/office/drawing/2014/main" xmlns="" id="{7EF06DD3-3AA0-4903-B217-9B970ADFBFEC}"/>
              </a:ext>
            </a:extLst>
          </p:cNvPr>
          <p:cNvSpPr/>
          <p:nvPr/>
        </p:nvSpPr>
        <p:spPr>
          <a:xfrm>
            <a:off x="6225164" y="3133889"/>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12" name="Прямоугольник 11">
            <a:extLst>
              <a:ext uri="{FF2B5EF4-FFF2-40B4-BE49-F238E27FC236}">
                <a16:creationId xmlns:a16="http://schemas.microsoft.com/office/drawing/2014/main" xmlns="" id="{285B12D0-D08A-4416-896C-F461B12493C6}"/>
              </a:ext>
            </a:extLst>
          </p:cNvPr>
          <p:cNvSpPr/>
          <p:nvPr/>
        </p:nvSpPr>
        <p:spPr>
          <a:xfrm>
            <a:off x="4200644" y="3638429"/>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14" name="Прямоугольник 13">
            <a:extLst>
              <a:ext uri="{FF2B5EF4-FFF2-40B4-BE49-F238E27FC236}">
                <a16:creationId xmlns:a16="http://schemas.microsoft.com/office/drawing/2014/main" xmlns="" id="{79518202-D06E-4074-A5DC-CBF5B46F561D}"/>
              </a:ext>
            </a:extLst>
          </p:cNvPr>
          <p:cNvSpPr/>
          <p:nvPr/>
        </p:nvSpPr>
        <p:spPr>
          <a:xfrm>
            <a:off x="1607409" y="532940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15" name="Прямоугольник 14">
            <a:extLst>
              <a:ext uri="{FF2B5EF4-FFF2-40B4-BE49-F238E27FC236}">
                <a16:creationId xmlns:a16="http://schemas.microsoft.com/office/drawing/2014/main" xmlns="" id="{35AD0864-643E-4E88-AA0C-743A840CADD6}"/>
              </a:ext>
            </a:extLst>
          </p:cNvPr>
          <p:cNvSpPr/>
          <p:nvPr/>
        </p:nvSpPr>
        <p:spPr>
          <a:xfrm>
            <a:off x="4067832" y="5825577"/>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16" name="Прямоугольник 15">
            <a:extLst>
              <a:ext uri="{FF2B5EF4-FFF2-40B4-BE49-F238E27FC236}">
                <a16:creationId xmlns:a16="http://schemas.microsoft.com/office/drawing/2014/main" xmlns="" id="{CD33B066-3783-4025-A718-8DFB03639E38}"/>
              </a:ext>
            </a:extLst>
          </p:cNvPr>
          <p:cNvSpPr/>
          <p:nvPr/>
        </p:nvSpPr>
        <p:spPr>
          <a:xfrm>
            <a:off x="1607409" y="606938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36</a:t>
            </a:r>
            <a:endParaRPr lang="ru-RU" sz="1400" b="1" dirty="0">
              <a:solidFill>
                <a:schemeClr val="tx1"/>
              </a:solidFill>
            </a:endParaRPr>
          </a:p>
        </p:txBody>
      </p:sp>
      <p:sp>
        <p:nvSpPr>
          <p:cNvPr id="17" name="Прямоугольник 16">
            <a:extLst>
              <a:ext uri="{FF2B5EF4-FFF2-40B4-BE49-F238E27FC236}">
                <a16:creationId xmlns:a16="http://schemas.microsoft.com/office/drawing/2014/main" xmlns="" id="{E4D44CED-4F71-4914-B111-FE6801C11491}"/>
              </a:ext>
            </a:extLst>
          </p:cNvPr>
          <p:cNvSpPr/>
          <p:nvPr/>
        </p:nvSpPr>
        <p:spPr>
          <a:xfrm>
            <a:off x="309132" y="682948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8" name="Прямоугольник 17">
            <a:extLst>
              <a:ext uri="{FF2B5EF4-FFF2-40B4-BE49-F238E27FC236}">
                <a16:creationId xmlns:a16="http://schemas.microsoft.com/office/drawing/2014/main" xmlns="" id="{18E9C96F-84EA-4EDD-8A10-284AAAFFEFC5}"/>
              </a:ext>
            </a:extLst>
          </p:cNvPr>
          <p:cNvSpPr/>
          <p:nvPr/>
        </p:nvSpPr>
        <p:spPr>
          <a:xfrm>
            <a:off x="294734" y="7286454"/>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9" name="Прямоугольник 18">
            <a:extLst>
              <a:ext uri="{FF2B5EF4-FFF2-40B4-BE49-F238E27FC236}">
                <a16:creationId xmlns:a16="http://schemas.microsoft.com/office/drawing/2014/main" xmlns="" id="{30568D0E-759F-40F8-B3E6-414A4F37727C}"/>
              </a:ext>
            </a:extLst>
          </p:cNvPr>
          <p:cNvSpPr/>
          <p:nvPr/>
        </p:nvSpPr>
        <p:spPr>
          <a:xfrm>
            <a:off x="277511" y="7802036"/>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20" name="Прямоугольник 19">
            <a:extLst>
              <a:ext uri="{FF2B5EF4-FFF2-40B4-BE49-F238E27FC236}">
                <a16:creationId xmlns:a16="http://schemas.microsoft.com/office/drawing/2014/main" xmlns="" id="{5A4EDD6F-295B-42C4-8FDB-3B645CC5E551}"/>
              </a:ext>
            </a:extLst>
          </p:cNvPr>
          <p:cNvSpPr/>
          <p:nvPr/>
        </p:nvSpPr>
        <p:spPr>
          <a:xfrm>
            <a:off x="266360" y="830002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21" name="Прямоугольник 20">
            <a:extLst>
              <a:ext uri="{FF2B5EF4-FFF2-40B4-BE49-F238E27FC236}">
                <a16:creationId xmlns:a16="http://schemas.microsoft.com/office/drawing/2014/main" xmlns="" id="{8AF1ADD0-F2D3-4407-A873-798381FB1B05}"/>
              </a:ext>
            </a:extLst>
          </p:cNvPr>
          <p:cNvSpPr/>
          <p:nvPr/>
        </p:nvSpPr>
        <p:spPr>
          <a:xfrm>
            <a:off x="282170" y="877461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22" name="Прямоугольник 21">
            <a:extLst>
              <a:ext uri="{FF2B5EF4-FFF2-40B4-BE49-F238E27FC236}">
                <a16:creationId xmlns:a16="http://schemas.microsoft.com/office/drawing/2014/main" xmlns="" id="{021C48D6-A0C5-4DBC-BCA3-7EF964A5F016}"/>
              </a:ext>
            </a:extLst>
          </p:cNvPr>
          <p:cNvSpPr/>
          <p:nvPr/>
        </p:nvSpPr>
        <p:spPr>
          <a:xfrm>
            <a:off x="286124" y="923158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23" name="Прямоугольник 22">
            <a:extLst>
              <a:ext uri="{FF2B5EF4-FFF2-40B4-BE49-F238E27FC236}">
                <a16:creationId xmlns:a16="http://schemas.microsoft.com/office/drawing/2014/main" xmlns="" id="{D413ADC4-DB67-4E4B-A656-E65ED3C70A22}"/>
              </a:ext>
            </a:extLst>
          </p:cNvPr>
          <p:cNvSpPr/>
          <p:nvPr/>
        </p:nvSpPr>
        <p:spPr>
          <a:xfrm>
            <a:off x="294734" y="970617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36</a:t>
            </a:r>
            <a:endParaRPr lang="ru-RU" sz="1400" b="1" dirty="0">
              <a:solidFill>
                <a:schemeClr val="tx1"/>
              </a:solidFill>
            </a:endParaRPr>
          </a:p>
        </p:txBody>
      </p:sp>
    </p:spTree>
    <p:extLst>
      <p:ext uri="{BB962C8B-B14F-4D97-AF65-F5344CB8AC3E}">
        <p14:creationId xmlns:p14="http://schemas.microsoft.com/office/powerpoint/2010/main" xmlns="" val="424021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1AE75B57-B0AF-45BA-BFA6-C254D7E9D215}"/>
              </a:ext>
            </a:extLst>
          </p:cNvPr>
          <p:cNvSpPr/>
          <p:nvPr/>
        </p:nvSpPr>
        <p:spPr>
          <a:xfrm>
            <a:off x="595686" y="75245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37</a:t>
            </a:r>
            <a:endParaRPr lang="ru-RU" sz="2400" b="1" dirty="0">
              <a:solidFill>
                <a:schemeClr val="tx1"/>
              </a:solidFill>
            </a:endParaRPr>
          </a:p>
        </p:txBody>
      </p:sp>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nvGraphicFramePr>
        <p:xfrm>
          <a:off x="542093" y="1494243"/>
          <a:ext cx="6856969" cy="882257"/>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en-US" sz="1800" b="0" i="0" dirty="0">
                          <a:solidFill>
                            <a:srgbClr val="000000"/>
                          </a:solidFill>
                          <a:effectLst/>
                          <a:latin typeface="Arial" panose="020B0604020202020204" pitchFamily="34" charset="0"/>
                          <a:cs typeface="Arial" panose="020B0604020202020204" pitchFamily="34" charset="0"/>
                        </a:rPr>
                        <a:t>You have received an email message from your English-speaking pen-friend Steve: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sp>
        <p:nvSpPr>
          <p:cNvPr id="7" name="Rectangle 1">
            <a:extLst>
              <a:ext uri="{FF2B5EF4-FFF2-40B4-BE49-F238E27FC236}">
                <a16:creationId xmlns:a16="http://schemas.microsoft.com/office/drawing/2014/main" xmlns="" id="{F0304119-7A94-4D68-865B-6D44171D53E6}"/>
              </a:ext>
            </a:extLst>
          </p:cNvPr>
          <p:cNvSpPr>
            <a:spLocks noChangeArrowheads="1"/>
          </p:cNvSpPr>
          <p:nvPr/>
        </p:nvSpPr>
        <p:spPr bwMode="auto">
          <a:xfrm>
            <a:off x="1160463" y="5892800"/>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0" name="Прямоугольник 9">
            <a:extLst>
              <a:ext uri="{FF2B5EF4-FFF2-40B4-BE49-F238E27FC236}">
                <a16:creationId xmlns:a16="http://schemas.microsoft.com/office/drawing/2014/main" xmlns="" id="{4FC1CF1E-9592-46CF-AA86-5DC442FAB0E7}"/>
              </a:ext>
            </a:extLst>
          </p:cNvPr>
          <p:cNvSpPr/>
          <p:nvPr/>
        </p:nvSpPr>
        <p:spPr>
          <a:xfrm>
            <a:off x="1284934" y="594712"/>
            <a:ext cx="5679055"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4</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Письм</a:t>
            </a:r>
            <a:r>
              <a:rPr lang="ru-RU" sz="3600" b="1" dirty="0">
                <a:ln w="9525">
                  <a:solidFill>
                    <a:schemeClr val="bg1"/>
                  </a:solidFill>
                  <a:prstDash val="solid"/>
                </a:ln>
                <a:effectLst>
                  <a:outerShdw blurRad="12700" dist="38100" dir="2700000" algn="tl" rotWithShape="0">
                    <a:schemeClr val="bg1">
                      <a:lumMod val="50000"/>
                    </a:schemeClr>
                  </a:outerShdw>
                </a:effectLst>
              </a:rPr>
              <a:t>енная речь</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12" name="Таблица 11">
            <a:extLst>
              <a:ext uri="{FF2B5EF4-FFF2-40B4-BE49-F238E27FC236}">
                <a16:creationId xmlns:a16="http://schemas.microsoft.com/office/drawing/2014/main" xmlns="" id="{EE5B6E77-DB98-490F-A1B6-A6B7FD3C2C33}"/>
              </a:ext>
            </a:extLst>
          </p:cNvPr>
          <p:cNvGraphicFramePr>
            <a:graphicFrameLocks noGrp="1"/>
          </p:cNvGraphicFramePr>
          <p:nvPr>
            <p:extLst>
              <p:ext uri="{D42A27DB-BD31-4B8C-83A1-F6EECF244321}">
                <p14:modId xmlns:p14="http://schemas.microsoft.com/office/powerpoint/2010/main" xmlns="" val="4118040603"/>
              </p:ext>
            </p:extLst>
          </p:nvPr>
        </p:nvGraphicFramePr>
        <p:xfrm>
          <a:off x="546711" y="2668760"/>
          <a:ext cx="6847734" cy="2971800"/>
        </p:xfrm>
        <a:graphic>
          <a:graphicData uri="http://schemas.openxmlformats.org/drawingml/2006/table">
            <a:tbl>
              <a:tblPr firstRow="1" bandRow="1">
                <a:tableStyleId>{5940675A-B579-460E-94D1-54222C63F5DA}</a:tableStyleId>
              </a:tblPr>
              <a:tblGrid>
                <a:gridCol w="6847734">
                  <a:extLst>
                    <a:ext uri="{9D8B030D-6E8A-4147-A177-3AD203B41FA5}">
                      <a16:colId xmlns:a16="http://schemas.microsoft.com/office/drawing/2014/main" xmlns="" val="629345109"/>
                    </a:ext>
                  </a:extLst>
                </a:gridCol>
              </a:tblGrid>
              <a:tr h="370840">
                <a:tc>
                  <a:txBody>
                    <a:bodyPr/>
                    <a:lstStyle/>
                    <a:p>
                      <a:r>
                        <a:rPr lang="en-US" sz="1600" b="1" i="0" dirty="0">
                          <a:latin typeface="+mn-lt"/>
                          <a:cs typeface="Times New Roman" panose="02020603050405020304" pitchFamily="18" charset="0"/>
                        </a:rPr>
                        <a:t>From: Steve @mail.uk</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370840">
                <a:tc>
                  <a:txBody>
                    <a:bodyPr/>
                    <a:lstStyle/>
                    <a:p>
                      <a:r>
                        <a:rPr lang="en-US" sz="1600" b="1" i="0" dirty="0">
                          <a:latin typeface="+mn-lt"/>
                          <a:cs typeface="Times New Roman" panose="02020603050405020304" pitchFamily="18" charset="0"/>
                        </a:rPr>
                        <a:t>To: Russian_friend@ege.ru</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370840">
                <a:tc>
                  <a:txBody>
                    <a:bodyPr/>
                    <a:lstStyle/>
                    <a:p>
                      <a:r>
                        <a:rPr lang="en-US" sz="1600" b="1" i="0" dirty="0">
                          <a:latin typeface="+mn-lt"/>
                          <a:cs typeface="Times New Roman" panose="02020603050405020304" pitchFamily="18" charset="0"/>
                        </a:rPr>
                        <a:t>Subject: Places for living</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370840">
                <a:tc>
                  <a:txBody>
                    <a:bodyPr/>
                    <a:lstStyle/>
                    <a:p>
                      <a:pPr algn="l">
                        <a:lnSpc>
                          <a:spcPct val="100000"/>
                        </a:lnSpc>
                      </a:pPr>
                      <a:r>
                        <a:rPr lang="en-US" sz="1600" i="1" dirty="0">
                          <a:effectLst/>
                        </a:rPr>
                        <a:t>… My grandparents live far from Moscow in </a:t>
                      </a:r>
                      <a:r>
                        <a:rPr lang="en-US" sz="1600" i="1" baseline="0" dirty="0">
                          <a:effectLst/>
                        </a:rPr>
                        <a:t>a beautiful rural area. It’s so peace and quiet there!  We’re going to visit them soon</a:t>
                      </a:r>
                      <a:r>
                        <a:rPr lang="en-US" sz="1600" i="1"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a:solidFill>
                            <a:srgbClr val="000000"/>
                          </a:solidFill>
                          <a:effectLst/>
                          <a:latin typeface="+mn-lt"/>
                        </a:rPr>
                        <a:t>Did you grow up in the city or in the country? </a:t>
                      </a:r>
                      <a:r>
                        <a:rPr lang="en-US" sz="1600" i="1" dirty="0">
                          <a:latin typeface="+mn-lt"/>
                        </a:rPr>
                        <a:t>Why do young people tend to live in cities?</a:t>
                      </a:r>
                      <a:r>
                        <a:rPr lang="ru-RU" sz="1600" i="1">
                          <a:latin typeface="+mn-lt"/>
                        </a:rPr>
                        <a:t> </a:t>
                      </a:r>
                      <a:r>
                        <a:rPr lang="en-US" sz="1600" b="0" i="1">
                          <a:solidFill>
                            <a:srgbClr val="000000"/>
                          </a:solidFill>
                          <a:effectLst/>
                          <a:latin typeface="+mn-lt"/>
                        </a:rPr>
                        <a:t>What </a:t>
                      </a:r>
                      <a:r>
                        <a:rPr lang="en-US" sz="1600" b="0" i="1" dirty="0">
                          <a:solidFill>
                            <a:srgbClr val="000000"/>
                          </a:solidFill>
                          <a:effectLst/>
                          <a:latin typeface="+mn-lt"/>
                        </a:rPr>
                        <a:t>aspects of life in the area where you live would you complain about?</a:t>
                      </a:r>
                      <a:r>
                        <a:rPr lang="en-US" sz="1600" i="1" dirty="0">
                          <a:effectLst/>
                          <a:latin typeface="+mn-lt"/>
                        </a:rPr>
                        <a:t>...</a:t>
                      </a:r>
                    </a:p>
                    <a:p>
                      <a:pPr algn="l"/>
                      <a:r>
                        <a:rPr lang="en-US" sz="1600" i="1" dirty="0">
                          <a:effectLst/>
                        </a:rPr>
                        <a:t>I’m learning Russian now and</a:t>
                      </a:r>
                      <a:r>
                        <a:rPr lang="en-US" sz="1600" dirty="0">
                          <a:effectLst/>
                        </a:rPr>
                        <a:t> </a:t>
                      </a:r>
                      <a:r>
                        <a:rPr lang="en-US" sz="1600" i="1" dirty="0">
                          <a:effectLst/>
                        </a:rPr>
                        <a:t>I’ve started reading a very interesting book in Russian …</a:t>
                      </a:r>
                    </a:p>
                  </a:txBody>
                  <a:tcPr marL="95250" marR="95250" marT="76200" marB="76200" anchor="ctr"/>
                </a:tc>
                <a:extLst>
                  <a:ext uri="{0D108BD9-81ED-4DB2-BD59-A6C34878D82A}">
                    <a16:rowId xmlns:a16="http://schemas.microsoft.com/office/drawing/2014/main" xmlns="" val="1786070776"/>
                  </a:ext>
                </a:extLst>
              </a:tr>
            </a:tbl>
          </a:graphicData>
        </a:graphic>
      </p:graphicFrame>
      <p:graphicFrame>
        <p:nvGraphicFramePr>
          <p:cNvPr id="13" name="Таблица 12">
            <a:extLst>
              <a:ext uri="{FF2B5EF4-FFF2-40B4-BE49-F238E27FC236}">
                <a16:creationId xmlns:a16="http://schemas.microsoft.com/office/drawing/2014/main" xmlns="" id="{E7D5065F-91A7-4BC4-8C20-0FCF7D37AC40}"/>
              </a:ext>
            </a:extLst>
          </p:cNvPr>
          <p:cNvGraphicFramePr>
            <a:graphicFrameLocks noGrp="1"/>
          </p:cNvGraphicFramePr>
          <p:nvPr/>
        </p:nvGraphicFramePr>
        <p:xfrm>
          <a:off x="542093" y="5892800"/>
          <a:ext cx="5564157" cy="1781239"/>
        </p:xfrm>
        <a:graphic>
          <a:graphicData uri="http://schemas.openxmlformats.org/drawingml/2006/table">
            <a:tbl>
              <a:tblPr/>
              <a:tblGrid>
                <a:gridCol w="5564157">
                  <a:extLst>
                    <a:ext uri="{9D8B030D-6E8A-4147-A177-3AD203B41FA5}">
                      <a16:colId xmlns:a16="http://schemas.microsoft.com/office/drawing/2014/main" xmlns="" val="2795878553"/>
                    </a:ext>
                  </a:extLst>
                </a:gridCol>
              </a:tblGrid>
              <a:tr h="1658008">
                <a:tc>
                  <a:txBody>
                    <a:bodyPr/>
                    <a:lstStyle/>
                    <a:p>
                      <a:pPr fontAlgn="base"/>
                      <a:r>
                        <a:rPr lang="en-US" sz="1600" b="0" i="0" dirty="0">
                          <a:solidFill>
                            <a:schemeClr val="tx1"/>
                          </a:solidFill>
                          <a:effectLst/>
                          <a:latin typeface="TimesNewRoman"/>
                        </a:rPr>
                        <a:t>Write an email to Steve.</a:t>
                      </a:r>
                      <a:br>
                        <a:rPr lang="en-US" sz="1600" b="0" i="0" dirty="0">
                          <a:solidFill>
                            <a:schemeClr val="tx1"/>
                          </a:solidFill>
                          <a:effectLst/>
                          <a:latin typeface="TimesNewRoman"/>
                        </a:rPr>
                      </a:br>
                      <a:r>
                        <a:rPr lang="en-US" sz="1600" b="0" i="0" dirty="0">
                          <a:solidFill>
                            <a:schemeClr val="tx1"/>
                          </a:solidFill>
                          <a:effectLst/>
                          <a:latin typeface="TimesNewRoman"/>
                        </a:rPr>
                        <a:t>In your message:</a:t>
                      </a:r>
                      <a:br>
                        <a:rPr lang="en-US" sz="1600" b="0" i="0" dirty="0">
                          <a:solidFill>
                            <a:schemeClr val="tx1"/>
                          </a:solidFill>
                          <a:effectLst/>
                          <a:latin typeface="TimesNewRoman"/>
                        </a:rPr>
                      </a:br>
                      <a:r>
                        <a:rPr lang="en-US" sz="1600" b="0" i="0" dirty="0">
                          <a:solidFill>
                            <a:schemeClr val="tx1"/>
                          </a:solidFill>
                          <a:effectLst/>
                          <a:latin typeface="Symbol" panose="05050102010706020507" pitchFamily="18" charset="2"/>
                        </a:rPr>
                        <a:t>- </a:t>
                      </a:r>
                      <a:r>
                        <a:rPr lang="en-US" sz="1600" b="0" i="0" dirty="0">
                          <a:solidFill>
                            <a:schemeClr val="tx1"/>
                          </a:solidFill>
                          <a:effectLst/>
                          <a:latin typeface="TimesNewRoman"/>
                        </a:rPr>
                        <a:t>answer his questions;</a:t>
                      </a:r>
                      <a:br>
                        <a:rPr lang="en-US" sz="1600" b="0" i="0" dirty="0">
                          <a:solidFill>
                            <a:schemeClr val="tx1"/>
                          </a:solidFill>
                          <a:effectLst/>
                          <a:latin typeface="TimesNewRoman"/>
                        </a:rPr>
                      </a:br>
                      <a:r>
                        <a:rPr lang="en-US" sz="1600" b="0" i="0" dirty="0">
                          <a:solidFill>
                            <a:schemeClr val="tx1"/>
                          </a:solidFill>
                          <a:effectLst/>
                          <a:latin typeface="Symbol" panose="05050102010706020507" pitchFamily="18" charset="2"/>
                        </a:rPr>
                        <a:t>- </a:t>
                      </a:r>
                      <a:r>
                        <a:rPr lang="en-US" sz="1600" b="0" i="0" dirty="0">
                          <a:solidFill>
                            <a:schemeClr val="tx1"/>
                          </a:solidFill>
                          <a:effectLst/>
                          <a:latin typeface="TimesNewRoman"/>
                        </a:rPr>
                        <a:t>ask </a:t>
                      </a:r>
                      <a:r>
                        <a:rPr lang="en-US" sz="1600" b="1" i="0" dirty="0">
                          <a:solidFill>
                            <a:schemeClr val="tx1"/>
                          </a:solidFill>
                          <a:effectLst/>
                          <a:latin typeface="TimesNewRoman"/>
                        </a:rPr>
                        <a:t>3 questions </a:t>
                      </a:r>
                      <a:r>
                        <a:rPr lang="en-US" sz="1600" b="0" i="0" dirty="0">
                          <a:solidFill>
                            <a:schemeClr val="tx1"/>
                          </a:solidFill>
                          <a:effectLst/>
                          <a:latin typeface="TimesNewRoman"/>
                        </a:rPr>
                        <a:t>about </a:t>
                      </a:r>
                      <a:r>
                        <a:rPr lang="en-US" sz="1488" b="0" i="0" kern="1200" dirty="0">
                          <a:solidFill>
                            <a:schemeClr val="tx1"/>
                          </a:solidFill>
                          <a:effectLst/>
                          <a:latin typeface="Times New Roman" panose="02020603050405020304" pitchFamily="18" charset="0"/>
                          <a:ea typeface="+mn-ea"/>
                          <a:cs typeface="Times New Roman" panose="02020603050405020304" pitchFamily="18" charset="0"/>
                        </a:rPr>
                        <a:t>the book.</a:t>
                      </a:r>
                    </a:p>
                    <a:p>
                      <a:pPr fontAlgn="base"/>
                      <a:r>
                        <a:rPr lang="en-US" sz="1488" b="0" i="0" kern="1200" dirty="0">
                          <a:solidFill>
                            <a:schemeClr val="tx1"/>
                          </a:solidFill>
                          <a:effectLst/>
                          <a:latin typeface="+mn-lt"/>
                          <a:ea typeface="+mn-ea"/>
                          <a:cs typeface="+mn-cs"/>
                        </a:rPr>
                        <a:t> </a:t>
                      </a:r>
                    </a:p>
                    <a:p>
                      <a:r>
                        <a:rPr lang="en-US" sz="1600" b="0" i="0" dirty="0">
                          <a:solidFill>
                            <a:schemeClr val="tx1"/>
                          </a:solidFill>
                          <a:effectLst/>
                          <a:latin typeface="TimesNewRoman"/>
                        </a:rPr>
                        <a:t>Write </a:t>
                      </a:r>
                      <a:r>
                        <a:rPr lang="en-US" sz="1600" b="1" i="0" dirty="0">
                          <a:solidFill>
                            <a:schemeClr val="tx1"/>
                          </a:solidFill>
                          <a:effectLst/>
                          <a:latin typeface="TimesNewRoman"/>
                        </a:rPr>
                        <a:t>100–140 words</a:t>
                      </a:r>
                      <a:r>
                        <a:rPr lang="en-US" sz="1600" b="0" i="0" dirty="0">
                          <a:solidFill>
                            <a:schemeClr val="tx1"/>
                          </a:solidFill>
                          <a:effectLst/>
                          <a:latin typeface="TimesNewRoman"/>
                        </a:rPr>
                        <a:t>.</a:t>
                      </a:r>
                      <a:br>
                        <a:rPr lang="en-US" sz="1600" b="0" i="0" dirty="0">
                          <a:solidFill>
                            <a:schemeClr val="tx1"/>
                          </a:solidFill>
                          <a:effectLst/>
                          <a:latin typeface="TimesNewRoman"/>
                        </a:rPr>
                      </a:br>
                      <a:r>
                        <a:rPr lang="en-US" sz="1600" b="0" i="0" dirty="0">
                          <a:solidFill>
                            <a:schemeClr val="tx1"/>
                          </a:solidFill>
                          <a:effectLst/>
                          <a:latin typeface="TimesNewRoman"/>
                        </a:rPr>
                        <a:t>Remember the rules of email writing.</a:t>
                      </a:r>
                      <a:endParaRPr lang="en-US" sz="16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20899759"/>
                  </a:ext>
                </a:extLst>
              </a:tr>
            </a:tbl>
          </a:graphicData>
        </a:graphic>
      </p:graphicFrame>
      <p:graphicFrame>
        <p:nvGraphicFramePr>
          <p:cNvPr id="14" name="Таблица 3">
            <a:extLst>
              <a:ext uri="{FF2B5EF4-FFF2-40B4-BE49-F238E27FC236}">
                <a16:creationId xmlns:a16="http://schemas.microsoft.com/office/drawing/2014/main" xmlns="" id="{87C8066D-E8A9-4EBD-BC13-D1D08EEB3C7F}"/>
              </a:ext>
            </a:extLst>
          </p:cNvPr>
          <p:cNvGraphicFramePr>
            <a:graphicFrameLocks noGrp="1"/>
          </p:cNvGraphicFramePr>
          <p:nvPr/>
        </p:nvGraphicFramePr>
        <p:xfrm>
          <a:off x="546711" y="8039888"/>
          <a:ext cx="6709874" cy="1492799"/>
        </p:xfrm>
        <a:graphic>
          <a:graphicData uri="http://schemas.openxmlformats.org/drawingml/2006/table">
            <a:tbl>
              <a:tblPr firstRow="1" bandRow="1">
                <a:tableStyleId>{5940675A-B579-460E-94D1-54222C63F5DA}</a:tableStyleId>
              </a:tblPr>
              <a:tblGrid>
                <a:gridCol w="6709874">
                  <a:extLst>
                    <a:ext uri="{9D8B030D-6E8A-4147-A177-3AD203B41FA5}">
                      <a16:colId xmlns:a16="http://schemas.microsoft.com/office/drawing/2014/main" xmlns="" val="629345109"/>
                    </a:ext>
                  </a:extLst>
                </a:gridCol>
              </a:tblGrid>
              <a:tr h="282127">
                <a:tc>
                  <a:txBody>
                    <a:bodyPr/>
                    <a:lstStyle/>
                    <a:p>
                      <a:r>
                        <a:rPr lang="en-US" sz="1600" b="1" i="0" dirty="0">
                          <a:latin typeface="+mn-lt"/>
                          <a:cs typeface="Times New Roman" panose="02020603050405020304" pitchFamily="18" charset="0"/>
                        </a:rPr>
                        <a:t>From: Russian_friend@ege.ru</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282127">
                <a:tc>
                  <a:txBody>
                    <a:bodyPr/>
                    <a:lstStyle/>
                    <a:p>
                      <a:r>
                        <a:rPr lang="en-US" sz="1600" b="1" i="0" dirty="0">
                          <a:latin typeface="+mn-lt"/>
                          <a:cs typeface="Times New Roman" panose="02020603050405020304" pitchFamily="18" charset="0"/>
                        </a:rPr>
                        <a:t>To: Steve@uk.com </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282127">
                <a:tc>
                  <a:txBody>
                    <a:bodyPr/>
                    <a:lstStyle/>
                    <a:p>
                      <a:r>
                        <a:rPr lang="en-US" sz="1600" b="1" i="0" dirty="0">
                          <a:latin typeface="+mn-lt"/>
                          <a:cs typeface="Times New Roman" panose="02020603050405020304" pitchFamily="18" charset="0"/>
                        </a:rPr>
                        <a:t>Subject: Places for living</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486959">
                <a:tc>
                  <a:txBody>
                    <a:bodyPr/>
                    <a:lstStyle/>
                    <a:p>
                      <a:endParaRPr lang="en-US" dirty="0"/>
                    </a:p>
                  </a:txBody>
                  <a:tcPr/>
                </a:tc>
                <a:extLst>
                  <a:ext uri="{0D108BD9-81ED-4DB2-BD59-A6C34878D82A}">
                    <a16:rowId xmlns:a16="http://schemas.microsoft.com/office/drawing/2014/main" xmlns="" val="1786070776"/>
                  </a:ext>
                </a:extLst>
              </a:tr>
            </a:tbl>
          </a:graphicData>
        </a:graphic>
      </p:graphicFrame>
    </p:spTree>
    <p:extLst>
      <p:ext uri="{BB962C8B-B14F-4D97-AF65-F5344CB8AC3E}">
        <p14:creationId xmlns:p14="http://schemas.microsoft.com/office/powerpoint/2010/main" xmlns="" val="351416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extLst>
              <p:ext uri="{D42A27DB-BD31-4B8C-83A1-F6EECF244321}">
                <p14:modId xmlns:p14="http://schemas.microsoft.com/office/powerpoint/2010/main" xmlns="" val="251129044"/>
              </p:ext>
            </p:extLst>
          </p:nvPr>
        </p:nvGraphicFramePr>
        <p:xfrm>
          <a:off x="451341" y="1084189"/>
          <a:ext cx="6856969" cy="882257"/>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ru-RU" sz="1600" b="0" i="1" dirty="0">
                          <a:solidFill>
                            <a:srgbClr val="000000"/>
                          </a:solidFill>
                          <a:effectLst/>
                          <a:latin typeface="TimesNewRoman"/>
                        </a:rPr>
                        <a:t>Выберите только ОДНО из двух предложенных заданий (</a:t>
                      </a:r>
                      <a:r>
                        <a:rPr lang="en-US" sz="1600" b="0" i="1" dirty="0">
                          <a:solidFill>
                            <a:srgbClr val="000000"/>
                          </a:solidFill>
                          <a:effectLst/>
                          <a:latin typeface="TimesNewRoman"/>
                        </a:rPr>
                        <a:t>38</a:t>
                      </a:r>
                      <a:r>
                        <a:rPr lang="ru-RU" sz="1600" b="0" i="1" dirty="0">
                          <a:solidFill>
                            <a:srgbClr val="000000"/>
                          </a:solidFill>
                          <a:effectLst/>
                          <a:latin typeface="TimesNewRoman"/>
                        </a:rPr>
                        <a:t>.1 или </a:t>
                      </a:r>
                      <a:r>
                        <a:rPr lang="en-US" sz="1600" b="0" i="1" dirty="0">
                          <a:solidFill>
                            <a:srgbClr val="000000"/>
                          </a:solidFill>
                          <a:effectLst/>
                          <a:latin typeface="TimesNewRoman"/>
                        </a:rPr>
                        <a:t>38</a:t>
                      </a:r>
                      <a:r>
                        <a:rPr lang="ru-RU" sz="1600" b="0" i="1" dirty="0">
                          <a:solidFill>
                            <a:srgbClr val="000000"/>
                          </a:solidFill>
                          <a:effectLst/>
                          <a:latin typeface="TimesNewRoman"/>
                        </a:rPr>
                        <a:t>.2),</a:t>
                      </a:r>
                      <a:br>
                        <a:rPr lang="ru-RU" sz="1600" b="0" i="1" dirty="0">
                          <a:solidFill>
                            <a:srgbClr val="000000"/>
                          </a:solidFill>
                          <a:effectLst/>
                          <a:latin typeface="TimesNewRoman"/>
                        </a:rPr>
                      </a:br>
                      <a:r>
                        <a:rPr lang="ru-RU" sz="1600" b="0" i="1" dirty="0">
                          <a:solidFill>
                            <a:srgbClr val="000000"/>
                          </a:solidFill>
                          <a:effectLst/>
                          <a:latin typeface="TimesNewRoman"/>
                        </a:rPr>
                        <a:t>укажите его номер в БЛАНКЕ ОТВЕТОВ № 2 и выполните согласно данному</a:t>
                      </a:r>
                      <a:r>
                        <a:rPr lang="en-US" sz="1600" b="0" i="1" dirty="0">
                          <a:solidFill>
                            <a:srgbClr val="000000"/>
                          </a:solidFill>
                          <a:effectLst/>
                          <a:latin typeface="TimesNewRoman"/>
                        </a:rPr>
                        <a:t> </a:t>
                      </a:r>
                      <a:r>
                        <a:rPr lang="ru-RU" sz="1600" b="0" i="1" dirty="0">
                          <a:solidFill>
                            <a:srgbClr val="000000"/>
                          </a:solidFill>
                          <a:effectLst/>
                          <a:latin typeface="TimesNewRoman"/>
                        </a:rPr>
                        <a:t>плану. </a:t>
                      </a:r>
                      <a:r>
                        <a:rPr lang="ru-RU" sz="1600" b="1" i="1" dirty="0">
                          <a:solidFill>
                            <a:srgbClr val="000000"/>
                          </a:solidFill>
                          <a:effectLst/>
                          <a:latin typeface="TimesNewRoman"/>
                        </a:rPr>
                        <a:t>В ответе на задание </a:t>
                      </a:r>
                      <a:r>
                        <a:rPr lang="en-US" sz="1600" b="1" i="1" dirty="0">
                          <a:solidFill>
                            <a:srgbClr val="000000"/>
                          </a:solidFill>
                          <a:effectLst/>
                          <a:latin typeface="TimesNewRoman"/>
                        </a:rPr>
                        <a:t>38</a:t>
                      </a:r>
                      <a:r>
                        <a:rPr lang="ru-RU" sz="1600" b="1" i="1" dirty="0">
                          <a:solidFill>
                            <a:srgbClr val="000000"/>
                          </a:solidFill>
                          <a:effectLst/>
                          <a:latin typeface="TimesNewRoman"/>
                        </a:rPr>
                        <a:t> числительные пишите цифрами</a:t>
                      </a:r>
                      <a:endParaRPr lang="ru-RU"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graphicFrame>
        <p:nvGraphicFramePr>
          <p:cNvPr id="4" name="Таблица 3">
            <a:extLst>
              <a:ext uri="{FF2B5EF4-FFF2-40B4-BE49-F238E27FC236}">
                <a16:creationId xmlns:a16="http://schemas.microsoft.com/office/drawing/2014/main" xmlns="" id="{627F62F9-0627-4B93-BCCC-3A93F4803C5F}"/>
              </a:ext>
            </a:extLst>
          </p:cNvPr>
          <p:cNvGraphicFramePr>
            <a:graphicFrameLocks noGrp="1"/>
          </p:cNvGraphicFramePr>
          <p:nvPr>
            <p:extLst>
              <p:ext uri="{D42A27DB-BD31-4B8C-83A1-F6EECF244321}">
                <p14:modId xmlns:p14="http://schemas.microsoft.com/office/powerpoint/2010/main" xmlns="" val="2169009706"/>
              </p:ext>
            </p:extLst>
          </p:nvPr>
        </p:nvGraphicFramePr>
        <p:xfrm>
          <a:off x="451341" y="2211374"/>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NewRoman"/>
                        </a:rPr>
                        <a:t>Imagine that you are doing a project on </a:t>
                      </a:r>
                      <a:r>
                        <a:rPr lang="en-US" sz="1600" b="1" i="0" dirty="0">
                          <a:solidFill>
                            <a:srgbClr val="000000"/>
                          </a:solidFill>
                          <a:effectLst/>
                          <a:latin typeface="TimesNewRoman"/>
                        </a:rPr>
                        <a:t>what ecological problems are the most serious in </a:t>
                      </a:r>
                      <a:r>
                        <a:rPr lang="en-US" sz="1600" b="1" i="0" dirty="0" err="1">
                          <a:solidFill>
                            <a:srgbClr val="000000"/>
                          </a:solidFill>
                          <a:effectLst/>
                          <a:latin typeface="TimesNewRoman"/>
                        </a:rPr>
                        <a:t>Ecoland</a:t>
                      </a:r>
                      <a:r>
                        <a:rPr lang="en-US" sz="1600" b="0" i="0" dirty="0">
                          <a:solidFill>
                            <a:srgbClr val="000000"/>
                          </a:solidFill>
                          <a:effectLst/>
                          <a:latin typeface="TimesNewRoman"/>
                        </a:rPr>
                        <a:t>. You have found some data on the subject –</a:t>
                      </a:r>
                      <a:r>
                        <a:rPr lang="ru-RU" sz="1600" b="0" i="0" dirty="0">
                          <a:solidFill>
                            <a:srgbClr val="000000"/>
                          </a:solidFill>
                          <a:effectLst/>
                          <a:latin typeface="TimesNewRoman"/>
                        </a:rPr>
                        <a:t> </a:t>
                      </a:r>
                      <a:r>
                        <a:rPr lang="en-US" sz="1600" b="0" i="0" dirty="0">
                          <a:solidFill>
                            <a:srgbClr val="000000"/>
                          </a:solidFill>
                          <a:effectLst/>
                          <a:latin typeface="TimesNewRoman"/>
                        </a:rPr>
                        <a:t>the results of the opinion polls (see the table below).</a:t>
                      </a:r>
                      <a:br>
                        <a:rPr lang="en-US" sz="1600" b="0" i="0" dirty="0">
                          <a:solidFill>
                            <a:srgbClr val="000000"/>
                          </a:solidFill>
                          <a:effectLst/>
                          <a:latin typeface="TimesNewRoman"/>
                        </a:rPr>
                      </a:br>
                      <a:r>
                        <a:rPr lang="en-US" sz="1600" b="1" i="0" dirty="0">
                          <a:solidFill>
                            <a:srgbClr val="000000"/>
                          </a:solidFill>
                          <a:effectLst/>
                          <a:latin typeface="TimesNewRoman"/>
                        </a:rPr>
                        <a:t>Comment on the data in the table and give your opinion on</a:t>
                      </a:r>
                      <a:r>
                        <a:rPr lang="ru-RU" sz="1600" b="1" i="0" dirty="0">
                          <a:solidFill>
                            <a:srgbClr val="000000"/>
                          </a:solidFill>
                          <a:effectLst/>
                          <a:latin typeface="TimesNewRoman"/>
                        </a:rPr>
                        <a:t> </a:t>
                      </a:r>
                      <a:r>
                        <a:rPr lang="en-US" sz="1600" b="1" i="0" dirty="0">
                          <a:solidFill>
                            <a:srgbClr val="000000"/>
                          </a:solidFill>
                          <a:effectLst/>
                          <a:latin typeface="TimesNewRoman"/>
                        </a:rPr>
                        <a:t>the subject of the project</a:t>
                      </a:r>
                      <a:r>
                        <a:rPr lang="en-US" sz="1600" b="0" i="0" dirty="0">
                          <a:solidFill>
                            <a:srgbClr val="000000"/>
                          </a:solidFill>
                          <a:effectLst/>
                          <a:latin typeface="TimesNewRoman"/>
                        </a:rPr>
                        <a:t>.</a:t>
                      </a:r>
                      <a:endParaRPr lang="en-US" sz="3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graphicFrame>
        <p:nvGraphicFramePr>
          <p:cNvPr id="10" name="Таблица 9">
            <a:extLst>
              <a:ext uri="{FF2B5EF4-FFF2-40B4-BE49-F238E27FC236}">
                <a16:creationId xmlns:a16="http://schemas.microsoft.com/office/drawing/2014/main" xmlns="" id="{B81BBFA3-080F-4EEB-B53B-909592471F78}"/>
              </a:ext>
            </a:extLst>
          </p:cNvPr>
          <p:cNvGraphicFramePr>
            <a:graphicFrameLocks noGrp="1"/>
          </p:cNvGraphicFramePr>
          <p:nvPr>
            <p:extLst>
              <p:ext uri="{D42A27DB-BD31-4B8C-83A1-F6EECF244321}">
                <p14:modId xmlns:p14="http://schemas.microsoft.com/office/powerpoint/2010/main" xmlns="" val="1120888567"/>
              </p:ext>
            </p:extLst>
          </p:nvPr>
        </p:nvGraphicFramePr>
        <p:xfrm>
          <a:off x="251365" y="6917386"/>
          <a:ext cx="7056944" cy="2978404"/>
        </p:xfrm>
        <a:graphic>
          <a:graphicData uri="http://schemas.openxmlformats.org/drawingml/2006/table">
            <a:tbl>
              <a:tblPr/>
              <a:tblGrid>
                <a:gridCol w="7056944">
                  <a:extLst>
                    <a:ext uri="{9D8B030D-6E8A-4147-A177-3AD203B41FA5}">
                      <a16:colId xmlns:a16="http://schemas.microsoft.com/office/drawing/2014/main" xmlns="" val="4129916521"/>
                    </a:ext>
                  </a:extLst>
                </a:gridCol>
              </a:tblGrid>
              <a:tr h="617901">
                <a:tc>
                  <a:txBody>
                    <a:bodyPr/>
                    <a:lstStyle/>
                    <a:p>
                      <a:pPr>
                        <a:lnSpc>
                          <a:spcPct val="150000"/>
                        </a:lnSpc>
                      </a:pPr>
                      <a:r>
                        <a:rPr lang="en-US" sz="1600" dirty="0">
                          <a:solidFill>
                            <a:srgbClr val="000000"/>
                          </a:solidFill>
                          <a:latin typeface="TimesNewRoman"/>
                        </a:rPr>
                        <a:t>Write </a:t>
                      </a:r>
                      <a:r>
                        <a:rPr lang="en-US" sz="1600" b="1" dirty="0">
                          <a:solidFill>
                            <a:srgbClr val="000000"/>
                          </a:solidFill>
                          <a:latin typeface="TimesNewRoman"/>
                        </a:rPr>
                        <a:t>200–250 words</a:t>
                      </a:r>
                      <a:r>
                        <a:rPr lang="en-US" sz="1600" dirty="0">
                          <a:solidFill>
                            <a:srgbClr val="000000"/>
                          </a:solidFill>
                          <a:latin typeface="TimesNewRoman"/>
                        </a:rPr>
                        <a:t>.</a:t>
                      </a:r>
                      <a:br>
                        <a:rPr lang="en-US" sz="1600" dirty="0">
                          <a:solidFill>
                            <a:srgbClr val="000000"/>
                          </a:solidFill>
                          <a:latin typeface="TimesNewRoman"/>
                        </a:rPr>
                      </a:br>
                      <a:r>
                        <a:rPr lang="en-US" sz="1600" dirty="0">
                          <a:solidFill>
                            <a:srgbClr val="000000"/>
                          </a:solidFill>
                          <a:latin typeface="TimesNewRoman"/>
                        </a:rPr>
                        <a:t>Use the following plan:</a:t>
                      </a:r>
                      <a:br>
                        <a:rPr lang="en-US" sz="1600" dirty="0">
                          <a:solidFill>
                            <a:srgbClr val="000000"/>
                          </a:solidFill>
                          <a:latin typeface="TimesNewRoman"/>
                        </a:rPr>
                      </a:br>
                      <a:r>
                        <a:rPr lang="en-US" sz="1600" dirty="0">
                          <a:solidFill>
                            <a:srgbClr val="000000"/>
                          </a:solidFill>
                          <a:latin typeface="TimesNewRoman"/>
                        </a:rPr>
                        <a:t>– make an opening statement on the subject of the project;</a:t>
                      </a:r>
                      <a:br>
                        <a:rPr lang="en-US" sz="1600" dirty="0">
                          <a:solidFill>
                            <a:srgbClr val="000000"/>
                          </a:solidFill>
                          <a:latin typeface="TimesNewRoman"/>
                        </a:rPr>
                      </a:br>
                      <a:r>
                        <a:rPr lang="en-US" sz="1600" dirty="0">
                          <a:solidFill>
                            <a:srgbClr val="000000"/>
                          </a:solidFill>
                          <a:latin typeface="TimesNewRoman"/>
                        </a:rPr>
                        <a:t>– select and report 2–3 facts;</a:t>
                      </a:r>
                      <a:br>
                        <a:rPr lang="en-US" sz="1600" dirty="0">
                          <a:solidFill>
                            <a:srgbClr val="000000"/>
                          </a:solidFill>
                          <a:latin typeface="TimesNewRoman"/>
                        </a:rPr>
                      </a:br>
                      <a:r>
                        <a:rPr lang="en-US" sz="1600" dirty="0">
                          <a:solidFill>
                            <a:srgbClr val="000000"/>
                          </a:solidFill>
                          <a:latin typeface="TimesNewRoman"/>
                        </a:rPr>
                        <a:t>– make 1–2 comparisons where relevant </a:t>
                      </a:r>
                      <a:r>
                        <a:rPr lang="en-US" sz="1600" b="0" dirty="0">
                          <a:solidFill>
                            <a:srgbClr val="000000"/>
                          </a:solidFill>
                          <a:effectLst/>
                          <a:latin typeface="Times New Roman" panose="02020603050405020304" pitchFamily="18" charset="0"/>
                          <a:cs typeface="Times New Roman" panose="02020603050405020304" pitchFamily="18" charset="0"/>
                        </a:rPr>
                        <a:t>and give your comments;</a:t>
                      </a:r>
                      <a:r>
                        <a:rPr lang="en-US" sz="1600" dirty="0">
                          <a:solidFill>
                            <a:srgbClr val="000000"/>
                          </a:solidFill>
                          <a:latin typeface="TimesNewRoman"/>
                        </a:rPr>
                        <a:t/>
                      </a:r>
                      <a:br>
                        <a:rPr lang="en-US" sz="1600" dirty="0">
                          <a:solidFill>
                            <a:srgbClr val="000000"/>
                          </a:solidFill>
                          <a:latin typeface="TimesNewRoman"/>
                        </a:rPr>
                      </a:br>
                      <a:r>
                        <a:rPr lang="en-US" sz="1600" dirty="0">
                          <a:solidFill>
                            <a:srgbClr val="000000"/>
                          </a:solidFill>
                          <a:latin typeface="TimesNewRoman"/>
                        </a:rPr>
                        <a:t>– outline a problem that can arise with environmental pollution and suggest a way of solving it;</a:t>
                      </a:r>
                      <a:br>
                        <a:rPr lang="en-US" sz="1600" dirty="0">
                          <a:solidFill>
                            <a:srgbClr val="000000"/>
                          </a:solidFill>
                          <a:latin typeface="TimesNewRoman"/>
                        </a:rPr>
                      </a:br>
                      <a:r>
                        <a:rPr lang="en-US" sz="1600" dirty="0">
                          <a:solidFill>
                            <a:srgbClr val="000000"/>
                          </a:solidFill>
                          <a:latin typeface="TimesNewRoman"/>
                        </a:rPr>
                        <a:t>– conclude by </a:t>
                      </a:r>
                      <a:r>
                        <a:rPr lang="en-US" sz="1600" dirty="0">
                          <a:solidFill>
                            <a:srgbClr val="000000"/>
                          </a:solidFill>
                          <a:latin typeface="Times New Roman" panose="02020603050405020304" pitchFamily="18" charset="0"/>
                          <a:cs typeface="Times New Roman" panose="02020603050405020304" pitchFamily="18" charset="0"/>
                        </a:rPr>
                        <a:t>giving </a:t>
                      </a:r>
                      <a:r>
                        <a:rPr lang="en-US" sz="1600" b="0" dirty="0">
                          <a:solidFill>
                            <a:srgbClr val="000000"/>
                          </a:solidFill>
                          <a:effectLst/>
                          <a:latin typeface="Times New Roman" panose="02020603050405020304" pitchFamily="18" charset="0"/>
                          <a:cs typeface="Times New Roman" panose="02020603050405020304" pitchFamily="18" charset="0"/>
                        </a:rPr>
                        <a:t>and explaining </a:t>
                      </a:r>
                      <a:r>
                        <a:rPr lang="en-US" sz="1600" dirty="0">
                          <a:solidFill>
                            <a:srgbClr val="000000"/>
                          </a:solidFill>
                          <a:latin typeface="Times New Roman" panose="02020603050405020304" pitchFamily="18" charset="0"/>
                          <a:cs typeface="Times New Roman" panose="02020603050405020304" pitchFamily="18" charset="0"/>
                        </a:rPr>
                        <a:t>your opinion </a:t>
                      </a:r>
                      <a:r>
                        <a:rPr lang="en-US" sz="1600" dirty="0">
                          <a:solidFill>
                            <a:srgbClr val="000000"/>
                          </a:solidFill>
                          <a:latin typeface="TimesNewRoman"/>
                        </a:rPr>
                        <a:t>on ecological problems.</a:t>
                      </a:r>
                      <a:endParaRPr lang="en-US" sz="32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6604756"/>
                  </a:ext>
                </a:extLst>
              </a:tr>
            </a:tbl>
          </a:graphicData>
        </a:graphic>
      </p:graphicFrame>
      <p:sp>
        <p:nvSpPr>
          <p:cNvPr id="14" name="Прямоугольник 13">
            <a:extLst>
              <a:ext uri="{FF2B5EF4-FFF2-40B4-BE49-F238E27FC236}">
                <a16:creationId xmlns:a16="http://schemas.microsoft.com/office/drawing/2014/main" xmlns="" id="{B38748A0-9B33-4D0E-B5C7-8BA5BAF5C58B}"/>
              </a:ext>
            </a:extLst>
          </p:cNvPr>
          <p:cNvSpPr/>
          <p:nvPr/>
        </p:nvSpPr>
        <p:spPr>
          <a:xfrm>
            <a:off x="351353" y="380019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38.1</a:t>
            </a:r>
            <a:endParaRPr lang="ru-RU" sz="1600" b="1" dirty="0">
              <a:solidFill>
                <a:schemeClr val="tx1"/>
              </a:solidFill>
            </a:endParaRPr>
          </a:p>
        </p:txBody>
      </p:sp>
      <p:graphicFrame>
        <p:nvGraphicFramePr>
          <p:cNvPr id="11" name="Таблица 13">
            <a:extLst>
              <a:ext uri="{FF2B5EF4-FFF2-40B4-BE49-F238E27FC236}">
                <a16:creationId xmlns:a16="http://schemas.microsoft.com/office/drawing/2014/main" xmlns="" id="{2FEEDF1A-9171-4D89-BC00-0DF0F30E0612}"/>
              </a:ext>
            </a:extLst>
          </p:cNvPr>
          <p:cNvGraphicFramePr>
            <a:graphicFrameLocks noGrp="1"/>
          </p:cNvGraphicFramePr>
          <p:nvPr>
            <p:extLst>
              <p:ext uri="{D42A27DB-BD31-4B8C-83A1-F6EECF244321}">
                <p14:modId xmlns:p14="http://schemas.microsoft.com/office/powerpoint/2010/main" xmlns="" val="1762468076"/>
              </p:ext>
            </p:extLst>
          </p:nvPr>
        </p:nvGraphicFramePr>
        <p:xfrm>
          <a:off x="1020735" y="3832300"/>
          <a:ext cx="6287574" cy="2774800"/>
        </p:xfrm>
        <a:graphic>
          <a:graphicData uri="http://schemas.openxmlformats.org/drawingml/2006/table">
            <a:tbl>
              <a:tblPr firstRow="1" bandRow="1">
                <a:tableStyleId>{5940675A-B579-460E-94D1-54222C63F5DA}</a:tableStyleId>
              </a:tblPr>
              <a:tblGrid>
                <a:gridCol w="3398885">
                  <a:extLst>
                    <a:ext uri="{9D8B030D-6E8A-4147-A177-3AD203B41FA5}">
                      <a16:colId xmlns:a16="http://schemas.microsoft.com/office/drawing/2014/main" xmlns="" val="2598292103"/>
                    </a:ext>
                  </a:extLst>
                </a:gridCol>
                <a:gridCol w="2888689">
                  <a:extLst>
                    <a:ext uri="{9D8B030D-6E8A-4147-A177-3AD203B41FA5}">
                      <a16:colId xmlns:a16="http://schemas.microsoft.com/office/drawing/2014/main" xmlns="" val="2806026190"/>
                    </a:ext>
                  </a:extLst>
                </a:gridCol>
              </a:tblGrid>
              <a:tr h="438000">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Problems</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Number of respondents (%)</a:t>
                      </a:r>
                      <a:r>
                        <a:rPr lang="en-US" sz="1600"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4646276"/>
                  </a:ext>
                </a:extLst>
              </a:tr>
              <a:tr h="438000">
                <a:tc>
                  <a:txBody>
                    <a:bodyPr/>
                    <a:lstStyle/>
                    <a:p>
                      <a:r>
                        <a:rPr lang="en-US" sz="2000" dirty="0">
                          <a:latin typeface="Times New Roman" panose="02020603050405020304" pitchFamily="18" charset="0"/>
                          <a:cs typeface="Times New Roman" panose="02020603050405020304" pitchFamily="18" charset="0"/>
                        </a:rPr>
                        <a:t>Air pollution</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59</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332070306"/>
                  </a:ext>
                </a:extLst>
              </a:tr>
              <a:tr h="438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Times New Roman" panose="02020603050405020304" pitchFamily="18" charset="0"/>
                          <a:ea typeface="+mn-ea"/>
                          <a:cs typeface="Times New Roman" panose="02020603050405020304" pitchFamily="18" charset="0"/>
                        </a:rPr>
                        <a:t>Waste disposal</a:t>
                      </a: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18</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192855623"/>
                  </a:ext>
                </a:extLst>
              </a:tr>
              <a:tr h="438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Acid rain</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11</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2887514586"/>
                  </a:ext>
                </a:extLst>
              </a:tr>
              <a:tr h="438000">
                <a:tc>
                  <a:txBody>
                    <a:bodyPr/>
                    <a:lstStyle/>
                    <a:p>
                      <a:pPr fontAlgn="base"/>
                      <a:r>
                        <a:rPr lang="en-US" sz="2000" b="0" i="0" kern="1200" dirty="0">
                          <a:solidFill>
                            <a:schemeClr val="tx1"/>
                          </a:solidFill>
                          <a:effectLst/>
                          <a:latin typeface="Times New Roman" panose="02020603050405020304" pitchFamily="18" charset="0"/>
                          <a:ea typeface="+mn-ea"/>
                          <a:cs typeface="Times New Roman" panose="02020603050405020304" pitchFamily="18" charset="0"/>
                        </a:rPr>
                        <a:t>Overpopulation</a:t>
                      </a: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9</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129166492"/>
                  </a:ext>
                </a:extLst>
              </a:tr>
              <a:tr h="438000">
                <a:tc>
                  <a:txBody>
                    <a:bodyPr/>
                    <a:lstStyle/>
                    <a:p>
                      <a:r>
                        <a:rPr lang="en-US" sz="2000" dirty="0">
                          <a:latin typeface="Times New Roman" panose="02020603050405020304" pitchFamily="18" charset="0"/>
                          <a:cs typeface="Times New Roman" panose="02020603050405020304" pitchFamily="18" charset="0"/>
                        </a:rPr>
                        <a:t>Deforestation</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3</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659871993"/>
                  </a:ext>
                </a:extLst>
              </a:tr>
            </a:tbl>
          </a:graphicData>
        </a:graphic>
      </p:graphicFrame>
    </p:spTree>
    <p:extLst>
      <p:ext uri="{BB962C8B-B14F-4D97-AF65-F5344CB8AC3E}">
        <p14:creationId xmlns:p14="http://schemas.microsoft.com/office/powerpoint/2010/main" xmlns="" val="3937421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12C79111-4A4D-F006-DEA9-9EE14F37694D}"/>
              </a:ext>
            </a:extLst>
          </p:cNvPr>
          <p:cNvGraphicFramePr>
            <a:graphicFrameLocks noGrp="1"/>
          </p:cNvGraphicFramePr>
          <p:nvPr>
            <p:extLst>
              <p:ext uri="{D42A27DB-BD31-4B8C-83A1-F6EECF244321}">
                <p14:modId xmlns:p14="http://schemas.microsoft.com/office/powerpoint/2010/main" xmlns="" val="3909811783"/>
              </p:ext>
            </p:extLst>
          </p:nvPr>
        </p:nvGraphicFramePr>
        <p:xfrm>
          <a:off x="443584" y="1193336"/>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 New Roman" panose="02020603050405020304" pitchFamily="18" charset="0"/>
                          <a:cs typeface="Times New Roman" panose="02020603050405020304" pitchFamily="18" charset="0"/>
                        </a:rPr>
                        <a:t>Imagine that you are doing a project on </a:t>
                      </a:r>
                      <a:r>
                        <a:rPr lang="en-US" sz="1600" b="1" i="0" dirty="0">
                          <a:solidFill>
                            <a:srgbClr val="000000"/>
                          </a:solidFill>
                          <a:effectLst/>
                          <a:latin typeface="Times New Roman" panose="02020603050405020304" pitchFamily="18" charset="0"/>
                          <a:cs typeface="Times New Roman" panose="02020603050405020304" pitchFamily="18" charset="0"/>
                        </a:rPr>
                        <a:t>how teenagers in </a:t>
                      </a:r>
                      <a:r>
                        <a:rPr lang="en-US" sz="1600" b="1" i="0" dirty="0" err="1">
                          <a:solidFill>
                            <a:srgbClr val="000000"/>
                          </a:solidFill>
                          <a:effectLst/>
                          <a:latin typeface="Times New Roman" panose="02020603050405020304" pitchFamily="18" charset="0"/>
                          <a:cs typeface="Times New Roman" panose="02020603050405020304" pitchFamily="18" charset="0"/>
                        </a:rPr>
                        <a:t>Zetland</a:t>
                      </a:r>
                      <a:r>
                        <a:rPr lang="en-US" sz="1600" b="1" i="0" dirty="0">
                          <a:solidFill>
                            <a:srgbClr val="000000"/>
                          </a:solidFill>
                          <a:effectLst/>
                          <a:latin typeface="Times New Roman" panose="02020603050405020304" pitchFamily="18" charset="0"/>
                          <a:cs typeface="Times New Roman" panose="02020603050405020304" pitchFamily="18" charset="0"/>
                        </a:rPr>
                        <a:t> relax after school</a:t>
                      </a:r>
                      <a:r>
                        <a:rPr lang="en-US" sz="1600" b="0" i="0" dirty="0">
                          <a:solidFill>
                            <a:srgbClr val="000000"/>
                          </a:solidFill>
                          <a:effectLst/>
                          <a:latin typeface="Times New Roman" panose="02020603050405020304" pitchFamily="18" charset="0"/>
                          <a:cs typeface="Times New Roman" panose="02020603050405020304" pitchFamily="18" charset="0"/>
                        </a:rPr>
                        <a:t>. You have found some data on the subject –</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en-US" sz="1600" b="0" i="0" dirty="0">
                          <a:solidFill>
                            <a:srgbClr val="000000"/>
                          </a:solidFill>
                          <a:effectLst/>
                          <a:latin typeface="Times New Roman" panose="02020603050405020304" pitchFamily="18" charset="0"/>
                          <a:cs typeface="Times New Roman" panose="02020603050405020304" pitchFamily="18" charset="0"/>
                        </a:rPr>
                        <a:t>the results of the opinion polls (see the pie chart below).</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1" i="0" dirty="0">
                          <a:solidFill>
                            <a:srgbClr val="000000"/>
                          </a:solidFill>
                          <a:effectLst/>
                          <a:latin typeface="Times New Roman" panose="02020603050405020304" pitchFamily="18" charset="0"/>
                          <a:cs typeface="Times New Roman" panose="02020603050405020304" pitchFamily="18" charset="0"/>
                        </a:rPr>
                        <a:t>Comment on the data in the pie chart and give your opinion on</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en-US" sz="1600" b="1" i="0" dirty="0">
                          <a:solidFill>
                            <a:srgbClr val="000000"/>
                          </a:solidFill>
                          <a:effectLst/>
                          <a:latin typeface="Times New Roman" panose="02020603050405020304" pitchFamily="18" charset="0"/>
                          <a:cs typeface="Times New Roman" panose="02020603050405020304" pitchFamily="18" charset="0"/>
                        </a:rPr>
                        <a:t>the subject of the project</a:t>
                      </a:r>
                      <a:r>
                        <a:rPr lang="en-US" sz="1600" b="0" i="0" dirty="0">
                          <a:solidFill>
                            <a:srgbClr val="000000"/>
                          </a:solidFill>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sp>
        <p:nvSpPr>
          <p:cNvPr id="4" name="Rectangle 1">
            <a:extLst>
              <a:ext uri="{FF2B5EF4-FFF2-40B4-BE49-F238E27FC236}">
                <a16:creationId xmlns:a16="http://schemas.microsoft.com/office/drawing/2014/main" xmlns="" id="{E5C9B534-2BB9-68F7-1EAA-7B09319704B2}"/>
              </a:ext>
            </a:extLst>
          </p:cNvPr>
          <p:cNvSpPr>
            <a:spLocks noChangeArrowheads="1"/>
          </p:cNvSpPr>
          <p:nvPr/>
        </p:nvSpPr>
        <p:spPr bwMode="auto">
          <a:xfrm>
            <a:off x="581739" y="1986412"/>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46B09B9E-D970-E950-A75E-968476B998F4}"/>
              </a:ext>
            </a:extLst>
          </p:cNvPr>
          <p:cNvSpPr/>
          <p:nvPr/>
        </p:nvSpPr>
        <p:spPr>
          <a:xfrm>
            <a:off x="415046" y="2810698"/>
            <a:ext cx="564777" cy="48635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38</a:t>
            </a:r>
            <a:r>
              <a:rPr lang="en-US" sz="1600" b="1" dirty="0">
                <a:solidFill>
                  <a:schemeClr val="tx1"/>
                </a:solidFill>
              </a:rPr>
              <a:t>.2</a:t>
            </a:r>
            <a:endParaRPr lang="ru-RU" sz="1600" b="1" dirty="0">
              <a:solidFill>
                <a:schemeClr val="tx1"/>
              </a:solidFill>
            </a:endParaRPr>
          </a:p>
        </p:txBody>
      </p:sp>
      <p:graphicFrame>
        <p:nvGraphicFramePr>
          <p:cNvPr id="6" name="Диаграмма 5">
            <a:extLst>
              <a:ext uri="{FF2B5EF4-FFF2-40B4-BE49-F238E27FC236}">
                <a16:creationId xmlns:a16="http://schemas.microsoft.com/office/drawing/2014/main" xmlns="" id="{B8793C1F-1D2D-6812-5AA3-6D5E5AEC9C21}"/>
              </a:ext>
            </a:extLst>
          </p:cNvPr>
          <p:cNvGraphicFramePr/>
          <p:nvPr>
            <p:extLst>
              <p:ext uri="{D42A27DB-BD31-4B8C-83A1-F6EECF244321}">
                <p14:modId xmlns:p14="http://schemas.microsoft.com/office/powerpoint/2010/main" xmlns="" val="487126506"/>
              </p:ext>
            </p:extLst>
          </p:nvPr>
        </p:nvGraphicFramePr>
        <p:xfrm>
          <a:off x="2071432" y="2996199"/>
          <a:ext cx="3159503" cy="29254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BE4DABB5-F83D-7F7D-7A8E-4419E253B8C3}"/>
              </a:ext>
            </a:extLst>
          </p:cNvPr>
          <p:cNvSpPr txBox="1"/>
          <p:nvPr/>
        </p:nvSpPr>
        <p:spPr>
          <a:xfrm>
            <a:off x="1637247" y="2736605"/>
            <a:ext cx="4692367" cy="400110"/>
          </a:xfrm>
          <a:prstGeom prst="rect">
            <a:avLst/>
          </a:prstGeom>
          <a:noFill/>
        </p:spPr>
        <p:txBody>
          <a:bodyPr wrap="square" rtlCol="0">
            <a:spAutoFit/>
          </a:bodyPr>
          <a:lstStyle/>
          <a:p>
            <a:pPr algn="ctr" rtl="0">
              <a:defRPr sz="2128" b="1" i="0" u="none" strike="noStrike" kern="1200" baseline="0">
                <a:solidFill>
                  <a:prstClr val="black">
                    <a:lumMod val="65000"/>
                    <a:lumOff val="35000"/>
                  </a:prstClr>
                </a:solidFill>
                <a:latin typeface="+mn-lt"/>
                <a:ea typeface="+mn-ea"/>
                <a:cs typeface="+mn-cs"/>
              </a:defRPr>
            </a:pPr>
            <a:r>
              <a:rPr lang="en-US" sz="2000" dirty="0">
                <a:solidFill>
                  <a:schemeClr val="tx1">
                    <a:lumMod val="85000"/>
                    <a:lumOff val="15000"/>
                  </a:schemeClr>
                </a:solidFill>
              </a:rPr>
              <a:t>Ways to relax</a:t>
            </a:r>
          </a:p>
        </p:txBody>
      </p:sp>
      <p:sp>
        <p:nvSpPr>
          <p:cNvPr id="8" name="Облачко с текстом: прямоугольное со скругленными углами 7">
            <a:extLst>
              <a:ext uri="{FF2B5EF4-FFF2-40B4-BE49-F238E27FC236}">
                <a16:creationId xmlns:a16="http://schemas.microsoft.com/office/drawing/2014/main" xmlns="" id="{CF039454-5868-E855-00DA-9838EE783410}"/>
              </a:ext>
            </a:extLst>
          </p:cNvPr>
          <p:cNvSpPr/>
          <p:nvPr/>
        </p:nvSpPr>
        <p:spPr>
          <a:xfrm>
            <a:off x="2473908" y="5147715"/>
            <a:ext cx="939647" cy="523221"/>
          </a:xfrm>
          <a:prstGeom prst="wedgeRoundRectCallout">
            <a:avLst>
              <a:gd name="adj1" fmla="val 73043"/>
              <a:gd name="adj2" fmla="val -53313"/>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9" name="TextBox 8">
            <a:extLst>
              <a:ext uri="{FF2B5EF4-FFF2-40B4-BE49-F238E27FC236}">
                <a16:creationId xmlns:a16="http://schemas.microsoft.com/office/drawing/2014/main" xmlns="" id="{F421F8C1-8F9A-36B2-A552-E23AAB427728}"/>
              </a:ext>
            </a:extLst>
          </p:cNvPr>
          <p:cNvSpPr txBox="1"/>
          <p:nvPr/>
        </p:nvSpPr>
        <p:spPr>
          <a:xfrm>
            <a:off x="2517242" y="5174623"/>
            <a:ext cx="1258256" cy="523220"/>
          </a:xfrm>
          <a:prstGeom prst="rect">
            <a:avLst/>
          </a:prstGeom>
          <a:noFill/>
        </p:spPr>
        <p:txBody>
          <a:bodyPr wrap="square" rtlCol="0">
            <a:spAutoFit/>
          </a:bodyPr>
          <a:lstStyle/>
          <a:p>
            <a:r>
              <a:rPr lang="en-US" sz="1200" b="1" dirty="0"/>
              <a:t>  Dancing</a:t>
            </a:r>
          </a:p>
          <a:p>
            <a:r>
              <a:rPr lang="en-US" sz="1600" b="1" dirty="0"/>
              <a:t>    20%</a:t>
            </a:r>
            <a:endParaRPr lang="ru-RU" sz="1600" b="1" dirty="0"/>
          </a:p>
        </p:txBody>
      </p:sp>
      <p:sp>
        <p:nvSpPr>
          <p:cNvPr id="10" name="Облачко с текстом: прямоугольное со скругленными углами 9">
            <a:extLst>
              <a:ext uri="{FF2B5EF4-FFF2-40B4-BE49-F238E27FC236}">
                <a16:creationId xmlns:a16="http://schemas.microsoft.com/office/drawing/2014/main" xmlns="" id="{6F3409BE-190E-5455-0B51-6A31BBF7523E}"/>
              </a:ext>
            </a:extLst>
          </p:cNvPr>
          <p:cNvSpPr/>
          <p:nvPr/>
        </p:nvSpPr>
        <p:spPr>
          <a:xfrm>
            <a:off x="2006278" y="3890066"/>
            <a:ext cx="1132930" cy="523221"/>
          </a:xfrm>
          <a:prstGeom prst="wedgeRoundRectCallout">
            <a:avLst>
              <a:gd name="adj1" fmla="val 77030"/>
              <a:gd name="adj2" fmla="val -884"/>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2" name="Облачко с текстом: прямоугольное со скругленными углами 11">
            <a:extLst>
              <a:ext uri="{FF2B5EF4-FFF2-40B4-BE49-F238E27FC236}">
                <a16:creationId xmlns:a16="http://schemas.microsoft.com/office/drawing/2014/main" xmlns="" id="{4E4A5229-CE90-958A-4D6A-CD54371A6AF9}"/>
              </a:ext>
            </a:extLst>
          </p:cNvPr>
          <p:cNvSpPr/>
          <p:nvPr/>
        </p:nvSpPr>
        <p:spPr>
          <a:xfrm>
            <a:off x="4936250" y="5044119"/>
            <a:ext cx="1311656" cy="523221"/>
          </a:xfrm>
          <a:prstGeom prst="wedgeRoundRectCallout">
            <a:avLst>
              <a:gd name="adj1" fmla="val -75010"/>
              <a:gd name="adj2" fmla="val -31013"/>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4" name="Облачко с текстом: прямоугольное со скругленными углами 13">
            <a:extLst>
              <a:ext uri="{FF2B5EF4-FFF2-40B4-BE49-F238E27FC236}">
                <a16:creationId xmlns:a16="http://schemas.microsoft.com/office/drawing/2014/main" xmlns="" id="{8D96FF05-17DF-300A-A485-FB3D192404D6}"/>
              </a:ext>
            </a:extLst>
          </p:cNvPr>
          <p:cNvSpPr/>
          <p:nvPr/>
        </p:nvSpPr>
        <p:spPr>
          <a:xfrm>
            <a:off x="4955007" y="4088214"/>
            <a:ext cx="1210649" cy="523221"/>
          </a:xfrm>
          <a:prstGeom prst="wedgeRoundRectCallout">
            <a:avLst>
              <a:gd name="adj1" fmla="val -69945"/>
              <a:gd name="adj2" fmla="val -1219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5" name="TextBox 14">
            <a:extLst>
              <a:ext uri="{FF2B5EF4-FFF2-40B4-BE49-F238E27FC236}">
                <a16:creationId xmlns:a16="http://schemas.microsoft.com/office/drawing/2014/main" xmlns="" id="{F38B83EF-60E8-2408-2F8E-8276C14D5560}"/>
              </a:ext>
            </a:extLst>
          </p:cNvPr>
          <p:cNvSpPr txBox="1"/>
          <p:nvPr/>
        </p:nvSpPr>
        <p:spPr>
          <a:xfrm>
            <a:off x="4984323" y="5077094"/>
            <a:ext cx="1384844" cy="523220"/>
          </a:xfrm>
          <a:prstGeom prst="rect">
            <a:avLst/>
          </a:prstGeom>
          <a:noFill/>
        </p:spPr>
        <p:txBody>
          <a:bodyPr wrap="square" rtlCol="0">
            <a:spAutoFit/>
          </a:bodyPr>
          <a:lstStyle/>
          <a:p>
            <a:r>
              <a:rPr lang="en-US" sz="1200" b="1" dirty="0"/>
              <a:t>Listening to music</a:t>
            </a:r>
          </a:p>
          <a:p>
            <a:r>
              <a:rPr lang="en-US" sz="1600" b="1" dirty="0"/>
              <a:t>         14%</a:t>
            </a:r>
            <a:endParaRPr lang="ru-RU" sz="1600" b="1" dirty="0"/>
          </a:p>
        </p:txBody>
      </p:sp>
      <p:sp>
        <p:nvSpPr>
          <p:cNvPr id="16" name="Облачко с текстом: прямоугольное со скругленными углами 15">
            <a:extLst>
              <a:ext uri="{FF2B5EF4-FFF2-40B4-BE49-F238E27FC236}">
                <a16:creationId xmlns:a16="http://schemas.microsoft.com/office/drawing/2014/main" xmlns="" id="{186EB7A3-54A4-F7D9-5C43-2B799D5604CA}"/>
              </a:ext>
            </a:extLst>
          </p:cNvPr>
          <p:cNvSpPr/>
          <p:nvPr/>
        </p:nvSpPr>
        <p:spPr>
          <a:xfrm>
            <a:off x="4346503" y="3232577"/>
            <a:ext cx="1185520" cy="523221"/>
          </a:xfrm>
          <a:prstGeom prst="wedgeRoundRectCallout">
            <a:avLst>
              <a:gd name="adj1" fmla="val -74268"/>
              <a:gd name="adj2" fmla="val 6040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7" name="TextBox 16">
            <a:extLst>
              <a:ext uri="{FF2B5EF4-FFF2-40B4-BE49-F238E27FC236}">
                <a16:creationId xmlns:a16="http://schemas.microsoft.com/office/drawing/2014/main" xmlns="" id="{77AE9EE7-CD61-296E-CA7B-BE822A8B463E}"/>
              </a:ext>
            </a:extLst>
          </p:cNvPr>
          <p:cNvSpPr txBox="1"/>
          <p:nvPr/>
        </p:nvSpPr>
        <p:spPr>
          <a:xfrm>
            <a:off x="1963000" y="3880605"/>
            <a:ext cx="1700156" cy="523220"/>
          </a:xfrm>
          <a:prstGeom prst="rect">
            <a:avLst/>
          </a:prstGeom>
          <a:noFill/>
        </p:spPr>
        <p:txBody>
          <a:bodyPr wrap="square" rtlCol="0">
            <a:spAutoFit/>
          </a:bodyPr>
          <a:lstStyle/>
          <a:p>
            <a:r>
              <a:rPr lang="en-US" sz="1200" b="1" dirty="0"/>
              <a:t>Watching videos</a:t>
            </a:r>
          </a:p>
          <a:p>
            <a:r>
              <a:rPr lang="en-US" sz="1600" b="1" dirty="0"/>
              <a:t>       43%</a:t>
            </a:r>
            <a:endParaRPr lang="ru-RU" sz="1600" b="1" dirty="0"/>
          </a:p>
        </p:txBody>
      </p:sp>
      <p:sp>
        <p:nvSpPr>
          <p:cNvPr id="18" name="TextBox 17">
            <a:extLst>
              <a:ext uri="{FF2B5EF4-FFF2-40B4-BE49-F238E27FC236}">
                <a16:creationId xmlns:a16="http://schemas.microsoft.com/office/drawing/2014/main" xmlns="" id="{3818EF97-C5BA-73ED-85FE-53CBCC7DE84E}"/>
              </a:ext>
            </a:extLst>
          </p:cNvPr>
          <p:cNvSpPr txBox="1"/>
          <p:nvPr/>
        </p:nvSpPr>
        <p:spPr>
          <a:xfrm>
            <a:off x="1126394" y="2641664"/>
            <a:ext cx="6168006" cy="3416320"/>
          </a:xfrm>
          <a:prstGeom prst="rect">
            <a:avLst/>
          </a:prstGeom>
          <a:noFill/>
          <a:ln>
            <a:solidFill>
              <a:schemeClr val="tx1">
                <a:lumMod val="65000"/>
                <a:lumOff val="3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ru-RU" dirty="0"/>
          </a:p>
        </p:txBody>
      </p:sp>
      <p:sp>
        <p:nvSpPr>
          <p:cNvPr id="20" name="TextBox 19">
            <a:extLst>
              <a:ext uri="{FF2B5EF4-FFF2-40B4-BE49-F238E27FC236}">
                <a16:creationId xmlns:a16="http://schemas.microsoft.com/office/drawing/2014/main" xmlns="" id="{023D8785-F50B-CF24-FDEF-35533A5D818F}"/>
              </a:ext>
            </a:extLst>
          </p:cNvPr>
          <p:cNvSpPr txBox="1"/>
          <p:nvPr/>
        </p:nvSpPr>
        <p:spPr>
          <a:xfrm>
            <a:off x="979823" y="6416459"/>
            <a:ext cx="6314577" cy="3002745"/>
          </a:xfrm>
          <a:prstGeom prst="rect">
            <a:avLst/>
          </a:prstGeom>
          <a:noFill/>
        </p:spPr>
        <p:txBody>
          <a:bodyPr wrap="square">
            <a:spAutoFit/>
          </a:bodyPr>
          <a:lstStyle/>
          <a:p>
            <a:pPr>
              <a:lnSpc>
                <a:spcPct val="150000"/>
              </a:lnSpc>
            </a:pPr>
            <a:r>
              <a:rPr lang="en-US" sz="1600" b="0" dirty="0">
                <a:solidFill>
                  <a:srgbClr val="000000"/>
                </a:solidFill>
                <a:effectLst/>
                <a:latin typeface="Times New Roman" panose="02020603050405020304" pitchFamily="18" charset="0"/>
                <a:cs typeface="Times New Roman" panose="02020603050405020304" pitchFamily="18" charset="0"/>
              </a:rPr>
              <a:t>Write </a:t>
            </a:r>
            <a:r>
              <a:rPr lang="en-US" sz="1600" b="1" dirty="0">
                <a:solidFill>
                  <a:srgbClr val="000000"/>
                </a:solidFill>
                <a:effectLst/>
                <a:latin typeface="Times New Roman" panose="02020603050405020304" pitchFamily="18" charset="0"/>
                <a:cs typeface="Times New Roman" panose="02020603050405020304" pitchFamily="18" charset="0"/>
              </a:rPr>
              <a:t>200–250 words</a:t>
            </a:r>
            <a:r>
              <a:rPr lang="en-US" sz="1600" b="0" dirty="0">
                <a:solidFill>
                  <a:srgbClr val="000000"/>
                </a:solidFill>
                <a:effectLst/>
                <a:latin typeface="Times New Roman" panose="02020603050405020304" pitchFamily="18" charset="0"/>
                <a:cs typeface="Times New Roman" panose="02020603050405020304" pitchFamily="18" charset="0"/>
              </a:rPr>
              <a: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Use the following</a:t>
            </a:r>
            <a:r>
              <a:rPr lang="ru-RU" sz="1600" b="0" dirty="0">
                <a:solidFill>
                  <a:srgbClr val="000000"/>
                </a:solidFill>
                <a:effectLst/>
                <a:latin typeface="Times New Roman" panose="02020603050405020304" pitchFamily="18" charset="0"/>
                <a:cs typeface="Times New Roman" panose="02020603050405020304" pitchFamily="18" charset="0"/>
              </a:rPr>
              <a:t> </a:t>
            </a:r>
            <a:r>
              <a:rPr lang="en-US" sz="1600" b="0" dirty="0">
                <a:solidFill>
                  <a:srgbClr val="000000"/>
                </a:solidFill>
                <a:effectLst/>
                <a:latin typeface="Times New Roman" panose="02020603050405020304" pitchFamily="18" charset="0"/>
                <a:cs typeface="Times New Roman" panose="02020603050405020304" pitchFamily="18" charset="0"/>
              </a:rPr>
              <a:t>statement on the subject of the project;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select and report 2–3 facts;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make 1–2 comparisons where relevant and give your comments;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outline a problem that one can face </a:t>
            </a:r>
            <a:r>
              <a:rPr lang="en-US" sz="1600" dirty="0">
                <a:solidFill>
                  <a:srgbClr val="000000"/>
                </a:solidFill>
                <a:latin typeface="Times New Roman" panose="02020603050405020304" pitchFamily="18" charset="0"/>
                <a:cs typeface="Times New Roman" panose="02020603050405020304" pitchFamily="18" charset="0"/>
              </a:rPr>
              <a:t>after school day and suggest a way of solving it;</a:t>
            </a:r>
            <a:br>
              <a:rPr lang="en-US" sz="1600" dirty="0">
                <a:solidFill>
                  <a:srgbClr val="000000"/>
                </a:solidFill>
                <a:latin typeface="Times New Roman" panose="02020603050405020304" pitchFamily="18" charset="0"/>
                <a:cs typeface="Times New Roman" panose="02020603050405020304" pitchFamily="18" charset="0"/>
              </a:rPr>
            </a:br>
            <a:r>
              <a:rPr lang="en-US" sz="1600" dirty="0">
                <a:solidFill>
                  <a:srgbClr val="000000"/>
                </a:solidFill>
                <a:latin typeface="Times New Roman" panose="02020603050405020304" pitchFamily="18" charset="0"/>
                <a:cs typeface="Times New Roman" panose="02020603050405020304" pitchFamily="18" charset="0"/>
              </a:rPr>
              <a:t>– conclude by giving </a:t>
            </a:r>
            <a:r>
              <a:rPr lang="en-US" sz="1600" b="0" dirty="0">
                <a:solidFill>
                  <a:srgbClr val="000000"/>
                </a:solidFill>
                <a:effectLst/>
                <a:latin typeface="Times New Roman" panose="02020603050405020304" pitchFamily="18" charset="0"/>
                <a:cs typeface="Times New Roman" panose="02020603050405020304" pitchFamily="18" charset="0"/>
              </a:rPr>
              <a:t>and explaining </a:t>
            </a:r>
            <a:r>
              <a:rPr lang="en-US" sz="1600" dirty="0">
                <a:solidFill>
                  <a:srgbClr val="000000"/>
                </a:solidFill>
                <a:latin typeface="Times New Roman" panose="02020603050405020304" pitchFamily="18" charset="0"/>
                <a:cs typeface="Times New Roman" panose="02020603050405020304" pitchFamily="18" charset="0"/>
              </a:rPr>
              <a:t>your opinion on the importance of relaxation after school.</a:t>
            </a:r>
            <a:endParaRPr lang="en-US" sz="3600" dirty="0">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CF9C64E-CC48-0834-5FEA-3B4DFCA55125}"/>
              </a:ext>
            </a:extLst>
          </p:cNvPr>
          <p:cNvSpPr txBox="1"/>
          <p:nvPr/>
        </p:nvSpPr>
        <p:spPr>
          <a:xfrm>
            <a:off x="4273766" y="3243066"/>
            <a:ext cx="1258256" cy="523220"/>
          </a:xfrm>
          <a:prstGeom prst="rect">
            <a:avLst/>
          </a:prstGeom>
          <a:noFill/>
        </p:spPr>
        <p:txBody>
          <a:bodyPr wrap="square" rtlCol="0">
            <a:spAutoFit/>
          </a:bodyPr>
          <a:lstStyle/>
          <a:p>
            <a:r>
              <a:rPr lang="en-US" sz="1200" b="1" dirty="0"/>
              <a:t>     Swimming</a:t>
            </a:r>
          </a:p>
          <a:p>
            <a:r>
              <a:rPr lang="en-US" sz="1600" b="1" dirty="0"/>
              <a:t>        10%</a:t>
            </a:r>
            <a:endParaRPr lang="ru-RU" sz="1600" b="1" dirty="0"/>
          </a:p>
        </p:txBody>
      </p:sp>
      <p:sp>
        <p:nvSpPr>
          <p:cNvPr id="13" name="TextBox 12">
            <a:extLst>
              <a:ext uri="{FF2B5EF4-FFF2-40B4-BE49-F238E27FC236}">
                <a16:creationId xmlns:a16="http://schemas.microsoft.com/office/drawing/2014/main" xmlns="" id="{39EC4AC6-4632-110E-076F-A15ADC8259F9}"/>
              </a:ext>
            </a:extLst>
          </p:cNvPr>
          <p:cNvSpPr txBox="1"/>
          <p:nvPr/>
        </p:nvSpPr>
        <p:spPr>
          <a:xfrm>
            <a:off x="4798373" y="4079367"/>
            <a:ext cx="1467298" cy="523220"/>
          </a:xfrm>
          <a:prstGeom prst="rect">
            <a:avLst/>
          </a:prstGeom>
          <a:noFill/>
        </p:spPr>
        <p:txBody>
          <a:bodyPr wrap="square" rtlCol="0">
            <a:spAutoFit/>
          </a:bodyPr>
          <a:lstStyle/>
          <a:p>
            <a:r>
              <a:rPr lang="en-US" sz="1200" b="1" dirty="0"/>
              <a:t>       </a:t>
            </a:r>
            <a:r>
              <a:rPr lang="en-US" sz="1200" b="1" i="0" dirty="0">
                <a:solidFill>
                  <a:srgbClr val="000000"/>
                </a:solidFill>
                <a:effectLst/>
                <a:cs typeface="Times New Roman" panose="02020603050405020304" pitchFamily="18" charset="0"/>
              </a:rPr>
              <a:t>Martial arts </a:t>
            </a:r>
            <a:endParaRPr lang="en-US" sz="1200" b="1" dirty="0">
              <a:cs typeface="Times New Roman" panose="02020603050405020304" pitchFamily="18" charset="0"/>
            </a:endParaRPr>
          </a:p>
          <a:p>
            <a:r>
              <a:rPr lang="en-US" sz="1600" b="1" dirty="0"/>
              <a:t>            13%</a:t>
            </a:r>
            <a:endParaRPr lang="ru-RU" sz="1600" b="1" dirty="0"/>
          </a:p>
        </p:txBody>
      </p:sp>
    </p:spTree>
    <p:extLst>
      <p:ext uri="{BB962C8B-B14F-4D97-AF65-F5344CB8AC3E}">
        <p14:creationId xmlns:p14="http://schemas.microsoft.com/office/powerpoint/2010/main" xmlns="" val="2930762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838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saturation sat="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655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A0C662-164B-442D-B839-0D371B7D5AC6}"/>
              </a:ext>
            </a:extLst>
          </p:cNvPr>
          <p:cNvSpPr txBox="1"/>
          <p:nvPr/>
        </p:nvSpPr>
        <p:spPr>
          <a:xfrm>
            <a:off x="100851" y="1470274"/>
            <a:ext cx="7357969" cy="5109091"/>
          </a:xfrm>
          <a:prstGeom prst="rect">
            <a:avLst/>
          </a:prstGeom>
          <a:noFill/>
        </p:spPr>
        <p:txBody>
          <a:bodyPr wrap="square">
            <a:spAutoFit/>
          </a:bodyPr>
          <a:lstStyle/>
          <a:p>
            <a:pPr algn="ctr" fontAlgn="base"/>
            <a:r>
              <a:rPr lang="ru-RU" b="1" dirty="0">
                <a:effectLst/>
                <a:latin typeface="inherit"/>
              </a:rPr>
              <a:t/>
            </a:r>
            <a:br>
              <a:rPr lang="ru-RU" b="1" dirty="0">
                <a:effectLst/>
                <a:latin typeface="inherit"/>
              </a:rPr>
            </a:br>
            <a:r>
              <a:rPr lang="ru-RU" sz="1600" b="1" dirty="0">
                <a:effectLst/>
                <a:latin typeface="inherit"/>
              </a:rPr>
              <a:t>Задание 1</a:t>
            </a:r>
            <a:endParaRPr lang="ru-RU" sz="1600" b="1" dirty="0">
              <a:effectLst/>
              <a:latin typeface="Playfair Display"/>
            </a:endParaRPr>
          </a:p>
          <a:p>
            <a:pPr algn="l" fontAlgn="base"/>
            <a:r>
              <a:rPr lang="ru-RU" sz="1600" b="0" i="0" dirty="0">
                <a:effectLst/>
                <a:latin typeface="Arial" panose="020B0604020202020204" pitchFamily="34" charset="0"/>
              </a:rPr>
              <a:t> </a:t>
            </a:r>
          </a:p>
          <a:p>
            <a:pPr algn="l" fontAlgn="base"/>
            <a:r>
              <a:rPr lang="ru-RU" sz="1600" b="0" i="1" dirty="0">
                <a:effectLst/>
                <a:latin typeface="inherit"/>
              </a:rPr>
              <a:t>Прослушайте шесть высказываний. Установите соответствие между высказываниями каждого говорящего </a:t>
            </a:r>
            <a:r>
              <a:rPr lang="en-US" sz="1600" b="1" i="1" dirty="0">
                <a:effectLst/>
                <a:latin typeface="inherit"/>
              </a:rPr>
              <a:t>A</a:t>
            </a:r>
            <a:r>
              <a:rPr lang="en-US" sz="1600" b="1" i="0" dirty="0">
                <a:effectLst/>
                <a:latin typeface="inherit"/>
              </a:rPr>
              <a:t>–</a:t>
            </a:r>
            <a:r>
              <a:rPr lang="en-US" sz="1600" b="1" i="1" dirty="0">
                <a:effectLst/>
                <a:latin typeface="inherit"/>
              </a:rPr>
              <a:t>F </a:t>
            </a:r>
            <a:r>
              <a:rPr lang="ru-RU" sz="1600" b="0" i="1" dirty="0">
                <a:effectLst/>
                <a:latin typeface="inherit"/>
              </a:rPr>
              <a:t>и утверждениями, данными в списке </a:t>
            </a:r>
            <a:r>
              <a:rPr lang="ru-RU" sz="1600" b="1" i="1" dirty="0">
                <a:effectLst/>
                <a:latin typeface="inherit"/>
              </a:rPr>
              <a:t>1–7</a:t>
            </a:r>
            <a:r>
              <a:rPr lang="ru-RU" sz="1600" b="0" i="1" dirty="0">
                <a:effectLst/>
                <a:latin typeface="inherit"/>
              </a:rPr>
              <a:t>. Используйте каждое утверждение, обозначенное соответствующей цифрой, </a:t>
            </a:r>
            <a:r>
              <a:rPr lang="ru-RU" sz="1600" b="1" i="1" dirty="0">
                <a:effectLst/>
                <a:latin typeface="inherit"/>
              </a:rPr>
              <a:t>только один раз. В задании есть одно лишнее утверждение. </a:t>
            </a:r>
            <a:r>
              <a:rPr lang="ru-RU" sz="1600" b="0" i="1" dirty="0">
                <a:effectLst/>
                <a:latin typeface="inherit"/>
              </a:rPr>
              <a:t> Занесите свои ответы в таблицу.</a:t>
            </a:r>
            <a:endParaRPr lang="ru-RU" sz="1600" b="0" i="0" dirty="0">
              <a:effectLst/>
              <a:latin typeface="Arial" panose="020B0604020202020204" pitchFamily="34" charset="0"/>
            </a:endParaRPr>
          </a:p>
          <a:p>
            <a:pPr algn="l" fontAlgn="base"/>
            <a:r>
              <a:rPr lang="ru-RU" sz="1600" b="0" i="0" dirty="0">
                <a:effectLst/>
                <a:latin typeface="Arial" panose="020B0604020202020204" pitchFamily="34" charset="0"/>
              </a:rPr>
              <a:t> </a:t>
            </a:r>
          </a:p>
          <a:p>
            <a:pPr algn="l" fontAlgn="base"/>
            <a:r>
              <a:rPr lang="ru-RU" sz="1600" b="0" i="0" dirty="0">
                <a:effectLst/>
                <a:latin typeface="Arial" panose="020B0604020202020204" pitchFamily="34" charset="0"/>
              </a:rPr>
              <a:t> </a:t>
            </a:r>
          </a:p>
          <a:p>
            <a:pPr algn="l" fontAlgn="base">
              <a:buFont typeface="+mj-lt"/>
              <a:buAutoNum type="arabicPeriod"/>
            </a:pPr>
            <a:r>
              <a:rPr lang="en-US" sz="1600" b="0" i="0" dirty="0">
                <a:effectLst/>
                <a:latin typeface="inherit"/>
              </a:rPr>
              <a:t>Childhood memories may be connected with food.</a:t>
            </a:r>
          </a:p>
          <a:p>
            <a:pPr algn="l" fontAlgn="base">
              <a:buFont typeface="+mj-lt"/>
              <a:buAutoNum type="arabicPeriod"/>
            </a:pPr>
            <a:r>
              <a:rPr lang="en-US" sz="1600" b="0" i="0" dirty="0">
                <a:effectLst/>
                <a:latin typeface="inherit"/>
              </a:rPr>
              <a:t>Childhood memories can be very chaotic.</a:t>
            </a:r>
          </a:p>
          <a:p>
            <a:pPr algn="l" fontAlgn="base">
              <a:buFont typeface="+mj-lt"/>
              <a:buAutoNum type="arabicPeriod"/>
            </a:pPr>
            <a:r>
              <a:rPr lang="en-US" sz="1600" b="0" i="0" dirty="0">
                <a:effectLst/>
                <a:latin typeface="inherit"/>
              </a:rPr>
              <a:t>Tales of your childhood are interesting to hear.</a:t>
            </a:r>
          </a:p>
          <a:p>
            <a:pPr algn="l" fontAlgn="base">
              <a:buFont typeface="+mj-lt"/>
              <a:buAutoNum type="arabicPeriod"/>
            </a:pPr>
            <a:r>
              <a:rPr lang="en-US" sz="1600" b="0" i="0" dirty="0">
                <a:effectLst/>
                <a:latin typeface="inherit"/>
              </a:rPr>
              <a:t>One can remember many details about childhood.</a:t>
            </a:r>
          </a:p>
          <a:p>
            <a:pPr algn="l" fontAlgn="base">
              <a:buFont typeface="+mj-lt"/>
              <a:buAutoNum type="arabicPeriod"/>
            </a:pPr>
            <a:r>
              <a:rPr lang="en-US" sz="1600" b="0" i="0" dirty="0">
                <a:effectLst/>
                <a:latin typeface="inherit"/>
              </a:rPr>
              <a:t>Childhood memories aren’t important.</a:t>
            </a:r>
          </a:p>
          <a:p>
            <a:pPr algn="l" fontAlgn="base">
              <a:buFont typeface="+mj-lt"/>
              <a:buAutoNum type="arabicPeriod"/>
            </a:pPr>
            <a:r>
              <a:rPr lang="en-US" sz="1600" b="0" i="0" dirty="0">
                <a:effectLst/>
                <a:latin typeface="inherit"/>
              </a:rPr>
              <a:t>One may feel bad because of the absence of early childhood memories.</a:t>
            </a:r>
          </a:p>
          <a:p>
            <a:pPr algn="l" fontAlgn="base">
              <a:buFont typeface="+mj-lt"/>
              <a:buAutoNum type="arabicPeriod"/>
            </a:pPr>
            <a:r>
              <a:rPr lang="en-US" sz="1600" b="0" i="0" dirty="0">
                <a:effectLst/>
                <a:latin typeface="inherit"/>
              </a:rPr>
              <a:t>Childhood memories are linked to holidays.</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a:p>
            <a:pPr algn="l" fontAlgn="base"/>
            <a:r>
              <a:rPr lang="en-US" b="0" i="0" dirty="0">
                <a:solidFill>
                  <a:srgbClr val="555555"/>
                </a:solidFill>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4F667E23-2D9D-4A21-B05D-2B3014F4E81C}"/>
              </a:ext>
            </a:extLst>
          </p:cNvPr>
          <p:cNvGraphicFramePr>
            <a:graphicFrameLocks noGrp="1"/>
          </p:cNvGraphicFramePr>
          <p:nvPr>
            <p:extLst>
              <p:ext uri="{D42A27DB-BD31-4B8C-83A1-F6EECF244321}">
                <p14:modId xmlns:p14="http://schemas.microsoft.com/office/powerpoint/2010/main" xmlns="" val="579628797"/>
              </p:ext>
            </p:extLst>
          </p:nvPr>
        </p:nvGraphicFramePr>
        <p:xfrm>
          <a:off x="201706" y="6788124"/>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a:effectLst/>
                        </a:rPr>
                        <a:t>Говорящий</a:t>
                      </a:r>
                      <a:endParaRPr lang="ru-RU" sz="1200" b="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C</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200" b="0" dirty="0">
                          <a:effectLst/>
                        </a:rPr>
                        <a:t>Утверждение</a:t>
                      </a:r>
                      <a:endParaRPr lang="ru-RU" sz="1200" b="0" dirty="0">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
        <p:nvSpPr>
          <p:cNvPr id="5" name="Rectangle 1">
            <a:extLst>
              <a:ext uri="{FF2B5EF4-FFF2-40B4-BE49-F238E27FC236}">
                <a16:creationId xmlns:a16="http://schemas.microsoft.com/office/drawing/2014/main" xmlns="" id="{1BD006BA-F1E9-48A1-A69A-547AB53F8C4A}"/>
              </a:ext>
            </a:extLst>
          </p:cNvPr>
          <p:cNvSpPr>
            <a:spLocks noChangeArrowheads="1"/>
          </p:cNvSpPr>
          <p:nvPr/>
        </p:nvSpPr>
        <p:spPr bwMode="auto">
          <a:xfrm>
            <a:off x="667030" y="6796168"/>
            <a:ext cx="6838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555555"/>
                </a:solidFill>
                <a:effectLst/>
                <a:latin typeface="Arial" panose="020B0604020202020204" pitchFamily="34" charset="0"/>
                <a:cs typeface="Arial" panose="020B0604020202020204" pitchFamily="34"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7" name="Прямоугольник 6">
            <a:extLst>
              <a:ext uri="{FF2B5EF4-FFF2-40B4-BE49-F238E27FC236}">
                <a16:creationId xmlns:a16="http://schemas.microsoft.com/office/drawing/2014/main" xmlns="" id="{AB2E3EE0-E433-41B3-9598-80DB4AB55D7D}"/>
              </a:ext>
            </a:extLst>
          </p:cNvPr>
          <p:cNvSpPr/>
          <p:nvPr/>
        </p:nvSpPr>
        <p:spPr>
          <a:xfrm>
            <a:off x="1311918" y="509405"/>
            <a:ext cx="493583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1. Аудирование </a:t>
            </a:r>
          </a:p>
        </p:txBody>
      </p:sp>
      <p:sp>
        <p:nvSpPr>
          <p:cNvPr id="9" name="Прямоугольник 8">
            <a:extLst>
              <a:ext uri="{FF2B5EF4-FFF2-40B4-BE49-F238E27FC236}">
                <a16:creationId xmlns:a16="http://schemas.microsoft.com/office/drawing/2014/main" xmlns="" id="{CAC27F20-BFED-47F1-843D-1DF8F8BA3A73}"/>
              </a:ext>
            </a:extLst>
          </p:cNvPr>
          <p:cNvSpPr/>
          <p:nvPr/>
        </p:nvSpPr>
        <p:spPr>
          <a:xfrm>
            <a:off x="470647" y="145900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p>
        </p:txBody>
      </p:sp>
      <p:pic>
        <p:nvPicPr>
          <p:cNvPr id="6" name="1108_ege">
            <a:hlinkClick r:id="" action="ppaction://media"/>
            <a:extLst>
              <a:ext uri="{FF2B5EF4-FFF2-40B4-BE49-F238E27FC236}">
                <a16:creationId xmlns:a16="http://schemas.microsoft.com/office/drawing/2014/main" xmlns="" id="{CCD3683F-D2AB-4CAB-9BB9-B7989920E695}"/>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493152" y="8375820"/>
            <a:ext cx="1186612" cy="1186612"/>
          </a:xfrm>
          <a:prstGeom prst="rect">
            <a:avLst/>
          </a:prstGeom>
        </p:spPr>
      </p:pic>
    </p:spTree>
    <p:extLst>
      <p:ext uri="{BB962C8B-B14F-4D97-AF65-F5344CB8AC3E}">
        <p14:creationId xmlns:p14="http://schemas.microsoft.com/office/powerpoint/2010/main" xmlns="" val="291756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2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D97FC174-0258-4659-8E83-795B5DD07CBE}"/>
              </a:ext>
            </a:extLst>
          </p:cNvPr>
          <p:cNvSpPr/>
          <p:nvPr/>
        </p:nvSpPr>
        <p:spPr>
          <a:xfrm>
            <a:off x="470647" y="59839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2</a:t>
            </a:r>
          </a:p>
        </p:txBody>
      </p:sp>
      <p:sp>
        <p:nvSpPr>
          <p:cNvPr id="4" name="TextBox 3">
            <a:extLst>
              <a:ext uri="{FF2B5EF4-FFF2-40B4-BE49-F238E27FC236}">
                <a16:creationId xmlns:a16="http://schemas.microsoft.com/office/drawing/2014/main" xmlns="" id="{112F2021-992A-4BE8-9236-52DFB9F3B6FA}"/>
              </a:ext>
            </a:extLst>
          </p:cNvPr>
          <p:cNvSpPr txBox="1"/>
          <p:nvPr/>
        </p:nvSpPr>
        <p:spPr>
          <a:xfrm>
            <a:off x="344112" y="506584"/>
            <a:ext cx="7112769" cy="6448432"/>
          </a:xfrm>
          <a:prstGeom prst="rect">
            <a:avLst/>
          </a:prstGeom>
          <a:noFill/>
        </p:spPr>
        <p:txBody>
          <a:bodyPr wrap="square">
            <a:spAutoFit/>
          </a:bodyPr>
          <a:lstStyle/>
          <a:p>
            <a:pPr algn="ctr" fontAlgn="base"/>
            <a:r>
              <a:rPr lang="ru-RU" sz="1600" b="1" dirty="0">
                <a:solidFill>
                  <a:srgbClr val="111111"/>
                </a:solidFill>
                <a:effectLst/>
                <a:latin typeface="inherit"/>
              </a:rPr>
              <a:t/>
            </a:r>
            <a:br>
              <a:rPr lang="ru-RU" sz="1600" b="1" dirty="0">
                <a:solidFill>
                  <a:srgbClr val="111111"/>
                </a:solidFill>
                <a:effectLst/>
                <a:latin typeface="inherit"/>
              </a:rPr>
            </a:br>
            <a:r>
              <a:rPr lang="ru-RU" sz="1600" b="1" dirty="0">
                <a:effectLst/>
                <a:latin typeface="inherit"/>
              </a:rPr>
              <a:t>Задание 2</a:t>
            </a:r>
            <a:endParaRPr lang="ru-RU" sz="1600" b="1" dirty="0">
              <a:effectLst/>
              <a:latin typeface="Playfair Display"/>
            </a:endParaRPr>
          </a:p>
          <a:p>
            <a:pPr algn="l" fontAlgn="base"/>
            <a:r>
              <a:rPr lang="ru-RU" sz="1600" b="0" i="0" dirty="0">
                <a:effectLst/>
                <a:latin typeface="Arial" panose="020B0604020202020204" pitchFamily="34" charset="0"/>
              </a:rPr>
              <a:t> </a:t>
            </a:r>
          </a:p>
          <a:p>
            <a:pPr algn="l" fontAlgn="base"/>
            <a:r>
              <a:rPr lang="ru-RU" sz="1600" b="0" i="1" dirty="0">
                <a:effectLst/>
                <a:latin typeface="inherit"/>
              </a:rPr>
              <a:t>Вы услышите диалог.</a:t>
            </a:r>
            <a:r>
              <a:rPr lang="ru-RU" sz="1600" b="0" i="0" dirty="0">
                <a:effectLst/>
                <a:latin typeface="Arial" panose="020B0604020202020204" pitchFamily="34" charset="0"/>
              </a:rPr>
              <a:t> </a:t>
            </a:r>
            <a:r>
              <a:rPr lang="ru-RU" sz="1600" b="0" i="1" dirty="0">
                <a:effectLst/>
                <a:latin typeface="inherit"/>
              </a:rPr>
              <a:t>Определите, какие из приведённых утверждений </a:t>
            </a:r>
            <a:r>
              <a:rPr lang="ru-RU" sz="1600" b="1" i="1" dirty="0">
                <a:effectLst/>
                <a:latin typeface="inherit"/>
              </a:rPr>
              <a:t>А</a:t>
            </a:r>
            <a:r>
              <a:rPr lang="ru-RU" sz="1600" b="0" i="0" dirty="0">
                <a:effectLst/>
                <a:latin typeface="Arial" panose="020B0604020202020204" pitchFamily="34" charset="0"/>
              </a:rPr>
              <a:t>–</a:t>
            </a:r>
            <a:r>
              <a:rPr lang="en-US" sz="1600" b="1" i="1" dirty="0">
                <a:effectLst/>
                <a:latin typeface="inherit"/>
              </a:rPr>
              <a:t>G </a:t>
            </a:r>
            <a:r>
              <a:rPr lang="ru-RU" sz="1600" b="0" i="1" dirty="0">
                <a:effectLst/>
                <a:latin typeface="inherit"/>
              </a:rPr>
              <a:t>соответствуют содержанию текста (</a:t>
            </a:r>
            <a:r>
              <a:rPr lang="ru-RU" sz="1600" b="1" i="1" dirty="0">
                <a:effectLst/>
                <a:latin typeface="inherit"/>
              </a:rPr>
              <a:t>1 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True</a:t>
            </a:r>
            <a:r>
              <a:rPr lang="en-US" sz="1600" b="0" i="1" dirty="0">
                <a:effectLst/>
                <a:latin typeface="inherit"/>
              </a:rPr>
              <a:t>), </a:t>
            </a:r>
            <a:r>
              <a:rPr lang="ru-RU" sz="1600" b="0" i="1" dirty="0">
                <a:effectLst/>
                <a:latin typeface="inherit"/>
              </a:rPr>
              <a:t>какие не соответствуют (</a:t>
            </a:r>
            <a:r>
              <a:rPr lang="ru-RU" sz="1600" b="1" i="1" dirty="0">
                <a:effectLst/>
                <a:latin typeface="inherit"/>
              </a:rPr>
              <a:t>2 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False</a:t>
            </a:r>
            <a:r>
              <a:rPr lang="en-US" sz="1600" b="0" i="1" dirty="0">
                <a:effectLst/>
                <a:latin typeface="inherit"/>
              </a:rPr>
              <a:t>) </a:t>
            </a:r>
            <a:r>
              <a:rPr lang="ru-RU" sz="1600" b="0" i="1" dirty="0">
                <a:effectLst/>
                <a:latin typeface="inherit"/>
              </a:rPr>
              <a:t>и о чём в тексте не сказано, то есть на основании текста нельзя дать ни положительного, ни отрицательного ответа (</a:t>
            </a:r>
            <a:r>
              <a:rPr lang="ru-RU" sz="1600" b="1" i="1" dirty="0">
                <a:effectLst/>
                <a:latin typeface="inherit"/>
              </a:rPr>
              <a:t>3 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Not stated</a:t>
            </a:r>
            <a:r>
              <a:rPr lang="en-US" sz="1600" b="0" i="1" dirty="0">
                <a:effectLst/>
                <a:latin typeface="inherit"/>
              </a:rPr>
              <a:t>). </a:t>
            </a:r>
            <a:r>
              <a:rPr lang="ru-RU" sz="1600" b="0" i="1" dirty="0">
                <a:effectLst/>
                <a:latin typeface="inherit"/>
              </a:rPr>
              <a:t>Занесите номер выбранного Вами варианта ответа в таблицу. Вы услышите запись дважды.</a:t>
            </a:r>
            <a:endParaRPr lang="ru-RU" sz="1600" b="0" i="0" dirty="0">
              <a:effectLst/>
              <a:latin typeface="Arial" panose="020B0604020202020204" pitchFamily="34" charset="0"/>
            </a:endParaRPr>
          </a:p>
          <a:p>
            <a:pPr algn="l" fontAlgn="base"/>
            <a:r>
              <a:rPr lang="ru-RU" sz="1600" b="0" i="0" dirty="0">
                <a:effectLst/>
                <a:latin typeface="Arial" panose="020B0604020202020204" pitchFamily="34" charset="0"/>
              </a:rPr>
              <a:t> </a:t>
            </a:r>
          </a:p>
          <a:p>
            <a:pPr algn="l" fontAlgn="base"/>
            <a:r>
              <a:rPr lang="ru-RU" sz="1600" b="0" i="0" dirty="0">
                <a:effectLst/>
                <a:latin typeface="Arial" panose="020B0604020202020204" pitchFamily="34" charset="0"/>
              </a:rPr>
              <a:t> </a:t>
            </a:r>
          </a:p>
          <a:p>
            <a:pPr algn="l" fontAlgn="base">
              <a:lnSpc>
                <a:spcPct val="150000"/>
              </a:lnSpc>
            </a:pPr>
            <a:r>
              <a:rPr lang="en-US" sz="1600" b="0" i="0" dirty="0">
                <a:effectLst/>
                <a:latin typeface="Arial" panose="020B0604020202020204" pitchFamily="34" charset="0"/>
              </a:rPr>
              <a:t>A. Sally invited Bob to a concert with her.</a:t>
            </a:r>
          </a:p>
          <a:p>
            <a:pPr algn="l" fontAlgn="base">
              <a:lnSpc>
                <a:spcPct val="150000"/>
              </a:lnSpc>
            </a:pPr>
            <a:r>
              <a:rPr lang="en-US" sz="1600" b="0" i="0" dirty="0">
                <a:effectLst/>
                <a:latin typeface="Arial" panose="020B0604020202020204" pitchFamily="34" charset="0"/>
              </a:rPr>
              <a:t>B. Sally believes all rock music is good.</a:t>
            </a:r>
          </a:p>
          <a:p>
            <a:pPr algn="l" fontAlgn="base">
              <a:lnSpc>
                <a:spcPct val="150000"/>
              </a:lnSpc>
            </a:pPr>
            <a:r>
              <a:rPr lang="en-US" sz="1600" b="0" i="0" dirty="0">
                <a:effectLst/>
                <a:latin typeface="Arial" panose="020B0604020202020204" pitchFamily="34" charset="0"/>
              </a:rPr>
              <a:t>C. Bob doesn’t like jazz.</a:t>
            </a:r>
          </a:p>
          <a:p>
            <a:pPr algn="l" fontAlgn="base">
              <a:lnSpc>
                <a:spcPct val="150000"/>
              </a:lnSpc>
            </a:pPr>
            <a:r>
              <a:rPr lang="en-US" sz="1600" b="0" i="0" dirty="0">
                <a:effectLst/>
                <a:latin typeface="Arial" panose="020B0604020202020204" pitchFamily="34" charset="0"/>
              </a:rPr>
              <a:t>D. Sally agrees to try to listen to some classical music.</a:t>
            </a:r>
          </a:p>
          <a:p>
            <a:pPr algn="l" fontAlgn="base">
              <a:lnSpc>
                <a:spcPct val="150000"/>
              </a:lnSpc>
            </a:pPr>
            <a:r>
              <a:rPr lang="en-US" sz="1600" b="0" i="0" dirty="0">
                <a:effectLst/>
                <a:latin typeface="Arial" panose="020B0604020202020204" pitchFamily="34" charset="0"/>
              </a:rPr>
              <a:t>E. Bob often listens to classical music on his car radio.</a:t>
            </a:r>
          </a:p>
          <a:p>
            <a:pPr algn="l" fontAlgn="base">
              <a:lnSpc>
                <a:spcPct val="150000"/>
              </a:lnSpc>
            </a:pPr>
            <a:r>
              <a:rPr lang="en-US" sz="1600" b="0" i="0" dirty="0">
                <a:effectLst/>
                <a:latin typeface="Arial" panose="020B0604020202020204" pitchFamily="34" charset="0"/>
              </a:rPr>
              <a:t>F. Bob is sure nothing will make him change his opinion about rock music.</a:t>
            </a:r>
          </a:p>
          <a:p>
            <a:pPr algn="l" fontAlgn="base">
              <a:lnSpc>
                <a:spcPct val="150000"/>
              </a:lnSpc>
            </a:pPr>
            <a:r>
              <a:rPr lang="en-US" sz="1600" b="0" i="0" dirty="0">
                <a:effectLst/>
                <a:latin typeface="Arial" panose="020B0604020202020204" pitchFamily="34" charset="0"/>
              </a:rPr>
              <a:t>G. At the band’s last concert people were dressed in different kinds of clothes.</a:t>
            </a:r>
          </a:p>
          <a:p>
            <a:pPr algn="l" fontAlgn="base">
              <a:lnSpc>
                <a:spcPct val="150000"/>
              </a:lnSpc>
            </a:pPr>
            <a:r>
              <a:rPr lang="en-US" sz="1600" b="0" i="0" dirty="0">
                <a:solidFill>
                  <a:srgbClr val="555555"/>
                </a:solidFill>
                <a:effectLst/>
                <a:latin typeface="Arial" panose="020B0604020202020204" pitchFamily="34" charset="0"/>
              </a:rPr>
              <a:t> </a:t>
            </a:r>
          </a:p>
          <a:p>
            <a:pPr algn="l" fontAlgn="base">
              <a:lnSpc>
                <a:spcPct val="150000"/>
              </a:lnSpc>
            </a:pPr>
            <a:endParaRPr lang="en-US" sz="1600" b="0" i="0" dirty="0">
              <a:effectLst/>
              <a:latin typeface="Arial" panose="020B0604020202020204" pitchFamily="34" charset="0"/>
            </a:endParaRPr>
          </a:p>
        </p:txBody>
      </p:sp>
      <p:graphicFrame>
        <p:nvGraphicFramePr>
          <p:cNvPr id="6" name="Таблица 5">
            <a:extLst>
              <a:ext uri="{FF2B5EF4-FFF2-40B4-BE49-F238E27FC236}">
                <a16:creationId xmlns:a16="http://schemas.microsoft.com/office/drawing/2014/main" xmlns="" id="{D7E27C89-E519-4DFB-B7F1-16033105974C}"/>
              </a:ext>
            </a:extLst>
          </p:cNvPr>
          <p:cNvGraphicFramePr>
            <a:graphicFrameLocks noGrp="1"/>
          </p:cNvGraphicFramePr>
          <p:nvPr>
            <p:extLst>
              <p:ext uri="{D42A27DB-BD31-4B8C-83A1-F6EECF244321}">
                <p14:modId xmlns:p14="http://schemas.microsoft.com/office/powerpoint/2010/main" xmlns="" val="1235665752"/>
              </p:ext>
            </p:extLst>
          </p:nvPr>
        </p:nvGraphicFramePr>
        <p:xfrm>
          <a:off x="185831" y="6425053"/>
          <a:ext cx="6871445" cy="1059927"/>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Говорящий</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Соответствие диалогу</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pic>
        <p:nvPicPr>
          <p:cNvPr id="5" name="1208-_ege">
            <a:hlinkClick r:id="" action="ppaction://media"/>
            <a:extLst>
              <a:ext uri="{FF2B5EF4-FFF2-40B4-BE49-F238E27FC236}">
                <a16:creationId xmlns:a16="http://schemas.microsoft.com/office/drawing/2014/main" xmlns="" id="{D2A0B65E-0FAD-4C0D-9B81-9B5C142A40AA}"/>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120792" y="7985556"/>
            <a:ext cx="1318090" cy="1318090"/>
          </a:xfrm>
          <a:prstGeom prst="rect">
            <a:avLst/>
          </a:prstGeom>
        </p:spPr>
      </p:pic>
    </p:spTree>
    <p:extLst>
      <p:ext uri="{BB962C8B-B14F-4D97-AF65-F5344CB8AC3E}">
        <p14:creationId xmlns:p14="http://schemas.microsoft.com/office/powerpoint/2010/main" xmlns="" val="33311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99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F5674E2-EAAB-4E40-8A5C-3D40A4981C4F}"/>
              </a:ext>
            </a:extLst>
          </p:cNvPr>
          <p:cNvSpPr/>
          <p:nvPr/>
        </p:nvSpPr>
        <p:spPr>
          <a:xfrm>
            <a:off x="255494" y="115807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3</a:t>
            </a:r>
          </a:p>
        </p:txBody>
      </p:sp>
      <p:sp>
        <p:nvSpPr>
          <p:cNvPr id="4" name="TextBox 3">
            <a:extLst>
              <a:ext uri="{FF2B5EF4-FFF2-40B4-BE49-F238E27FC236}">
                <a16:creationId xmlns:a16="http://schemas.microsoft.com/office/drawing/2014/main" xmlns="" id="{A7C90925-97A9-4E65-BD44-5D6B75106237}"/>
              </a:ext>
            </a:extLst>
          </p:cNvPr>
          <p:cNvSpPr txBox="1"/>
          <p:nvPr/>
        </p:nvSpPr>
        <p:spPr>
          <a:xfrm>
            <a:off x="255494" y="259114"/>
            <a:ext cx="7126941" cy="830997"/>
          </a:xfrm>
          <a:prstGeom prst="rect">
            <a:avLst/>
          </a:prstGeom>
          <a:noFill/>
        </p:spPr>
        <p:txBody>
          <a:bodyPr wrap="square">
            <a:spAutoFit/>
          </a:bodyPr>
          <a:lstStyle/>
          <a:p>
            <a:r>
              <a:rPr lang="ru-RU" sz="1600" b="0" i="0" dirty="0">
                <a:effectLst/>
                <a:latin typeface="Arial" panose="020B0604020202020204" pitchFamily="34" charset="0"/>
              </a:rPr>
              <a:t>Вы услышите интервью. В заданиях </a:t>
            </a:r>
            <a:r>
              <a:rPr lang="ru-RU" sz="1600" b="1" i="0" dirty="0">
                <a:effectLst/>
                <a:latin typeface="Arial" panose="020B0604020202020204" pitchFamily="34" charset="0"/>
              </a:rPr>
              <a:t>3–9</a:t>
            </a:r>
            <a:r>
              <a:rPr lang="ru-RU" sz="1600" b="0" i="0" dirty="0">
                <a:effectLst/>
                <a:latin typeface="Arial" panose="020B0604020202020204" pitchFamily="34" charset="0"/>
              </a:rPr>
              <a:t> запишите в поле ответа цифру </a:t>
            </a:r>
            <a:r>
              <a:rPr lang="ru-RU" sz="1600" b="1" i="0" dirty="0">
                <a:effectLst/>
                <a:latin typeface="Arial" panose="020B0604020202020204" pitchFamily="34" charset="0"/>
              </a:rPr>
              <a:t>1</a:t>
            </a:r>
            <a:r>
              <a:rPr lang="ru-RU" sz="1600" b="0" i="0" dirty="0">
                <a:effectLst/>
                <a:latin typeface="Arial" panose="020B0604020202020204" pitchFamily="34" charset="0"/>
              </a:rPr>
              <a:t>, </a:t>
            </a:r>
            <a:r>
              <a:rPr lang="ru-RU" sz="1600" b="1" i="0" dirty="0">
                <a:effectLst/>
                <a:latin typeface="Arial" panose="020B0604020202020204" pitchFamily="34" charset="0"/>
              </a:rPr>
              <a:t>2</a:t>
            </a:r>
            <a:r>
              <a:rPr lang="ru-RU" sz="1600" b="0" i="0" dirty="0">
                <a:effectLst/>
                <a:latin typeface="Arial" panose="020B0604020202020204" pitchFamily="34" charset="0"/>
              </a:rPr>
              <a:t> или </a:t>
            </a:r>
            <a:r>
              <a:rPr lang="ru-RU" sz="1600" b="1" i="0" dirty="0">
                <a:effectLst/>
                <a:latin typeface="Arial" panose="020B0604020202020204" pitchFamily="34" charset="0"/>
              </a:rPr>
              <a:t>3</a:t>
            </a:r>
            <a:r>
              <a:rPr lang="ru-RU" sz="1600" b="0" i="0" dirty="0">
                <a:effectLst/>
                <a:latin typeface="Arial" panose="020B0604020202020204" pitchFamily="34" charset="0"/>
              </a:rPr>
              <a:t>, соответствующую выбранному Вами варианту ответа. Вы услышите запись дважды.</a:t>
            </a:r>
            <a:endParaRPr lang="ru-RU" sz="1600" dirty="0"/>
          </a:p>
        </p:txBody>
      </p:sp>
      <p:sp>
        <p:nvSpPr>
          <p:cNvPr id="6" name="TextBox 5">
            <a:extLst>
              <a:ext uri="{FF2B5EF4-FFF2-40B4-BE49-F238E27FC236}">
                <a16:creationId xmlns:a16="http://schemas.microsoft.com/office/drawing/2014/main" xmlns="" id="{64C638DC-8EAD-4B04-8B7E-340633825CB6}"/>
              </a:ext>
            </a:extLst>
          </p:cNvPr>
          <p:cNvSpPr txBox="1"/>
          <p:nvPr/>
        </p:nvSpPr>
        <p:spPr>
          <a:xfrm>
            <a:off x="820271" y="1137550"/>
            <a:ext cx="6898340" cy="1077218"/>
          </a:xfrm>
          <a:prstGeom prst="rect">
            <a:avLst/>
          </a:prstGeom>
          <a:noFill/>
        </p:spPr>
        <p:txBody>
          <a:bodyPr wrap="square">
            <a:spAutoFit/>
          </a:bodyPr>
          <a:lstStyle/>
          <a:p>
            <a:pPr algn="l" fontAlgn="base"/>
            <a:r>
              <a:rPr lang="en-US" sz="1600" b="0" i="0" dirty="0">
                <a:effectLst/>
                <a:latin typeface="Arial" panose="020B0604020202020204" pitchFamily="34" charset="0"/>
              </a:rPr>
              <a:t> The presenter introduces Stan Shaff as a …</a:t>
            </a:r>
          </a:p>
          <a:p>
            <a:pPr algn="l" fontAlgn="base"/>
            <a:r>
              <a:rPr lang="en-US" sz="1600" b="0" i="0" dirty="0">
                <a:effectLst/>
                <a:latin typeface="Arial" panose="020B0604020202020204" pitchFamily="34" charset="0"/>
              </a:rPr>
              <a:t>1) theatre designer.</a:t>
            </a:r>
          </a:p>
          <a:p>
            <a:pPr algn="l" fontAlgn="base"/>
            <a:r>
              <a:rPr lang="en-US" sz="1600" b="0" i="0" dirty="0">
                <a:effectLst/>
                <a:latin typeface="Arial" panose="020B0604020202020204" pitchFamily="34" charset="0"/>
              </a:rPr>
              <a:t>2) sound artist.</a:t>
            </a:r>
          </a:p>
          <a:p>
            <a:pPr algn="l" fontAlgn="base"/>
            <a:r>
              <a:rPr lang="en-US" sz="1600" b="0" i="0" dirty="0">
                <a:effectLst/>
                <a:latin typeface="Arial" panose="020B0604020202020204" pitchFamily="34" charset="0"/>
              </a:rPr>
              <a:t>3) talented musician.</a:t>
            </a:r>
          </a:p>
        </p:txBody>
      </p:sp>
      <p:sp>
        <p:nvSpPr>
          <p:cNvPr id="7" name="Прямоугольник 6">
            <a:extLst>
              <a:ext uri="{FF2B5EF4-FFF2-40B4-BE49-F238E27FC236}">
                <a16:creationId xmlns:a16="http://schemas.microsoft.com/office/drawing/2014/main" xmlns="" id="{4E72EAA1-43A7-4D30-BEB6-275270D2897D}"/>
              </a:ext>
            </a:extLst>
          </p:cNvPr>
          <p:cNvSpPr/>
          <p:nvPr/>
        </p:nvSpPr>
        <p:spPr>
          <a:xfrm>
            <a:off x="255494" y="250842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endParaRPr lang="ru-RU" sz="2400" b="1" dirty="0">
              <a:solidFill>
                <a:schemeClr val="tx1"/>
              </a:solidFill>
            </a:endParaRPr>
          </a:p>
        </p:txBody>
      </p:sp>
      <p:sp>
        <p:nvSpPr>
          <p:cNvPr id="9" name="TextBox 8">
            <a:extLst>
              <a:ext uri="{FF2B5EF4-FFF2-40B4-BE49-F238E27FC236}">
                <a16:creationId xmlns:a16="http://schemas.microsoft.com/office/drawing/2014/main" xmlns="" id="{7F481A05-E036-4A1E-991F-85BB921CB5C4}"/>
              </a:ext>
            </a:extLst>
          </p:cNvPr>
          <p:cNvSpPr txBox="1"/>
          <p:nvPr/>
        </p:nvSpPr>
        <p:spPr>
          <a:xfrm>
            <a:off x="833717" y="2440467"/>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 Which of the following is TRUE about Stan’s latest performance?</a:t>
            </a:r>
          </a:p>
          <a:p>
            <a:pPr algn="l" fontAlgn="base"/>
            <a:r>
              <a:rPr lang="en-US" sz="1600" b="0" i="0" dirty="0">
                <a:effectLst/>
                <a:latin typeface="Arial" panose="020B0604020202020204" pitchFamily="34" charset="0"/>
              </a:rPr>
              <a:t>1) It is based on a long term project.</a:t>
            </a:r>
          </a:p>
          <a:p>
            <a:pPr algn="l" fontAlgn="base"/>
            <a:r>
              <a:rPr lang="en-US" sz="1600" b="0" i="0" dirty="0">
                <a:effectLst/>
                <a:latin typeface="Arial" panose="020B0604020202020204" pitchFamily="34" charset="0"/>
              </a:rPr>
              <a:t>2) The audience consisted of close friends.</a:t>
            </a:r>
          </a:p>
          <a:p>
            <a:pPr algn="l" fontAlgn="base"/>
            <a:r>
              <a:rPr lang="en-US" sz="1600" b="0" i="0" dirty="0">
                <a:effectLst/>
                <a:latin typeface="Arial" panose="020B0604020202020204" pitchFamily="34" charset="0"/>
              </a:rPr>
              <a:t>3) The room was decorated in dark colours.</a:t>
            </a:r>
          </a:p>
        </p:txBody>
      </p:sp>
      <p:sp>
        <p:nvSpPr>
          <p:cNvPr id="10" name="Прямоугольник 9">
            <a:extLst>
              <a:ext uri="{FF2B5EF4-FFF2-40B4-BE49-F238E27FC236}">
                <a16:creationId xmlns:a16="http://schemas.microsoft.com/office/drawing/2014/main" xmlns="" id="{67463138-D171-47B4-BDCF-857B3544262E}"/>
              </a:ext>
            </a:extLst>
          </p:cNvPr>
          <p:cNvSpPr/>
          <p:nvPr/>
        </p:nvSpPr>
        <p:spPr>
          <a:xfrm>
            <a:off x="255494" y="37433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endParaRPr lang="ru-RU" sz="2400" b="1" dirty="0">
              <a:solidFill>
                <a:schemeClr val="tx1"/>
              </a:solidFill>
            </a:endParaRPr>
          </a:p>
        </p:txBody>
      </p:sp>
      <p:sp>
        <p:nvSpPr>
          <p:cNvPr id="12" name="TextBox 11">
            <a:extLst>
              <a:ext uri="{FF2B5EF4-FFF2-40B4-BE49-F238E27FC236}">
                <a16:creationId xmlns:a16="http://schemas.microsoft.com/office/drawing/2014/main" xmlns="" id="{DDD66701-D3D8-4FA8-84E8-69A4A90B1091}"/>
              </a:ext>
            </a:extLst>
          </p:cNvPr>
          <p:cNvSpPr txBox="1"/>
          <p:nvPr/>
        </p:nvSpPr>
        <p:spPr>
          <a:xfrm>
            <a:off x="820271" y="3623310"/>
            <a:ext cx="7304181" cy="1077218"/>
          </a:xfrm>
          <a:prstGeom prst="rect">
            <a:avLst/>
          </a:prstGeom>
          <a:noFill/>
        </p:spPr>
        <p:txBody>
          <a:bodyPr wrap="square">
            <a:spAutoFit/>
          </a:bodyPr>
          <a:lstStyle/>
          <a:p>
            <a:pPr algn="l" fontAlgn="base"/>
            <a:r>
              <a:rPr lang="en-US" sz="1600" b="0" i="0" dirty="0">
                <a:effectLst/>
                <a:latin typeface="Arial" panose="020B0604020202020204" pitchFamily="34" charset="0"/>
              </a:rPr>
              <a:t> What did Stan and his partner try to achieve with their experiments?</a:t>
            </a:r>
          </a:p>
          <a:p>
            <a:pPr algn="l" fontAlgn="base"/>
            <a:r>
              <a:rPr lang="en-US" sz="1600" b="0" i="0" dirty="0">
                <a:effectLst/>
                <a:latin typeface="Arial" panose="020B0604020202020204" pitchFamily="34" charset="0"/>
              </a:rPr>
              <a:t>1) The creation of new types of speakers.</a:t>
            </a:r>
          </a:p>
          <a:p>
            <a:pPr algn="l" fontAlgn="base"/>
            <a:r>
              <a:rPr lang="en-US" sz="1600" b="0" i="0" dirty="0">
                <a:effectLst/>
                <a:latin typeface="Arial" panose="020B0604020202020204" pitchFamily="34" charset="0"/>
              </a:rPr>
              <a:t>2) The proper application of old-fashioned objects.</a:t>
            </a:r>
          </a:p>
          <a:p>
            <a:pPr algn="l" fontAlgn="base"/>
            <a:r>
              <a:rPr lang="en-US" sz="1600" b="0" i="0" dirty="0">
                <a:effectLst/>
                <a:latin typeface="Arial" panose="020B0604020202020204" pitchFamily="34" charset="0"/>
              </a:rPr>
              <a:t>3) The effect of producing sound images.</a:t>
            </a:r>
          </a:p>
        </p:txBody>
      </p:sp>
      <p:sp>
        <p:nvSpPr>
          <p:cNvPr id="13" name="Прямоугольник 12">
            <a:extLst>
              <a:ext uri="{FF2B5EF4-FFF2-40B4-BE49-F238E27FC236}">
                <a16:creationId xmlns:a16="http://schemas.microsoft.com/office/drawing/2014/main" xmlns="" id="{3329B93A-A5D1-4246-8190-4EC20773D1B9}"/>
              </a:ext>
            </a:extLst>
          </p:cNvPr>
          <p:cNvSpPr/>
          <p:nvPr/>
        </p:nvSpPr>
        <p:spPr>
          <a:xfrm>
            <a:off x="255494" y="498437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9D81DBEA-B758-4274-8561-54B8B828C52B}"/>
              </a:ext>
            </a:extLst>
          </p:cNvPr>
          <p:cNvSpPr/>
          <p:nvPr/>
        </p:nvSpPr>
        <p:spPr>
          <a:xfrm>
            <a:off x="6457015" y="181519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D4FECC1B-5A91-44DD-8514-9E5BF79A3768}"/>
              </a:ext>
            </a:extLst>
          </p:cNvPr>
          <p:cNvSpPr/>
          <p:nvPr/>
        </p:nvSpPr>
        <p:spPr>
          <a:xfrm>
            <a:off x="6457015" y="291077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F5D21B4A-DF1D-46E5-BB07-117743DD1FEA}"/>
              </a:ext>
            </a:extLst>
          </p:cNvPr>
          <p:cNvSpPr/>
          <p:nvPr/>
        </p:nvSpPr>
        <p:spPr>
          <a:xfrm>
            <a:off x="6457015" y="4186037"/>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TextBox 17">
            <a:extLst>
              <a:ext uri="{FF2B5EF4-FFF2-40B4-BE49-F238E27FC236}">
                <a16:creationId xmlns:a16="http://schemas.microsoft.com/office/drawing/2014/main" xmlns="" id="{E0A320C5-66EB-44D6-AA0A-8A7E51265808}"/>
              </a:ext>
            </a:extLst>
          </p:cNvPr>
          <p:cNvSpPr txBox="1"/>
          <p:nvPr/>
        </p:nvSpPr>
        <p:spPr>
          <a:xfrm>
            <a:off x="813548" y="4900649"/>
            <a:ext cx="6548718" cy="1323439"/>
          </a:xfrm>
          <a:prstGeom prst="rect">
            <a:avLst/>
          </a:prstGeom>
          <a:noFill/>
        </p:spPr>
        <p:txBody>
          <a:bodyPr wrap="square">
            <a:spAutoFit/>
          </a:bodyPr>
          <a:lstStyle/>
          <a:p>
            <a:pPr algn="l" fontAlgn="base"/>
            <a:r>
              <a:rPr lang="en-US" sz="1600" b="0" i="0" dirty="0">
                <a:effectLst/>
                <a:latin typeface="Arial" panose="020B0604020202020204" pitchFamily="34" charset="0"/>
              </a:rPr>
              <a:t> Which of the following is NOT mentioned by Stan as an outcome of the experiments?</a:t>
            </a:r>
          </a:p>
          <a:p>
            <a:pPr algn="l" fontAlgn="base"/>
            <a:r>
              <a:rPr lang="en-US" sz="1600" b="0" i="0" dirty="0">
                <a:effectLst/>
                <a:latin typeface="Arial" panose="020B0604020202020204" pitchFamily="34" charset="0"/>
              </a:rPr>
              <a:t>1) New methods of music recording.</a:t>
            </a:r>
          </a:p>
          <a:p>
            <a:pPr algn="l" fontAlgn="base"/>
            <a:r>
              <a:rPr lang="en-US" sz="1600" b="0" i="0" dirty="0">
                <a:effectLst/>
                <a:latin typeface="Arial" panose="020B0604020202020204" pitchFamily="34" charset="0"/>
              </a:rPr>
              <a:t>2) New design of concert halls.</a:t>
            </a:r>
          </a:p>
          <a:p>
            <a:pPr algn="l" fontAlgn="base"/>
            <a:r>
              <a:rPr lang="en-US" sz="1600" b="0" i="0" dirty="0">
                <a:effectLst/>
                <a:latin typeface="Arial" panose="020B0604020202020204" pitchFamily="34" charset="0"/>
              </a:rPr>
              <a:t>3) New types of DVDs.</a:t>
            </a:r>
          </a:p>
        </p:txBody>
      </p:sp>
      <p:sp>
        <p:nvSpPr>
          <p:cNvPr id="19" name="Прямоугольник 18">
            <a:extLst>
              <a:ext uri="{FF2B5EF4-FFF2-40B4-BE49-F238E27FC236}">
                <a16:creationId xmlns:a16="http://schemas.microsoft.com/office/drawing/2014/main" xmlns="" id="{93A9B59A-CD44-4DE7-8F94-BEBA6DDB0B0D}"/>
              </a:ext>
            </a:extLst>
          </p:cNvPr>
          <p:cNvSpPr/>
          <p:nvPr/>
        </p:nvSpPr>
        <p:spPr>
          <a:xfrm>
            <a:off x="248771" y="639833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a:t>
            </a:r>
            <a:endParaRPr lang="ru-RU" sz="2400" b="1" dirty="0">
              <a:solidFill>
                <a:schemeClr val="tx1"/>
              </a:solidFill>
            </a:endParaRPr>
          </a:p>
        </p:txBody>
      </p:sp>
      <p:sp>
        <p:nvSpPr>
          <p:cNvPr id="21" name="TextBox 20">
            <a:extLst>
              <a:ext uri="{FF2B5EF4-FFF2-40B4-BE49-F238E27FC236}">
                <a16:creationId xmlns:a16="http://schemas.microsoft.com/office/drawing/2014/main" xmlns="" id="{AEB26E7F-C841-4166-99C8-BE46DA245FA0}"/>
              </a:ext>
            </a:extLst>
          </p:cNvPr>
          <p:cNvSpPr txBox="1"/>
          <p:nvPr/>
        </p:nvSpPr>
        <p:spPr>
          <a:xfrm>
            <a:off x="833717" y="6341586"/>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 The building housing the Audium once housed …</a:t>
            </a:r>
          </a:p>
          <a:p>
            <a:pPr algn="l" fontAlgn="base"/>
            <a:r>
              <a:rPr lang="en-US" sz="1600" b="0" i="0" dirty="0">
                <a:effectLst/>
                <a:latin typeface="Arial" panose="020B0604020202020204" pitchFamily="34" charset="0"/>
              </a:rPr>
              <a:t>1) a coffee shop.</a:t>
            </a:r>
          </a:p>
          <a:p>
            <a:pPr algn="l" fontAlgn="base"/>
            <a:r>
              <a:rPr lang="en-US" sz="1600" b="0" i="0" dirty="0">
                <a:effectLst/>
                <a:latin typeface="Arial" panose="020B0604020202020204" pitchFamily="34" charset="0"/>
              </a:rPr>
              <a:t>2) a bakery.</a:t>
            </a:r>
          </a:p>
          <a:p>
            <a:pPr algn="l" fontAlgn="base"/>
            <a:r>
              <a:rPr lang="en-US" sz="1600" b="0" i="0" dirty="0">
                <a:effectLst/>
                <a:latin typeface="Arial" panose="020B0604020202020204" pitchFamily="34" charset="0"/>
              </a:rPr>
              <a:t>3) an office for National Endowment for the Arts</a:t>
            </a:r>
            <a:r>
              <a:rPr lang="en-US" sz="1600" b="0" i="0" dirty="0">
                <a:solidFill>
                  <a:srgbClr val="555555"/>
                </a:solidFill>
                <a:effectLst/>
                <a:latin typeface="Arial" panose="020B0604020202020204" pitchFamily="34" charset="0"/>
              </a:rPr>
              <a:t>.</a:t>
            </a:r>
          </a:p>
        </p:txBody>
      </p:sp>
      <p:sp>
        <p:nvSpPr>
          <p:cNvPr id="22" name="Прямоугольник 21">
            <a:extLst>
              <a:ext uri="{FF2B5EF4-FFF2-40B4-BE49-F238E27FC236}">
                <a16:creationId xmlns:a16="http://schemas.microsoft.com/office/drawing/2014/main" xmlns="" id="{FC22DE55-20C5-466D-925D-3913B91777B8}"/>
              </a:ext>
            </a:extLst>
          </p:cNvPr>
          <p:cNvSpPr/>
          <p:nvPr/>
        </p:nvSpPr>
        <p:spPr>
          <a:xfrm>
            <a:off x="243259" y="763328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8</a:t>
            </a:r>
            <a:endParaRPr lang="ru-RU" sz="2400" b="1" dirty="0">
              <a:solidFill>
                <a:schemeClr val="tx1"/>
              </a:solidFill>
            </a:endParaRPr>
          </a:p>
        </p:txBody>
      </p:sp>
      <p:sp>
        <p:nvSpPr>
          <p:cNvPr id="23" name="Прямоугольник 22">
            <a:extLst>
              <a:ext uri="{FF2B5EF4-FFF2-40B4-BE49-F238E27FC236}">
                <a16:creationId xmlns:a16="http://schemas.microsoft.com/office/drawing/2014/main" xmlns="" id="{B61BBB8C-59A1-4968-A8C6-68CD34B675EA}"/>
              </a:ext>
            </a:extLst>
          </p:cNvPr>
          <p:cNvSpPr/>
          <p:nvPr/>
        </p:nvSpPr>
        <p:spPr>
          <a:xfrm>
            <a:off x="268940" y="881068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9</a:t>
            </a:r>
            <a:endParaRPr lang="ru-RU" sz="2400" b="1" dirty="0">
              <a:solidFill>
                <a:schemeClr val="tx1"/>
              </a:solidFill>
            </a:endParaRPr>
          </a:p>
        </p:txBody>
      </p:sp>
      <p:sp>
        <p:nvSpPr>
          <p:cNvPr id="25" name="TextBox 24">
            <a:extLst>
              <a:ext uri="{FF2B5EF4-FFF2-40B4-BE49-F238E27FC236}">
                <a16:creationId xmlns:a16="http://schemas.microsoft.com/office/drawing/2014/main" xmlns="" id="{F903B82C-FEC4-48B6-9712-75DC3FB2398D}"/>
              </a:ext>
            </a:extLst>
          </p:cNvPr>
          <p:cNvSpPr txBox="1"/>
          <p:nvPr/>
        </p:nvSpPr>
        <p:spPr>
          <a:xfrm>
            <a:off x="859398" y="7539737"/>
            <a:ext cx="6457018" cy="1323439"/>
          </a:xfrm>
          <a:prstGeom prst="rect">
            <a:avLst/>
          </a:prstGeom>
          <a:noFill/>
        </p:spPr>
        <p:txBody>
          <a:bodyPr wrap="square">
            <a:spAutoFit/>
          </a:bodyPr>
          <a:lstStyle/>
          <a:p>
            <a:pPr algn="l" fontAlgn="base"/>
            <a:r>
              <a:rPr lang="en-US" sz="1600" b="0" i="0" dirty="0">
                <a:effectLst/>
                <a:latin typeface="Arial" panose="020B0604020202020204" pitchFamily="34" charset="0"/>
              </a:rPr>
              <a:t>What does Stan say about the Audium’s program?</a:t>
            </a:r>
          </a:p>
          <a:p>
            <a:pPr algn="l" fontAlgn="base"/>
            <a:r>
              <a:rPr lang="en-US" sz="1600" b="0" i="0" dirty="0">
                <a:effectLst/>
                <a:latin typeface="Arial" panose="020B0604020202020204" pitchFamily="34" charset="0"/>
              </a:rPr>
              <a:t>1) It’s almost ten years old.</a:t>
            </a:r>
          </a:p>
          <a:p>
            <a:pPr algn="l" fontAlgn="base"/>
            <a:r>
              <a:rPr lang="en-US" sz="1600" b="0" i="0" dirty="0">
                <a:effectLst/>
                <a:latin typeface="Arial" panose="020B0604020202020204" pitchFamily="34" charset="0"/>
              </a:rPr>
              <a:t>2) It’s a completely live performance.</a:t>
            </a:r>
          </a:p>
          <a:p>
            <a:pPr algn="l" fontAlgn="base"/>
            <a:r>
              <a:rPr lang="en-US" sz="1600" b="0" i="0" dirty="0">
                <a:effectLst/>
                <a:latin typeface="Arial" panose="020B0604020202020204" pitchFamily="34" charset="0"/>
              </a:rPr>
              <a:t>3) It needs a change.</a:t>
            </a:r>
          </a:p>
          <a:p>
            <a:pPr algn="l" fontAlgn="base"/>
            <a:r>
              <a:rPr lang="en-US" sz="1600" b="0" i="0" dirty="0">
                <a:solidFill>
                  <a:srgbClr val="555555"/>
                </a:solidFill>
                <a:effectLst/>
                <a:latin typeface="Arial" panose="020B0604020202020204" pitchFamily="34" charset="0"/>
              </a:rPr>
              <a:t> </a:t>
            </a:r>
          </a:p>
        </p:txBody>
      </p:sp>
      <p:sp>
        <p:nvSpPr>
          <p:cNvPr id="27" name="TextBox 26">
            <a:extLst>
              <a:ext uri="{FF2B5EF4-FFF2-40B4-BE49-F238E27FC236}">
                <a16:creationId xmlns:a16="http://schemas.microsoft.com/office/drawing/2014/main" xmlns="" id="{F6F8A2AC-CF33-43F2-AF9F-E4E274995B4C}"/>
              </a:ext>
            </a:extLst>
          </p:cNvPr>
          <p:cNvSpPr txBox="1"/>
          <p:nvPr/>
        </p:nvSpPr>
        <p:spPr>
          <a:xfrm>
            <a:off x="820271" y="8828999"/>
            <a:ext cx="6898340" cy="1077218"/>
          </a:xfrm>
          <a:prstGeom prst="rect">
            <a:avLst/>
          </a:prstGeom>
          <a:noFill/>
        </p:spPr>
        <p:txBody>
          <a:bodyPr wrap="square">
            <a:spAutoFit/>
          </a:bodyPr>
          <a:lstStyle/>
          <a:p>
            <a:pPr algn="l" fontAlgn="base"/>
            <a:r>
              <a:rPr lang="en-US" sz="1600" b="0" i="0" dirty="0">
                <a:effectLst/>
                <a:latin typeface="Arial" panose="020B0604020202020204" pitchFamily="34" charset="0"/>
              </a:rPr>
              <a:t>Stan says that while performing he …</a:t>
            </a:r>
          </a:p>
          <a:p>
            <a:pPr algn="l" fontAlgn="base"/>
            <a:r>
              <a:rPr lang="en-US" sz="1600" b="0" i="0" dirty="0">
                <a:effectLst/>
                <a:latin typeface="Arial" panose="020B0604020202020204" pitchFamily="34" charset="0"/>
              </a:rPr>
              <a:t>1) misses his mother-in-law.</a:t>
            </a:r>
          </a:p>
          <a:p>
            <a:pPr algn="l" fontAlgn="base"/>
            <a:r>
              <a:rPr lang="en-US" sz="1600" b="0" i="0" dirty="0">
                <a:effectLst/>
                <a:latin typeface="Arial" panose="020B0604020202020204" pitchFamily="34" charset="0"/>
              </a:rPr>
              <a:t>2) wishes to be dispassionate.</a:t>
            </a:r>
          </a:p>
          <a:p>
            <a:pPr algn="l" fontAlgn="base"/>
            <a:r>
              <a:rPr lang="en-US" sz="1600" b="0" i="0" dirty="0">
                <a:effectLst/>
                <a:latin typeface="Arial" panose="020B0604020202020204" pitchFamily="34" charset="0"/>
              </a:rPr>
              <a:t>3) pays attention to who is in audience.</a:t>
            </a:r>
          </a:p>
        </p:txBody>
      </p:sp>
      <p:sp>
        <p:nvSpPr>
          <p:cNvPr id="28" name="Прямоугольник 27">
            <a:extLst>
              <a:ext uri="{FF2B5EF4-FFF2-40B4-BE49-F238E27FC236}">
                <a16:creationId xmlns:a16="http://schemas.microsoft.com/office/drawing/2014/main" xmlns="" id="{A01AC7CD-C127-4E6F-9252-95D7368B375B}"/>
              </a:ext>
            </a:extLst>
          </p:cNvPr>
          <p:cNvSpPr/>
          <p:nvPr/>
        </p:nvSpPr>
        <p:spPr>
          <a:xfrm>
            <a:off x="6457015" y="550985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29" name="Прямоугольник 28">
            <a:extLst>
              <a:ext uri="{FF2B5EF4-FFF2-40B4-BE49-F238E27FC236}">
                <a16:creationId xmlns:a16="http://schemas.microsoft.com/office/drawing/2014/main" xmlns="" id="{1119315B-F33D-4B42-B8B7-8E525721CF2A}"/>
              </a:ext>
            </a:extLst>
          </p:cNvPr>
          <p:cNvSpPr/>
          <p:nvPr/>
        </p:nvSpPr>
        <p:spPr>
          <a:xfrm>
            <a:off x="6409801" y="648175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0" name="Прямоугольник 29">
            <a:extLst>
              <a:ext uri="{FF2B5EF4-FFF2-40B4-BE49-F238E27FC236}">
                <a16:creationId xmlns:a16="http://schemas.microsoft.com/office/drawing/2014/main" xmlns="" id="{7249609B-E975-4C39-BCFE-A09DD719B54D}"/>
              </a:ext>
            </a:extLst>
          </p:cNvPr>
          <p:cNvSpPr/>
          <p:nvPr/>
        </p:nvSpPr>
        <p:spPr>
          <a:xfrm>
            <a:off x="6457012" y="782478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1" name="Прямоугольник 30">
            <a:extLst>
              <a:ext uri="{FF2B5EF4-FFF2-40B4-BE49-F238E27FC236}">
                <a16:creationId xmlns:a16="http://schemas.microsoft.com/office/drawing/2014/main" xmlns="" id="{D4E4274A-B4A7-41C4-B7D7-1F1F1B65303E}"/>
              </a:ext>
            </a:extLst>
          </p:cNvPr>
          <p:cNvSpPr/>
          <p:nvPr/>
        </p:nvSpPr>
        <p:spPr>
          <a:xfrm>
            <a:off x="6457013" y="908542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3" name="TextBox 32">
            <a:extLst>
              <a:ext uri="{FF2B5EF4-FFF2-40B4-BE49-F238E27FC236}">
                <a16:creationId xmlns:a16="http://schemas.microsoft.com/office/drawing/2014/main" xmlns="" id="{DB1EE9B5-1DDE-4C3E-9A55-A1866F257A2C}"/>
              </a:ext>
            </a:extLst>
          </p:cNvPr>
          <p:cNvSpPr txBox="1"/>
          <p:nvPr/>
        </p:nvSpPr>
        <p:spPr>
          <a:xfrm>
            <a:off x="1885950" y="-38401"/>
            <a:ext cx="4067734" cy="369332"/>
          </a:xfrm>
          <a:prstGeom prst="rect">
            <a:avLst/>
          </a:prstGeom>
          <a:noFill/>
        </p:spPr>
        <p:txBody>
          <a:bodyPr wrap="square">
            <a:spAutoFit/>
          </a:bodyPr>
          <a:lstStyle/>
          <a:p>
            <a:pPr algn="ctr" fontAlgn="base"/>
            <a:r>
              <a:rPr lang="ru-RU" sz="1800" b="1" dirty="0">
                <a:effectLst/>
                <a:latin typeface="inherit"/>
              </a:rPr>
              <a:t>Задание 3</a:t>
            </a:r>
            <a:endParaRPr lang="ru-RU" sz="1800" b="1" dirty="0">
              <a:effectLst/>
              <a:latin typeface="Playfair Display"/>
            </a:endParaRPr>
          </a:p>
        </p:txBody>
      </p:sp>
      <p:pic>
        <p:nvPicPr>
          <p:cNvPr id="3" name="1308_ege">
            <a:hlinkClick r:id="" action="ppaction://media"/>
            <a:extLst>
              <a:ext uri="{FF2B5EF4-FFF2-40B4-BE49-F238E27FC236}">
                <a16:creationId xmlns:a16="http://schemas.microsoft.com/office/drawing/2014/main" xmlns="" id="{46C7F8FE-B52F-40F6-8F52-0A9E1608D711}"/>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118078" y="9486964"/>
            <a:ext cx="681879" cy="681879"/>
          </a:xfrm>
          <a:prstGeom prst="rect">
            <a:avLst/>
          </a:prstGeom>
        </p:spPr>
      </p:pic>
    </p:spTree>
    <p:extLst>
      <p:ext uri="{BB962C8B-B14F-4D97-AF65-F5344CB8AC3E}">
        <p14:creationId xmlns:p14="http://schemas.microsoft.com/office/powerpoint/2010/main" xmlns="" val="27379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1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D57D87E-A1AB-40B3-9B96-5ECFC2921353}"/>
              </a:ext>
            </a:extLst>
          </p:cNvPr>
          <p:cNvSpPr/>
          <p:nvPr/>
        </p:nvSpPr>
        <p:spPr>
          <a:xfrm>
            <a:off x="2009332" y="111130"/>
            <a:ext cx="3667543"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Чтение</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4" name="TextBox 3">
            <a:extLst>
              <a:ext uri="{FF2B5EF4-FFF2-40B4-BE49-F238E27FC236}">
                <a16:creationId xmlns:a16="http://schemas.microsoft.com/office/drawing/2014/main" xmlns="" id="{AC1BA80C-91C1-4894-9295-4B0485E7D05C}"/>
              </a:ext>
            </a:extLst>
          </p:cNvPr>
          <p:cNvSpPr txBox="1"/>
          <p:nvPr/>
        </p:nvSpPr>
        <p:spPr>
          <a:xfrm>
            <a:off x="1207152" y="725320"/>
            <a:ext cx="6352523" cy="1077218"/>
          </a:xfrm>
          <a:prstGeom prst="rect">
            <a:avLst/>
          </a:prstGeom>
          <a:noFill/>
        </p:spPr>
        <p:txBody>
          <a:bodyPr wrap="square">
            <a:spAutoFit/>
          </a:bodyPr>
          <a:lstStyle/>
          <a:p>
            <a:r>
              <a:rPr lang="ru-RU" sz="1600" b="0" i="1" dirty="0">
                <a:effectLst/>
                <a:latin typeface="Arial" panose="020B0604020202020204" pitchFamily="34" charset="0"/>
              </a:rPr>
              <a:t>Установите соответствие между заголовками</a:t>
            </a:r>
            <a:r>
              <a:rPr lang="ru-RU" sz="1600" b="1" i="1" dirty="0">
                <a:effectLst/>
                <a:latin typeface="inherit"/>
              </a:rPr>
              <a:t> 1–8 </a:t>
            </a:r>
            <a:r>
              <a:rPr lang="ru-RU" sz="1600" b="0" i="1" dirty="0">
                <a:effectLst/>
                <a:latin typeface="Arial" panose="020B0604020202020204" pitchFamily="34" charset="0"/>
              </a:rPr>
              <a:t>и текстами</a:t>
            </a:r>
            <a:r>
              <a:rPr lang="ru-RU" sz="1600" b="1" i="1" dirty="0">
                <a:effectLst/>
                <a:latin typeface="inherit"/>
              </a:rPr>
              <a:t> A–G. </a:t>
            </a:r>
            <a:r>
              <a:rPr lang="ru-RU" sz="1600" b="0" i="1" dirty="0">
                <a:effectLst/>
                <a:latin typeface="Arial" panose="020B0604020202020204" pitchFamily="34" charset="0"/>
              </a:rPr>
              <a:t>Занесите свои ответы в таблицу. Используйте каждую цифру</a:t>
            </a:r>
            <a:r>
              <a:rPr lang="ru-RU" sz="1600" b="1" i="1" dirty="0">
                <a:effectLst/>
                <a:latin typeface="inherit"/>
              </a:rPr>
              <a:t> только один раз. </a:t>
            </a:r>
          </a:p>
          <a:p>
            <a:r>
              <a:rPr lang="ru-RU" sz="1600" b="1" i="1" dirty="0">
                <a:effectLst/>
                <a:latin typeface="inherit"/>
              </a:rPr>
              <a:t> В задании один заголовок лишний.</a:t>
            </a:r>
            <a:endParaRPr lang="ru-RU" sz="1600" dirty="0"/>
          </a:p>
        </p:txBody>
      </p:sp>
      <p:sp>
        <p:nvSpPr>
          <p:cNvPr id="5" name="Прямоугольник 4">
            <a:extLst>
              <a:ext uri="{FF2B5EF4-FFF2-40B4-BE49-F238E27FC236}">
                <a16:creationId xmlns:a16="http://schemas.microsoft.com/office/drawing/2014/main" xmlns="" id="{462DCC60-2FA3-4768-AED1-C76AD9A2627A}"/>
              </a:ext>
            </a:extLst>
          </p:cNvPr>
          <p:cNvSpPr/>
          <p:nvPr/>
        </p:nvSpPr>
        <p:spPr>
          <a:xfrm>
            <a:off x="418948" y="43588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10</a:t>
            </a:r>
          </a:p>
        </p:txBody>
      </p:sp>
      <p:sp>
        <p:nvSpPr>
          <p:cNvPr id="7" name="TextBox 6">
            <a:extLst>
              <a:ext uri="{FF2B5EF4-FFF2-40B4-BE49-F238E27FC236}">
                <a16:creationId xmlns:a16="http://schemas.microsoft.com/office/drawing/2014/main" xmlns="" id="{09330B31-560A-4DF9-A7D4-63D7CAB4985F}"/>
              </a:ext>
            </a:extLst>
          </p:cNvPr>
          <p:cNvSpPr txBox="1"/>
          <p:nvPr/>
        </p:nvSpPr>
        <p:spPr>
          <a:xfrm>
            <a:off x="242048" y="2097286"/>
            <a:ext cx="7202113" cy="1200329"/>
          </a:xfrm>
          <a:prstGeom prst="rect">
            <a:avLst/>
          </a:prstGeom>
          <a:noFill/>
        </p:spPr>
        <p:txBody>
          <a:bodyPr wrap="square">
            <a:spAutoFit/>
          </a:bodyPr>
          <a:lstStyle/>
          <a:p>
            <a:pPr algn="l" fontAlgn="base">
              <a:buFont typeface="+mj-lt"/>
              <a:buAutoNum type="arabicPeriod"/>
            </a:pPr>
            <a:r>
              <a:rPr lang="en-US" b="1" i="0" dirty="0">
                <a:effectLst/>
                <a:latin typeface="Arial" panose="020B0604020202020204" pitchFamily="34" charset="0"/>
              </a:rPr>
              <a:t> </a:t>
            </a:r>
            <a:r>
              <a:rPr lang="en-US" b="1" i="0" dirty="0">
                <a:effectLst/>
                <a:latin typeface="inherit"/>
              </a:rPr>
              <a:t>Inspired by noble goals                         5. Hard to see and to believe</a:t>
            </a:r>
          </a:p>
          <a:p>
            <a:pPr algn="l" fontAlgn="base">
              <a:buFont typeface="+mj-lt"/>
              <a:buAutoNum type="arabicPeriod"/>
            </a:pPr>
            <a:r>
              <a:rPr lang="en-US" b="1" i="0" dirty="0">
                <a:effectLst/>
                <a:latin typeface="inherit"/>
              </a:rPr>
              <a:t>Protected by law                                     </a:t>
            </a:r>
            <a:r>
              <a:rPr lang="ru-RU" b="1" i="0" dirty="0">
                <a:effectLst/>
                <a:latin typeface="inherit"/>
              </a:rPr>
              <a:t> </a:t>
            </a:r>
            <a:r>
              <a:rPr lang="en-US" b="1" i="0" dirty="0">
                <a:effectLst/>
                <a:latin typeface="inherit"/>
              </a:rPr>
              <a:t>6. Hard to explain how they could</a:t>
            </a:r>
          </a:p>
          <a:p>
            <a:pPr algn="l" fontAlgn="base">
              <a:buFont typeface="+mj-lt"/>
              <a:buAutoNum type="arabicPeriod"/>
            </a:pPr>
            <a:r>
              <a:rPr lang="en-US" b="1" i="0" dirty="0">
                <a:effectLst/>
                <a:latin typeface="inherit"/>
              </a:rPr>
              <a:t>Small size — great opportunities          7. Breathtaking just to watch</a:t>
            </a:r>
          </a:p>
          <a:p>
            <a:pPr algn="l" fontAlgn="base">
              <a:buFont typeface="+mj-lt"/>
              <a:buAutoNum type="arabicPeriod"/>
            </a:pPr>
            <a:r>
              <a:rPr lang="en-US" b="1" i="0" dirty="0">
                <a:effectLst/>
                <a:latin typeface="inherit"/>
              </a:rPr>
              <a:t>Little experience — big success             8. From travelling to discovery</a:t>
            </a:r>
            <a:endParaRPr lang="ru-RU" dirty="0"/>
          </a:p>
        </p:txBody>
      </p:sp>
      <p:sp>
        <p:nvSpPr>
          <p:cNvPr id="9" name="TextBox 8">
            <a:extLst>
              <a:ext uri="{FF2B5EF4-FFF2-40B4-BE49-F238E27FC236}">
                <a16:creationId xmlns:a16="http://schemas.microsoft.com/office/drawing/2014/main" xmlns="" id="{909E05EE-0F85-4A62-BD09-E5A3D3C7C1E9}"/>
              </a:ext>
            </a:extLst>
          </p:cNvPr>
          <p:cNvSpPr txBox="1"/>
          <p:nvPr/>
        </p:nvSpPr>
        <p:spPr>
          <a:xfrm>
            <a:off x="242048" y="3742528"/>
            <a:ext cx="7202113" cy="5509200"/>
          </a:xfrm>
          <a:prstGeom prst="rect">
            <a:avLst/>
          </a:prstGeom>
          <a:noFill/>
        </p:spPr>
        <p:txBody>
          <a:bodyPr wrap="square">
            <a:spAutoFit/>
          </a:bodyPr>
          <a:lstStyle/>
          <a:p>
            <a:pPr algn="l" fontAlgn="base"/>
            <a:r>
              <a:rPr lang="en-US" sz="1600" b="0" i="0" dirty="0">
                <a:effectLst/>
                <a:latin typeface="Arial" panose="020B0604020202020204" pitchFamily="34" charset="0"/>
              </a:rPr>
              <a:t>A. Charles Darwin’s five-year voyage on H. M. S. Beagle has become legendary and greatly influenced his masterwork, the book, On the Origin of Species. Darwin didn’t actually formulate his theory of evolution while sailing around the world aboard the Royal Navy ship. But the exotic plants and animals he encountered challenged his thinking and led him to consider scientific evidence in new ways.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B. The 19th century was a remarkable time for exploration. Vast portions of the globe, such as the interior of Africa, were mapped by explorers and adventurers. It was the time when David Livingstone became convinced of his mission to reach new peoples in Africa and introduce them to Christianity, as well as free them from slavery.</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C. Louis Pasteur’s various investigations convinced him of the Tightness of his germ theory of disease, which holds that germs attack the body from outside. Many felt that such tiny organisms as germs could not possibly kill larger ones such as humans. But Pasteur extended this theory to explain the causes of many diseases — including cholera, ТВ and smallpox — and their prevention by vaccination.</a:t>
            </a:r>
          </a:p>
          <a:p>
            <a:pPr algn="l" fontAlgn="base"/>
            <a:r>
              <a:rPr lang="en-US" sz="1600" b="0" i="0" dirty="0">
                <a:effectLst/>
                <a:latin typeface="Arial" panose="020B0604020202020204" pitchFamily="34" charset="0"/>
              </a:rPr>
              <a:t> </a:t>
            </a:r>
          </a:p>
          <a:p>
            <a:pPr algn="l" fontAlgn="base"/>
            <a:endParaRPr lang="en-US" sz="1600" b="0" i="0" dirty="0">
              <a:effectLst/>
              <a:latin typeface="Arial" panose="020B0604020202020204" pitchFamily="34" charset="0"/>
            </a:endParaRPr>
          </a:p>
          <a:p>
            <a:pPr algn="l" fontAlgn="base"/>
            <a:r>
              <a:rPr lang="en-US" sz="1600" b="0" i="0" dirty="0">
                <a:solidFill>
                  <a:srgbClr val="555555"/>
                </a:solidFill>
                <a:effectLst/>
                <a:latin typeface="Arial" panose="020B0604020202020204" pitchFamily="34" charset="0"/>
              </a:rPr>
              <a:t> </a:t>
            </a:r>
          </a:p>
        </p:txBody>
      </p:sp>
    </p:spTree>
    <p:extLst>
      <p:ext uri="{BB962C8B-B14F-4D97-AF65-F5344CB8AC3E}">
        <p14:creationId xmlns:p14="http://schemas.microsoft.com/office/powerpoint/2010/main" xmlns="" val="328962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115325A-3580-4BE3-BD26-79B68FCD0505}"/>
              </a:ext>
            </a:extLst>
          </p:cNvPr>
          <p:cNvSpPr txBox="1"/>
          <p:nvPr/>
        </p:nvSpPr>
        <p:spPr>
          <a:xfrm>
            <a:off x="174812" y="913351"/>
            <a:ext cx="7167282" cy="6494085"/>
          </a:xfrm>
          <a:prstGeom prst="rect">
            <a:avLst/>
          </a:prstGeom>
          <a:noFill/>
        </p:spPr>
        <p:txBody>
          <a:bodyPr wrap="square">
            <a:spAutoFit/>
          </a:bodyPr>
          <a:lstStyle/>
          <a:p>
            <a:pPr algn="l" fontAlgn="base"/>
            <a:r>
              <a:rPr lang="en-US" sz="1600" b="0" i="0" dirty="0">
                <a:effectLst/>
                <a:latin typeface="Arial" panose="020B0604020202020204" pitchFamily="34" charset="0"/>
              </a:rPr>
              <a:t>D. Frederick Law Olmsted, the architect who designed New York City’s Central Park, called the Yosemite Valley «the greatest glory of nature.» Californians convinced one of their representatives, Senator John </a:t>
            </a:r>
            <a:r>
              <a:rPr lang="en-US" sz="1600" b="0" i="0" dirty="0" err="1">
                <a:effectLst/>
                <a:latin typeface="Arial" panose="020B0604020202020204" pitchFamily="34" charset="0"/>
              </a:rPr>
              <a:t>Conness</a:t>
            </a:r>
            <a:r>
              <a:rPr lang="en-US" sz="1600" b="0" i="0" dirty="0">
                <a:effectLst/>
                <a:latin typeface="Arial" panose="020B0604020202020204" pitchFamily="34" charset="0"/>
              </a:rPr>
              <a:t>, to do something about its protection. In May 1864, </a:t>
            </a:r>
            <a:r>
              <a:rPr lang="en-US" sz="1600" b="0" i="0" dirty="0" err="1">
                <a:effectLst/>
                <a:latin typeface="Arial" panose="020B0604020202020204" pitchFamily="34" charset="0"/>
              </a:rPr>
              <a:t>Conness</a:t>
            </a:r>
            <a:r>
              <a:rPr lang="en-US" sz="1600" b="0" i="0" dirty="0">
                <a:effectLst/>
                <a:latin typeface="Arial" panose="020B0604020202020204" pitchFamily="34" charset="0"/>
              </a:rPr>
              <a:t> introduced legislation to bring the Yosemite Valley under the control of the state of California. President Abraham Lincoln signed the bill into law.</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E. The Maya thrived for nearly 2,000 years. Without the use of the cartwheel or metal tools, they built massive stone structures. They were accomplished scientists. They tracked a solar year of 365 days and one of the few surviving ancient Maya books contains tables of eclipses. From observatories, like the one at </a:t>
            </a:r>
            <a:r>
              <a:rPr lang="en-US" sz="1600" b="0" i="0" dirty="0" err="1">
                <a:effectLst/>
                <a:latin typeface="Arial" panose="020B0604020202020204" pitchFamily="34" charset="0"/>
              </a:rPr>
              <a:t>Chichen</a:t>
            </a:r>
            <a:r>
              <a:rPr lang="en-US" sz="1600" b="0" i="0" dirty="0">
                <a:effectLst/>
                <a:latin typeface="Arial" panose="020B0604020202020204" pitchFamily="34" charset="0"/>
              </a:rPr>
              <a:t> Itza, they tracked the progress of the war star, Mars.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F. Bali has been a surfing hotspot since the early 20th century, and continues to attract surfers from all over the world. The island’s small size and unique geography provides wonderful surfing conditions, in all seasons, for surfers of any level of experience. Inexperienced surfers might like to try Kuta’s kind waves, while more able surfers will try Nusa </a:t>
            </a:r>
            <a:r>
              <a:rPr lang="en-US" sz="1600" b="0" i="0" dirty="0" err="1">
                <a:effectLst/>
                <a:latin typeface="Arial" panose="020B0604020202020204" pitchFamily="34" charset="0"/>
              </a:rPr>
              <a:t>Dua’s</a:t>
            </a:r>
            <a:r>
              <a:rPr lang="en-US" sz="1600" b="0" i="0" dirty="0">
                <a:effectLst/>
                <a:latin typeface="Arial" panose="020B0604020202020204" pitchFamily="34" charset="0"/>
              </a:rPr>
              <a:t> powerful waves.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G. Base jumping is an extreme sport, one which only very adventurous travelers enjoy. Some base jumpers leap off bridges, others off buildings and the most extreme off cliffs in Norway. Once a year, base jumpers in the US get to leap off the New River Bridge in West Virginia. During the annual Bridge Day, hundreds of jumpers can go off the bridge legally. Thousands of spectators show up to watch.</a:t>
            </a:r>
          </a:p>
          <a:p>
            <a:pPr algn="l" fontAlgn="base"/>
            <a:r>
              <a:rPr lang="en-US" sz="1600" b="0" i="0" dirty="0">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FFDB15CE-73EF-477A-A410-CDCA96AE58A0}"/>
              </a:ext>
            </a:extLst>
          </p:cNvPr>
          <p:cNvGraphicFramePr>
            <a:graphicFrameLocks noGrp="1"/>
          </p:cNvGraphicFramePr>
          <p:nvPr>
            <p:extLst>
              <p:ext uri="{D42A27DB-BD31-4B8C-83A1-F6EECF244321}">
                <p14:modId xmlns:p14="http://schemas.microsoft.com/office/powerpoint/2010/main" xmlns="" val="3848071058"/>
              </p:ext>
            </p:extLst>
          </p:nvPr>
        </p:nvGraphicFramePr>
        <p:xfrm>
          <a:off x="322731" y="8442112"/>
          <a:ext cx="6871445" cy="984276"/>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Текст</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Заголовок</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320042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192389-3157-4292-ADC4-52CA7FBE7DFD}"/>
              </a:ext>
            </a:extLst>
          </p:cNvPr>
          <p:cNvSpPr txBox="1"/>
          <p:nvPr/>
        </p:nvSpPr>
        <p:spPr>
          <a:xfrm>
            <a:off x="83109" y="1319226"/>
            <a:ext cx="7274858" cy="5109091"/>
          </a:xfrm>
          <a:prstGeom prst="rect">
            <a:avLst/>
          </a:prstGeom>
          <a:noFill/>
        </p:spPr>
        <p:txBody>
          <a:bodyPr wrap="square">
            <a:spAutoFit/>
          </a:bodyPr>
          <a:lstStyle/>
          <a:p>
            <a:pPr algn="just" fontAlgn="base"/>
            <a:r>
              <a:rPr lang="en-US" sz="1600" b="0" i="0" dirty="0">
                <a:effectLst/>
                <a:latin typeface="Arial" panose="020B0604020202020204" pitchFamily="34" charset="0"/>
              </a:rPr>
              <a:t>  </a:t>
            </a:r>
          </a:p>
          <a:p>
            <a:pPr algn="ctr" fontAlgn="base"/>
            <a:r>
              <a:rPr lang="en-US" sz="1400" b="1" dirty="0">
                <a:effectLst/>
                <a:latin typeface="inherit"/>
              </a:rPr>
              <a:t>Changing image</a:t>
            </a:r>
            <a:endParaRPr lang="en-US" sz="1400" b="1" dirty="0">
              <a:effectLst/>
              <a:latin typeface="Playfair Display"/>
            </a:endParaRPr>
          </a:p>
          <a:p>
            <a:pPr algn="just" fontAlgn="base"/>
            <a:r>
              <a:rPr lang="en-US" sz="1400" b="0" i="0" dirty="0">
                <a:effectLst/>
                <a:latin typeface="Arial" panose="020B0604020202020204" pitchFamily="34" charset="0"/>
              </a:rPr>
              <a:t> </a:t>
            </a:r>
          </a:p>
          <a:p>
            <a:pPr algn="just" fontAlgn="base"/>
            <a:r>
              <a:rPr lang="en-US" sz="1400" b="0" i="0" dirty="0">
                <a:effectLst/>
                <a:latin typeface="Arial" panose="020B0604020202020204" pitchFamily="34" charset="0"/>
              </a:rPr>
              <a:t>For more than 200 years Madame Tussaud’s has been attracting tourists from all over the world and it remains just as popular as it ever was. There are many reasons for this enduring success, but at the heart of it all is good, old-fashioned curiosity.</a:t>
            </a:r>
          </a:p>
          <a:p>
            <a:pPr algn="just" fontAlgn="base"/>
            <a:r>
              <a:rPr lang="en-US" sz="1400" b="0" i="0" dirty="0">
                <a:effectLst/>
                <a:latin typeface="Arial" panose="020B0604020202020204" pitchFamily="34" charset="0"/>
              </a:rPr>
              <a:t>Madame Tussaud’s original concept has entered a brand new era of interactive entertainment </a:t>
            </a:r>
            <a:r>
              <a:rPr lang="en-US" sz="1400" b="1" i="0" dirty="0">
                <a:effectLst/>
                <a:latin typeface="inherit"/>
              </a:rPr>
              <a:t>(A)</a:t>
            </a:r>
            <a:r>
              <a:rPr lang="en-US" sz="1400" b="0" i="0" dirty="0">
                <a:effectLst/>
                <a:latin typeface="Arial" panose="020B0604020202020204" pitchFamily="34" charset="0"/>
              </a:rPr>
              <a:t> ______. Today’s visitors are sent on a breathtaking journey in black cabs through hundreds of years of the past. They have a unique chance to see the great legends of history, </a:t>
            </a:r>
            <a:r>
              <a:rPr lang="en-US" sz="1400" b="1" i="0" dirty="0">
                <a:effectLst/>
                <a:latin typeface="inherit"/>
              </a:rPr>
              <a:t>(В)</a:t>
            </a:r>
            <a:r>
              <a:rPr lang="en-US" sz="1400" b="0" i="0" dirty="0">
                <a:effectLst/>
                <a:latin typeface="Arial" panose="020B0604020202020204" pitchFamily="34" charset="0"/>
              </a:rPr>
              <a:t> ______ of politics.</a:t>
            </a:r>
          </a:p>
          <a:p>
            <a:pPr algn="just" fontAlgn="base"/>
            <a:r>
              <a:rPr lang="en-US" sz="1400" b="0" i="0" dirty="0">
                <a:effectLst/>
                <a:latin typeface="Arial" panose="020B0604020202020204" pitchFamily="34" charset="0"/>
              </a:rPr>
              <a:t>Much of the figure construction technique follows the traditional pattern, beginning whenever possible with the subject </a:t>
            </a:r>
            <a:r>
              <a:rPr lang="en-US" sz="1400" b="1" i="0" dirty="0">
                <a:effectLst/>
                <a:latin typeface="inherit"/>
              </a:rPr>
              <a:t>(С)</a:t>
            </a:r>
            <a:r>
              <a:rPr lang="en-US" sz="1400" b="0" i="0" dirty="0">
                <a:effectLst/>
                <a:latin typeface="Arial" panose="020B0604020202020204" pitchFamily="34" charset="0"/>
              </a:rPr>
              <a:t> ______ and personal characteristics. The surprising likeliness of the wax portraits also owes much to many stars </a:t>
            </a:r>
            <a:r>
              <a:rPr lang="en-US" sz="1400" b="1" i="0" dirty="0">
                <a:effectLst/>
                <a:latin typeface="inherit"/>
              </a:rPr>
              <a:t>(D)</a:t>
            </a:r>
            <a:r>
              <a:rPr lang="en-US" sz="1400" b="0" i="0" dirty="0">
                <a:effectLst/>
                <a:latin typeface="Arial" panose="020B0604020202020204" pitchFamily="34" charset="0"/>
              </a:rPr>
              <a:t> ______, either by providing their stage clothes, or simply giving useful advice.</a:t>
            </a:r>
          </a:p>
          <a:p>
            <a:pPr algn="just" fontAlgn="base"/>
            <a:r>
              <a:rPr lang="en-US" sz="1400" b="0" i="0" dirty="0">
                <a:effectLst/>
                <a:latin typeface="Arial" panose="020B0604020202020204" pitchFamily="34" charset="0"/>
              </a:rPr>
              <a:t>The museum continues constantly to add figures </a:t>
            </a:r>
            <a:r>
              <a:rPr lang="en-US" sz="1400" b="1" i="0" dirty="0">
                <a:effectLst/>
                <a:latin typeface="inherit"/>
              </a:rPr>
              <a:t>(E)</a:t>
            </a:r>
            <a:r>
              <a:rPr lang="en-US" sz="1400" b="0" i="0" dirty="0">
                <a:effectLst/>
                <a:latin typeface="Arial" panose="020B0604020202020204" pitchFamily="34" charset="0"/>
              </a:rPr>
              <a:t> ______ popularity. The attraction also continues to expand globally with established international branches in New York, Hong Kong, Amsterdam and many other cities. And they all have the same rich mix of interaction, authenticity and local appeal.</a:t>
            </a:r>
          </a:p>
          <a:p>
            <a:pPr algn="just" fontAlgn="base"/>
            <a:r>
              <a:rPr lang="en-US" sz="1400" b="0" i="0" dirty="0">
                <a:effectLst/>
                <a:latin typeface="Arial" panose="020B0604020202020204" pitchFamily="34" charset="0"/>
              </a:rPr>
              <a:t>The museum provides a stimulating and educational environment for schoolchildren. Its specialists are working together with practicing teachers and educational advisors to create different </a:t>
            </a:r>
            <a:r>
              <a:rPr lang="en-US" sz="1400" b="0" i="0" dirty="0" err="1">
                <a:effectLst/>
                <a:latin typeface="Arial" panose="020B0604020202020204" pitchFamily="34" charset="0"/>
              </a:rPr>
              <a:t>programmes</a:t>
            </a:r>
            <a:r>
              <a:rPr lang="en-US" sz="1400" b="0" i="0" dirty="0">
                <a:effectLst/>
                <a:latin typeface="Arial" panose="020B0604020202020204" pitchFamily="34" charset="0"/>
              </a:rPr>
              <a:t> of activities, </a:t>
            </a:r>
            <a:r>
              <a:rPr lang="en-US" sz="1400" b="1" i="0" dirty="0">
                <a:effectLst/>
                <a:latin typeface="inherit"/>
              </a:rPr>
              <a:t>(F)</a:t>
            </a:r>
            <a:r>
              <a:rPr lang="en-US" sz="1400" b="0" i="0" dirty="0">
                <a:effectLst/>
                <a:latin typeface="Arial" panose="020B0604020202020204" pitchFamily="34" charset="0"/>
              </a:rPr>
              <a:t> ______.</a:t>
            </a:r>
          </a:p>
          <a:p>
            <a:pPr algn="just" fontAlgn="base"/>
            <a:r>
              <a:rPr lang="en-US" sz="1400" b="0" i="0" dirty="0">
                <a:effectLst/>
                <a:latin typeface="Arial" panose="020B0604020202020204" pitchFamily="34" charset="0"/>
              </a:rPr>
              <a:t> </a:t>
            </a:r>
          </a:p>
          <a:p>
            <a:pPr algn="just" fontAlgn="base"/>
            <a:r>
              <a:rPr lang="en-US" sz="1600" b="0" i="0" dirty="0">
                <a:effectLst/>
                <a:latin typeface="Arial" panose="020B0604020202020204" pitchFamily="34" charset="0"/>
              </a:rPr>
              <a:t> </a:t>
            </a:r>
          </a:p>
        </p:txBody>
      </p:sp>
      <p:sp>
        <p:nvSpPr>
          <p:cNvPr id="4" name="Прямоугольник 3">
            <a:extLst>
              <a:ext uri="{FF2B5EF4-FFF2-40B4-BE49-F238E27FC236}">
                <a16:creationId xmlns:a16="http://schemas.microsoft.com/office/drawing/2014/main" xmlns="" id="{B90D6221-1DD8-4E0E-A87E-8347B75999D4}"/>
              </a:ext>
            </a:extLst>
          </p:cNvPr>
          <p:cNvSpPr/>
          <p:nvPr/>
        </p:nvSpPr>
        <p:spPr>
          <a:xfrm>
            <a:off x="358775" y="54353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11</a:t>
            </a:r>
          </a:p>
        </p:txBody>
      </p:sp>
      <p:sp>
        <p:nvSpPr>
          <p:cNvPr id="6" name="TextBox 5">
            <a:extLst>
              <a:ext uri="{FF2B5EF4-FFF2-40B4-BE49-F238E27FC236}">
                <a16:creationId xmlns:a16="http://schemas.microsoft.com/office/drawing/2014/main" xmlns="" id="{09B0DB42-8609-44C3-B43B-1FE27111F8F2}"/>
              </a:ext>
            </a:extLst>
          </p:cNvPr>
          <p:cNvSpPr txBox="1"/>
          <p:nvPr/>
        </p:nvSpPr>
        <p:spPr>
          <a:xfrm>
            <a:off x="1044575" y="416915"/>
            <a:ext cx="6515100" cy="1077218"/>
          </a:xfrm>
          <a:prstGeom prst="rect">
            <a:avLst/>
          </a:prstGeom>
          <a:noFill/>
        </p:spPr>
        <p:txBody>
          <a:bodyPr wrap="square">
            <a:spAutoFit/>
          </a:bodyPr>
          <a:lstStyle/>
          <a:p>
            <a:pPr algn="l" fontAlgn="base"/>
            <a:r>
              <a:rPr lang="en-US" sz="1600" b="0" i="0" dirty="0" err="1">
                <a:effectLst/>
                <a:latin typeface="Arial" panose="020B0604020202020204" pitchFamily="34" charset="0"/>
              </a:rPr>
              <a:t>Прочитайте</a:t>
            </a:r>
            <a:r>
              <a:rPr lang="en-US" sz="1600" b="0" i="0" dirty="0">
                <a:effectLst/>
                <a:latin typeface="Arial" panose="020B0604020202020204" pitchFamily="34" charset="0"/>
              </a:rPr>
              <a:t> </a:t>
            </a:r>
            <a:r>
              <a:rPr lang="en-US" sz="1600" b="0" i="0" dirty="0" err="1">
                <a:effectLst/>
                <a:latin typeface="Arial" panose="020B0604020202020204" pitchFamily="34" charset="0"/>
              </a:rPr>
              <a:t>текст</a:t>
            </a:r>
            <a:r>
              <a:rPr lang="en-US" sz="1600" b="0" i="0" dirty="0">
                <a:effectLst/>
                <a:latin typeface="Arial" panose="020B0604020202020204" pitchFamily="34" charset="0"/>
              </a:rPr>
              <a:t> и </a:t>
            </a:r>
            <a:r>
              <a:rPr lang="en-US" sz="1600" b="0" i="0" dirty="0" err="1">
                <a:effectLst/>
                <a:latin typeface="Arial" panose="020B0604020202020204" pitchFamily="34" charset="0"/>
              </a:rPr>
              <a:t>заполните</a:t>
            </a:r>
            <a:r>
              <a:rPr lang="en-US" sz="1600" b="0" i="0" dirty="0">
                <a:effectLst/>
                <a:latin typeface="Arial" panose="020B0604020202020204" pitchFamily="34" charset="0"/>
              </a:rPr>
              <a:t> </a:t>
            </a:r>
            <a:r>
              <a:rPr lang="en-US" sz="1600" b="0" i="0" dirty="0" err="1">
                <a:effectLst/>
                <a:latin typeface="Arial" panose="020B0604020202020204" pitchFamily="34" charset="0"/>
              </a:rPr>
              <a:t>пропуски</a:t>
            </a:r>
            <a:r>
              <a:rPr lang="en-US" sz="1600" b="0" i="0" dirty="0">
                <a:effectLst/>
                <a:latin typeface="Arial" panose="020B0604020202020204" pitchFamily="34" charset="0"/>
              </a:rPr>
              <a:t> A–F </a:t>
            </a:r>
            <a:r>
              <a:rPr lang="en-US" sz="1600" b="0" i="0" dirty="0" err="1">
                <a:effectLst/>
                <a:latin typeface="Arial" panose="020B0604020202020204" pitchFamily="34" charset="0"/>
              </a:rPr>
              <a:t>частями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обозначенными</a:t>
            </a:r>
            <a:r>
              <a:rPr lang="en-US" sz="1600" b="0" i="0" dirty="0">
                <a:effectLst/>
                <a:latin typeface="Arial" panose="020B0604020202020204" pitchFamily="34" charset="0"/>
              </a:rPr>
              <a:t> </a:t>
            </a:r>
            <a:r>
              <a:rPr lang="en-US" sz="1600" b="0" i="0" dirty="0" err="1">
                <a:effectLst/>
                <a:latin typeface="Arial" panose="020B0604020202020204" pitchFamily="34" charset="0"/>
              </a:rPr>
              <a:t>цифрами</a:t>
            </a:r>
            <a:r>
              <a:rPr lang="en-US" sz="1600" b="0" i="0" dirty="0">
                <a:effectLst/>
                <a:latin typeface="Arial" panose="020B0604020202020204" pitchFamily="34" charset="0"/>
              </a:rPr>
              <a:t> 1–7. </a:t>
            </a:r>
            <a:r>
              <a:rPr lang="en-US" sz="1600" b="0" i="0" dirty="0" err="1">
                <a:effectLst/>
                <a:latin typeface="Arial" panose="020B0604020202020204" pitchFamily="34" charset="0"/>
              </a:rPr>
              <a:t>Одна</a:t>
            </a:r>
            <a:r>
              <a:rPr lang="en-US" sz="1600" b="0" i="0" dirty="0">
                <a:effectLst/>
                <a:latin typeface="Arial" panose="020B0604020202020204" pitchFamily="34" charset="0"/>
              </a:rPr>
              <a:t> </a:t>
            </a:r>
            <a:r>
              <a:rPr lang="en-US" sz="1600" b="0" i="0" dirty="0" err="1">
                <a:effectLst/>
                <a:latin typeface="Arial" panose="020B0604020202020204" pitchFamily="34" charset="0"/>
              </a:rPr>
              <a:t>из</a:t>
            </a:r>
            <a:r>
              <a:rPr lang="en-US" sz="1600" b="0" i="0" dirty="0">
                <a:effectLst/>
                <a:latin typeface="Arial" panose="020B0604020202020204" pitchFamily="34" charset="0"/>
              </a:rPr>
              <a:t> </a:t>
            </a:r>
            <a:r>
              <a:rPr lang="en-US" sz="1600" b="0" i="0" dirty="0" err="1">
                <a:effectLst/>
                <a:latin typeface="Arial" panose="020B0604020202020204" pitchFamily="34" charset="0"/>
              </a:rPr>
              <a:t>частей</a:t>
            </a:r>
            <a:r>
              <a:rPr lang="en-US" sz="1600" b="0" i="0" dirty="0">
                <a:effectLst/>
                <a:latin typeface="Arial" panose="020B0604020202020204" pitchFamily="34" charset="0"/>
              </a:rPr>
              <a:t> в </a:t>
            </a:r>
            <a:r>
              <a:rPr lang="en-US" sz="1600" b="0" i="0" dirty="0" err="1">
                <a:effectLst/>
                <a:latin typeface="Arial" panose="020B0604020202020204" pitchFamily="34" charset="0"/>
              </a:rPr>
              <a:t>списке</a:t>
            </a:r>
            <a:r>
              <a:rPr lang="en-US" sz="1600" b="0" i="0" dirty="0">
                <a:effectLst/>
                <a:latin typeface="Arial" panose="020B0604020202020204" pitchFamily="34" charset="0"/>
              </a:rPr>
              <a:t> 1–7 — </a:t>
            </a:r>
            <a:r>
              <a:rPr lang="en-US" sz="1600" b="0" i="0" dirty="0" err="1">
                <a:effectLst/>
                <a:latin typeface="Arial" panose="020B0604020202020204" pitchFamily="34" charset="0"/>
              </a:rPr>
              <a:t>лишняя</a:t>
            </a:r>
            <a:r>
              <a:rPr lang="en-US" sz="1600" b="0" i="0" dirty="0">
                <a:effectLst/>
                <a:latin typeface="Arial" panose="020B0604020202020204" pitchFamily="34" charset="0"/>
              </a:rPr>
              <a:t>. </a:t>
            </a:r>
            <a:r>
              <a:rPr lang="en-US" sz="1600" b="0" i="0" dirty="0" err="1">
                <a:effectLst/>
                <a:latin typeface="Arial" panose="020B0604020202020204" pitchFamily="34" charset="0"/>
              </a:rPr>
              <a:t>Занесите</a:t>
            </a:r>
            <a:r>
              <a:rPr lang="en-US" sz="1600" b="0" i="0" dirty="0">
                <a:effectLst/>
                <a:latin typeface="Arial" panose="020B0604020202020204" pitchFamily="34" charset="0"/>
              </a:rPr>
              <a:t> </a:t>
            </a:r>
            <a:r>
              <a:rPr lang="en-US" sz="1600" b="0" i="0" dirty="0" err="1">
                <a:effectLst/>
                <a:latin typeface="Arial" panose="020B0604020202020204" pitchFamily="34" charset="0"/>
              </a:rPr>
              <a:t>цифры</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обозначающие</a:t>
            </a:r>
            <a:r>
              <a:rPr lang="en-US" sz="1600" b="0" i="0" dirty="0">
                <a:effectLst/>
                <a:latin typeface="Arial" panose="020B0604020202020204" pitchFamily="34" charset="0"/>
              </a:rPr>
              <a:t> </a:t>
            </a:r>
            <a:r>
              <a:rPr lang="en-US" sz="1600" b="0" i="0" dirty="0" err="1">
                <a:effectLst/>
                <a:latin typeface="Arial" panose="020B0604020202020204" pitchFamily="34" charset="0"/>
              </a:rPr>
              <a:t>соответствующие</a:t>
            </a:r>
            <a:r>
              <a:rPr lang="en-US" sz="1600" b="0" i="0" dirty="0">
                <a:effectLst/>
                <a:latin typeface="Arial" panose="020B0604020202020204" pitchFamily="34" charset="0"/>
              </a:rPr>
              <a:t> </a:t>
            </a:r>
            <a:r>
              <a:rPr lang="en-US" sz="1600" b="0" i="0" dirty="0" err="1">
                <a:effectLst/>
                <a:latin typeface="Arial" panose="020B0604020202020204" pitchFamily="34" charset="0"/>
              </a:rPr>
              <a:t>части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в </a:t>
            </a:r>
            <a:r>
              <a:rPr lang="en-US" sz="1600" b="0" i="0" dirty="0" err="1">
                <a:effectLst/>
                <a:latin typeface="Arial" panose="020B0604020202020204" pitchFamily="34" charset="0"/>
              </a:rPr>
              <a:t>таблицу</a:t>
            </a:r>
            <a:r>
              <a:rPr lang="en-US" sz="1600" b="0" i="0" dirty="0">
                <a:effectLst/>
                <a:latin typeface="Arial" panose="020B0604020202020204" pitchFamily="34" charset="0"/>
              </a:rPr>
              <a:t>.</a:t>
            </a:r>
          </a:p>
        </p:txBody>
      </p:sp>
      <p:sp>
        <p:nvSpPr>
          <p:cNvPr id="8" name="TextBox 7">
            <a:extLst>
              <a:ext uri="{FF2B5EF4-FFF2-40B4-BE49-F238E27FC236}">
                <a16:creationId xmlns:a16="http://schemas.microsoft.com/office/drawing/2014/main" xmlns="" id="{92A82561-D354-48D3-AEA7-A0E727FB3028}"/>
              </a:ext>
            </a:extLst>
          </p:cNvPr>
          <p:cNvSpPr txBox="1"/>
          <p:nvPr/>
        </p:nvSpPr>
        <p:spPr>
          <a:xfrm>
            <a:off x="126562" y="6010907"/>
            <a:ext cx="7036172" cy="2639441"/>
          </a:xfrm>
          <a:prstGeom prst="rect">
            <a:avLst/>
          </a:prstGeom>
          <a:noFill/>
        </p:spPr>
        <p:txBody>
          <a:bodyPr wrap="square">
            <a:spAutoFit/>
          </a:bodyPr>
          <a:lstStyle/>
          <a:p>
            <a:pPr algn="l" fontAlgn="base">
              <a:lnSpc>
                <a:spcPct val="150000"/>
              </a:lnSpc>
              <a:buFont typeface="+mj-lt"/>
              <a:buAutoNum type="arabicPeriod"/>
            </a:pPr>
            <a:r>
              <a:rPr lang="en-US" sz="1600" b="0" i="0" dirty="0">
                <a:effectLst/>
                <a:latin typeface="inherit"/>
              </a:rPr>
              <a:t>that reflect contemporary public opinion and celebrity</a:t>
            </a:r>
          </a:p>
          <a:p>
            <a:pPr algn="l" fontAlgn="base">
              <a:lnSpc>
                <a:spcPct val="150000"/>
              </a:lnSpc>
              <a:buFont typeface="+mj-lt"/>
              <a:buAutoNum type="arabicPeriod"/>
            </a:pPr>
            <a:r>
              <a:rPr lang="en-US" sz="1600" b="0" i="0" dirty="0">
                <a:effectLst/>
                <a:latin typeface="inherit"/>
              </a:rPr>
              <a:t>as well as resources on art, technology and drama</a:t>
            </a:r>
          </a:p>
          <a:p>
            <a:pPr algn="l" fontAlgn="base">
              <a:lnSpc>
                <a:spcPct val="150000"/>
              </a:lnSpc>
              <a:buFont typeface="+mj-lt"/>
              <a:buAutoNum type="arabicPeriod"/>
            </a:pPr>
            <a:r>
              <a:rPr lang="en-US" sz="1600" b="0" i="0" dirty="0">
                <a:effectLst/>
                <a:latin typeface="inherit"/>
              </a:rPr>
              <a:t>ranging from special effects to fully animated figures</a:t>
            </a:r>
          </a:p>
          <a:p>
            <a:pPr algn="l" fontAlgn="base">
              <a:lnSpc>
                <a:spcPct val="150000"/>
              </a:lnSpc>
              <a:buFont typeface="+mj-lt"/>
              <a:buAutoNum type="arabicPeriod"/>
            </a:pPr>
            <a:r>
              <a:rPr lang="en-US" sz="1600" b="0" i="0" dirty="0">
                <a:effectLst/>
                <a:latin typeface="inherit"/>
              </a:rPr>
              <a:t>as well as the idols of popular music and the icons</a:t>
            </a:r>
          </a:p>
          <a:p>
            <a:pPr algn="l" fontAlgn="base">
              <a:lnSpc>
                <a:spcPct val="150000"/>
              </a:lnSpc>
              <a:buFont typeface="+mj-lt"/>
              <a:buAutoNum type="arabicPeriod"/>
            </a:pPr>
            <a:r>
              <a:rPr lang="en-US" sz="1600" b="0" i="0" dirty="0">
                <a:effectLst/>
                <a:latin typeface="inherit"/>
              </a:rPr>
              <a:t>who are eager to help in any possible way they can</a:t>
            </a:r>
          </a:p>
          <a:p>
            <a:pPr algn="l" fontAlgn="base">
              <a:lnSpc>
                <a:spcPct val="150000"/>
              </a:lnSpc>
              <a:buFont typeface="+mj-lt"/>
              <a:buAutoNum type="arabicPeriod"/>
            </a:pPr>
            <a:r>
              <a:rPr lang="en-US" sz="1600" b="0" i="0" dirty="0">
                <a:effectLst/>
                <a:latin typeface="inherit"/>
              </a:rPr>
              <a:t>ranging from all kinds of souvenirs to sports equipment</a:t>
            </a:r>
          </a:p>
          <a:p>
            <a:pPr algn="l" fontAlgn="base">
              <a:lnSpc>
                <a:spcPct val="150000"/>
              </a:lnSpc>
              <a:buFont typeface="+mj-lt"/>
              <a:buAutoNum type="arabicPeriod"/>
            </a:pPr>
            <a:r>
              <a:rPr lang="en-US" sz="1600" b="0" i="0" dirty="0">
                <a:effectLst/>
                <a:latin typeface="inherit"/>
              </a:rPr>
              <a:t>who is sitting to determine exact measurements</a:t>
            </a:r>
          </a:p>
        </p:txBody>
      </p:sp>
      <p:graphicFrame>
        <p:nvGraphicFramePr>
          <p:cNvPr id="9" name="Таблица 8">
            <a:extLst>
              <a:ext uri="{FF2B5EF4-FFF2-40B4-BE49-F238E27FC236}">
                <a16:creationId xmlns:a16="http://schemas.microsoft.com/office/drawing/2014/main" xmlns="" id="{AA22C8D0-3EEB-44AB-ADCA-8A9D378B643F}"/>
              </a:ext>
            </a:extLst>
          </p:cNvPr>
          <p:cNvGraphicFramePr>
            <a:graphicFrameLocks noGrp="1"/>
          </p:cNvGraphicFramePr>
          <p:nvPr>
            <p:extLst>
              <p:ext uri="{D42A27DB-BD31-4B8C-83A1-F6EECF244321}">
                <p14:modId xmlns:p14="http://schemas.microsoft.com/office/powerpoint/2010/main" xmlns="" val="4155477638"/>
              </p:ext>
            </p:extLst>
          </p:nvPr>
        </p:nvGraphicFramePr>
        <p:xfrm>
          <a:off x="201706" y="8869318"/>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dirty="0">
                          <a:effectLst/>
                        </a:rPr>
                        <a:t>Пропуск</a:t>
                      </a:r>
                      <a:endParaRPr lang="ru-RU" sz="1200" b="0" dirty="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100" b="0" dirty="0">
                          <a:effectLst/>
                          <a:latin typeface="inherit"/>
                        </a:rPr>
                        <a:t>Часть предложения</a:t>
                      </a: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81759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4BA4570-E1E0-4EBA-9B34-AD610618C4A0}"/>
              </a:ext>
            </a:extLst>
          </p:cNvPr>
          <p:cNvSpPr txBox="1"/>
          <p:nvPr/>
        </p:nvSpPr>
        <p:spPr>
          <a:xfrm>
            <a:off x="418072" y="144814"/>
            <a:ext cx="6723529" cy="830997"/>
          </a:xfrm>
          <a:prstGeom prst="rect">
            <a:avLst/>
          </a:prstGeom>
          <a:noFill/>
        </p:spPr>
        <p:txBody>
          <a:bodyPr wrap="square">
            <a:spAutoFit/>
          </a:bodyPr>
          <a:lstStyle/>
          <a:p>
            <a:r>
              <a:rPr lang="ru-RU" sz="1600" b="0" i="1" dirty="0">
                <a:effectLst/>
                <a:latin typeface="Arial" panose="020B0604020202020204" pitchFamily="34" charset="0"/>
              </a:rPr>
              <a:t>Прочитайте рассказ и выполните задания </a:t>
            </a:r>
            <a:r>
              <a:rPr lang="ru-RU" sz="1600" b="1" i="1" dirty="0">
                <a:effectLst/>
                <a:latin typeface="inherit"/>
              </a:rPr>
              <a:t>1–7</a:t>
            </a:r>
            <a:r>
              <a:rPr lang="ru-RU" sz="1600" b="0" i="1" dirty="0">
                <a:effectLst/>
                <a:latin typeface="Arial" panose="020B0604020202020204" pitchFamily="34" charset="0"/>
              </a:rPr>
              <a:t>. В каждом задании обведите букву </a:t>
            </a:r>
            <a:r>
              <a:rPr lang="ru-RU" sz="1600" b="1" i="1" dirty="0">
                <a:effectLst/>
                <a:latin typeface="inherit"/>
              </a:rPr>
              <a:t>A</a:t>
            </a:r>
            <a:r>
              <a:rPr lang="ru-RU" sz="1600" b="0" i="1" dirty="0">
                <a:effectLst/>
                <a:latin typeface="Arial" panose="020B0604020202020204" pitchFamily="34" charset="0"/>
              </a:rPr>
              <a:t>, </a:t>
            </a:r>
            <a:r>
              <a:rPr lang="ru-RU" sz="1600" b="1" i="1" dirty="0">
                <a:effectLst/>
                <a:latin typeface="inherit"/>
              </a:rPr>
              <a:t>B</a:t>
            </a:r>
            <a:r>
              <a:rPr lang="ru-RU" sz="1600" b="0" i="1" dirty="0">
                <a:effectLst/>
                <a:latin typeface="Arial" panose="020B0604020202020204" pitchFamily="34" charset="0"/>
              </a:rPr>
              <a:t>, </a:t>
            </a:r>
            <a:r>
              <a:rPr lang="ru-RU" sz="1600" b="1" i="1" dirty="0">
                <a:effectLst/>
                <a:latin typeface="inherit"/>
              </a:rPr>
              <a:t>C</a:t>
            </a:r>
            <a:r>
              <a:rPr lang="ru-RU" sz="1600" b="0" i="1" dirty="0">
                <a:effectLst/>
                <a:latin typeface="Arial" panose="020B0604020202020204" pitchFamily="34" charset="0"/>
              </a:rPr>
              <a:t> или </a:t>
            </a:r>
            <a:r>
              <a:rPr lang="ru-RU" sz="1600" b="1" i="1" dirty="0">
                <a:effectLst/>
                <a:latin typeface="inherit"/>
              </a:rPr>
              <a:t>D</a:t>
            </a:r>
            <a:r>
              <a:rPr lang="ru-RU" sz="1600" b="0" i="1" dirty="0">
                <a:effectLst/>
                <a:latin typeface="Arial" panose="020B0604020202020204" pitchFamily="34" charset="0"/>
              </a:rPr>
              <a:t>, соответствующую выбранному вами варианту ответа.</a:t>
            </a:r>
            <a:endParaRPr lang="ru-RU" sz="1600" dirty="0"/>
          </a:p>
        </p:txBody>
      </p:sp>
      <p:sp>
        <p:nvSpPr>
          <p:cNvPr id="8" name="TextBox 7">
            <a:extLst>
              <a:ext uri="{FF2B5EF4-FFF2-40B4-BE49-F238E27FC236}">
                <a16:creationId xmlns:a16="http://schemas.microsoft.com/office/drawing/2014/main" xmlns="" id="{00BB319C-2C7A-4D69-A243-41977BE177AC}"/>
              </a:ext>
            </a:extLst>
          </p:cNvPr>
          <p:cNvSpPr txBox="1"/>
          <p:nvPr/>
        </p:nvSpPr>
        <p:spPr>
          <a:xfrm>
            <a:off x="351442" y="975811"/>
            <a:ext cx="6856787" cy="8987076"/>
          </a:xfrm>
          <a:prstGeom prst="rect">
            <a:avLst/>
          </a:prstGeom>
          <a:noFill/>
        </p:spPr>
        <p:txBody>
          <a:bodyPr wrap="square">
            <a:spAutoFit/>
          </a:bodyPr>
          <a:lstStyle/>
          <a:p>
            <a:pPr algn="l" fontAlgn="base"/>
            <a:r>
              <a:rPr lang="en-US" sz="1400" b="0" i="0" dirty="0">
                <a:effectLst/>
                <a:latin typeface="Arial" panose="020B0604020202020204" pitchFamily="34" charset="0"/>
              </a:rPr>
              <a:t>Whilst travelling in 2001, I had my first but definitely not last go at snowboarding. Rhona and I went to the Cardona ski resort, a couple of hours from Queenstown in New Zealand. We had been staying in Queenstown for a couple of weeks and had tried a couple of the local ski resorts. They had been so popular, that there was almost no room to stay. The problem for me with this was that with so many people moving around me, my eyes were constantly re-focusing. This meant that I couldn’t see a thing! As I had never snowboarded before, we decided that it was going to be a problem. A guy at one of the local ski rental shops recommended that we should try Cardona.</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On arrival I went straight to the Ski Patrol and explained my situation. They suggested that I should wear a vest, that they supplied, with the words ‘BLIND SKIER’ on the front and back on top of my jacket. They told me that this was more for the benefit of the other skiers around me. I must admit, I wasn’t very keen to do this, but thought I would give it a try.</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Once onto the slopes, I put my vest on and began to </a:t>
            </a:r>
            <a:r>
              <a:rPr lang="en-US" sz="1400" b="0" i="0" dirty="0" err="1">
                <a:effectLst/>
                <a:latin typeface="Arial" panose="020B0604020202020204" pitchFamily="34" charset="0"/>
              </a:rPr>
              <a:t>practise</a:t>
            </a:r>
            <a:r>
              <a:rPr lang="en-US" sz="1400" b="0" i="0" dirty="0">
                <a:effectLst/>
                <a:latin typeface="Arial" panose="020B0604020202020204" pitchFamily="34" charset="0"/>
              </a:rPr>
              <a:t> my limited skills. Because I have done some other board sports, </a:t>
            </a:r>
            <a:r>
              <a:rPr lang="en-US" sz="1400" b="0" i="0" dirty="0" err="1">
                <a:effectLst/>
                <a:latin typeface="Arial" panose="020B0604020202020204" pitchFamily="34" charset="0"/>
              </a:rPr>
              <a:t>i</a:t>
            </a:r>
            <a:r>
              <a:rPr lang="en-US" sz="1400" b="0" i="0" dirty="0">
                <a:effectLst/>
                <a:latin typeface="Arial" panose="020B0604020202020204" pitchFamily="34" charset="0"/>
              </a:rPr>
              <a:t>. e. skateboarding, surfing, etc., it wasn’t too hard to learn the basics. Once I was comfortable with this, I headed off for the ski lift and the big slopes. As I stood in the queue I could hear people talking about that ‘poor blind guy’. This niggled me a bit, but I decided to try to ignore it. At the top of the lift I stepped off and strapped my feet onto the board.</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As we headed off I could hear more people talking about the vest. I was starting to get paranoid. Then as I gathered speed and Rhona would shout directions, I realized that the people who saw the vest were getting out of my way. Fantastic! </a:t>
            </a:r>
            <a:r>
              <a:rPr lang="en-US" sz="1400" b="1" i="0" dirty="0">
                <a:effectLst/>
                <a:latin typeface="inherit"/>
              </a:rPr>
              <a:t>This was better than a white stick in a crowd</a:t>
            </a:r>
            <a:r>
              <a:rPr lang="en-US" sz="1400" b="0" i="0" dirty="0">
                <a:effectLst/>
                <a:latin typeface="Arial" panose="020B0604020202020204" pitchFamily="34" charset="0"/>
              </a:rPr>
              <a:t>. We picked up speed turning left, then right, hitting a few bumps, but mainly going really well. I even managed to control the snowboard. Well, sort of control it. Before I knew it, we had zipped down a long straight slope and had come to the end of the run. The adrenaline was buzzing and I was ‘high as a kite’. What a feeling. I got back on the ski lift and headed back up. This time I was going to do the run solo!</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I had memorized the slope from my first run and felt very confident. As I came off the lift, I rushed to get started. Again, I could hear people talking about me, but now it didn’t matter. The vest was a definite benefit for the novice snowboarder! I took the first stage at a steady pace, looking for my first left bend. No problems there. I found that easy enough. I was now looking for my fast approaching right bend. I missed this one completely and ended up in the safety netting at the edge of the run.</a:t>
            </a:r>
          </a:p>
          <a:p>
            <a:pPr algn="l" fontAlgn="base"/>
            <a:r>
              <a:rPr lang="en-US" sz="1400" b="0" i="0" dirty="0">
                <a:effectLst/>
                <a:latin typeface="Arial" panose="020B0604020202020204" pitchFamily="34" charset="0"/>
              </a:rPr>
              <a:t> </a:t>
            </a:r>
          </a:p>
          <a:p>
            <a:pPr algn="l" fontAlgn="base"/>
            <a:endParaRPr lang="en-US" b="0" i="0" dirty="0">
              <a:effectLst/>
              <a:latin typeface="Arial" panose="020B0604020202020204" pitchFamily="34" charset="0"/>
            </a:endParaRPr>
          </a:p>
        </p:txBody>
      </p:sp>
    </p:spTree>
    <p:extLst>
      <p:ext uri="{BB962C8B-B14F-4D97-AF65-F5344CB8AC3E}">
        <p14:creationId xmlns:p14="http://schemas.microsoft.com/office/powerpoint/2010/main" xmlns="" val="160774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BA995FF-DD2A-411C-9439-63D6A5439349}"/>
              </a:ext>
            </a:extLst>
          </p:cNvPr>
          <p:cNvSpPr txBox="1"/>
          <p:nvPr/>
        </p:nvSpPr>
        <p:spPr>
          <a:xfrm>
            <a:off x="280240" y="224188"/>
            <a:ext cx="6999194" cy="4031873"/>
          </a:xfrm>
          <a:prstGeom prst="rect">
            <a:avLst/>
          </a:prstGeom>
          <a:noFill/>
        </p:spPr>
        <p:txBody>
          <a:bodyPr wrap="square">
            <a:spAutoFit/>
          </a:bodyPr>
          <a:lstStyle/>
          <a:p>
            <a:pPr algn="l" fontAlgn="base"/>
            <a:r>
              <a:rPr lang="en-US" sz="1400" b="0" i="0" dirty="0">
                <a:effectLst/>
                <a:latin typeface="Arial" panose="020B0604020202020204" pitchFamily="34" charset="0"/>
              </a:rPr>
              <a:t>At this point, I decided I was not the world’s best snowboarder and would have to take things a little slower. As the day progressed, so did my skills. I had a great time. Even taking ‘air’ on quite a few occasions. However this was not deliberate! I was now very wary about that bend I had missed, so I started to take it a bit earlier. Unfortunately, this meant that I would leap about 2 </a:t>
            </a:r>
            <a:r>
              <a:rPr lang="en-US" sz="1400" b="0" i="0" dirty="0" err="1">
                <a:effectLst/>
                <a:latin typeface="Arial" panose="020B0604020202020204" pitchFamily="34" charset="0"/>
              </a:rPr>
              <a:t>metres</a:t>
            </a:r>
            <a:r>
              <a:rPr lang="en-US" sz="1400" b="0" i="0" dirty="0">
                <a:effectLst/>
                <a:latin typeface="Arial" panose="020B0604020202020204" pitchFamily="34" charset="0"/>
              </a:rPr>
              <a:t> into the air. And what was more surprising than being airborne, was the fact that on half a dozen occasions, (out of about 30), I landed on my feet and carried on downhill. The rest of the time I fell on my bottom. I heard some people comment on how brave ‘that blind guy’ was. Little did they know it was lack of skill rather than bravery.</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We boarded at Cardona for two days and had a fantastic time. Because it is a bit of a drive away from most of the tourist places, it is not as busy as the other ski resorts. It is mostly visited by the locals and I think that says something. If you get the chance, I would definitely recommend Cardona. I would also like to thank the Ski Patrol for that great suggestion. Without the vest, I am sure there could have been some crashes, caused by me. But with the vest , everyone just got out of the way. However, I think that if I was to get a vest for myself, it would probably read “BLIND &amp;DAFT”.</a:t>
            </a:r>
          </a:p>
          <a:p>
            <a:pPr algn="l" fontAlgn="base"/>
            <a:r>
              <a:rPr lang="en-US" sz="1600" b="0" i="0" dirty="0">
                <a:solidFill>
                  <a:srgbClr val="555555"/>
                </a:solidFill>
                <a:effectLst/>
                <a:latin typeface="Arial" panose="020B0604020202020204" pitchFamily="34" charset="0"/>
              </a:rPr>
              <a:t> </a:t>
            </a:r>
          </a:p>
        </p:txBody>
      </p:sp>
      <p:sp>
        <p:nvSpPr>
          <p:cNvPr id="7" name="Прямоугольник 6">
            <a:extLst>
              <a:ext uri="{FF2B5EF4-FFF2-40B4-BE49-F238E27FC236}">
                <a16:creationId xmlns:a16="http://schemas.microsoft.com/office/drawing/2014/main" xmlns="" id="{3C2A24CC-9AF3-4795-BBE4-3F29F4E381E4}"/>
              </a:ext>
            </a:extLst>
          </p:cNvPr>
          <p:cNvSpPr/>
          <p:nvPr/>
        </p:nvSpPr>
        <p:spPr>
          <a:xfrm>
            <a:off x="214817" y="418534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12</a:t>
            </a:r>
          </a:p>
        </p:txBody>
      </p:sp>
      <p:sp>
        <p:nvSpPr>
          <p:cNvPr id="9" name="TextBox 8">
            <a:extLst>
              <a:ext uri="{FF2B5EF4-FFF2-40B4-BE49-F238E27FC236}">
                <a16:creationId xmlns:a16="http://schemas.microsoft.com/office/drawing/2014/main" xmlns="" id="{3C5EDF50-7A76-4ECD-9E78-BA7E726BB942}"/>
              </a:ext>
            </a:extLst>
          </p:cNvPr>
          <p:cNvSpPr txBox="1"/>
          <p:nvPr/>
        </p:nvSpPr>
        <p:spPr>
          <a:xfrm>
            <a:off x="885974" y="4068443"/>
            <a:ext cx="5894107" cy="2092881"/>
          </a:xfrm>
          <a:prstGeom prst="rect">
            <a:avLst/>
          </a:prstGeom>
          <a:noFill/>
        </p:spPr>
        <p:txBody>
          <a:bodyPr wrap="square">
            <a:spAutoFit/>
          </a:bodyPr>
          <a:lstStyle/>
          <a:p>
            <a:pPr algn="l" fontAlgn="base"/>
            <a:r>
              <a:rPr lang="en-US" sz="1600" b="0" i="0" dirty="0">
                <a:effectLst/>
                <a:latin typeface="Arial" panose="020B0604020202020204" pitchFamily="34" charset="0"/>
              </a:rPr>
              <a:t>The narrator and his companion decided to choose the Cardona ski resort because</a:t>
            </a:r>
          </a:p>
          <a:p>
            <a:pPr algn="l" fontAlgn="base"/>
            <a:r>
              <a:rPr lang="en-US" sz="1600" b="0" i="0" dirty="0">
                <a:effectLst/>
                <a:latin typeface="Arial" panose="020B0604020202020204" pitchFamily="34" charset="0"/>
              </a:rPr>
              <a:t>A) it was a short distance from Queenstown.</a:t>
            </a:r>
          </a:p>
          <a:p>
            <a:pPr algn="l" fontAlgn="base"/>
            <a:r>
              <a:rPr lang="en-US" sz="1600" b="0" i="0" dirty="0">
                <a:effectLst/>
                <a:latin typeface="Arial" panose="020B0604020202020204" pitchFamily="34" charset="0"/>
              </a:rPr>
              <a:t>B) they couldn’t find a room at other resorts.</a:t>
            </a:r>
          </a:p>
          <a:p>
            <a:pPr algn="l" fontAlgn="base"/>
            <a:r>
              <a:rPr lang="en-US" sz="1600" b="0" i="0" dirty="0">
                <a:effectLst/>
                <a:latin typeface="Arial" panose="020B0604020202020204" pitchFamily="34" charset="0"/>
              </a:rPr>
              <a:t>C) somebody said that it was worth going to.</a:t>
            </a:r>
          </a:p>
          <a:p>
            <a:pPr algn="l" fontAlgn="base"/>
            <a:r>
              <a:rPr lang="en-US" sz="1600" b="0" i="0" dirty="0">
                <a:effectLst/>
                <a:latin typeface="Arial" panose="020B0604020202020204" pitchFamily="34" charset="0"/>
              </a:rPr>
              <a:t>D) it was popular with snowboarders.</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p:txBody>
      </p:sp>
      <p:sp>
        <p:nvSpPr>
          <p:cNvPr id="10" name="Прямоугольник 9">
            <a:extLst>
              <a:ext uri="{FF2B5EF4-FFF2-40B4-BE49-F238E27FC236}">
                <a16:creationId xmlns:a16="http://schemas.microsoft.com/office/drawing/2014/main" xmlns="" id="{8435E5EC-DF9B-452E-A190-F34AD67C88D8}"/>
              </a:ext>
            </a:extLst>
          </p:cNvPr>
          <p:cNvSpPr/>
          <p:nvPr/>
        </p:nvSpPr>
        <p:spPr>
          <a:xfrm>
            <a:off x="205224" y="592600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13</a:t>
            </a:r>
          </a:p>
        </p:txBody>
      </p:sp>
      <p:sp>
        <p:nvSpPr>
          <p:cNvPr id="12" name="TextBox 11">
            <a:extLst>
              <a:ext uri="{FF2B5EF4-FFF2-40B4-BE49-F238E27FC236}">
                <a16:creationId xmlns:a16="http://schemas.microsoft.com/office/drawing/2014/main" xmlns="" id="{AC040D59-1323-4E4C-9884-00850737D5A8}"/>
              </a:ext>
            </a:extLst>
          </p:cNvPr>
          <p:cNvSpPr txBox="1"/>
          <p:nvPr/>
        </p:nvSpPr>
        <p:spPr>
          <a:xfrm>
            <a:off x="840580" y="5898234"/>
            <a:ext cx="6719095" cy="1815882"/>
          </a:xfrm>
          <a:prstGeom prst="rect">
            <a:avLst/>
          </a:prstGeom>
          <a:noFill/>
        </p:spPr>
        <p:txBody>
          <a:bodyPr wrap="square">
            <a:spAutoFit/>
          </a:bodyPr>
          <a:lstStyle/>
          <a:p>
            <a:pPr algn="l" fontAlgn="base"/>
            <a:r>
              <a:rPr lang="en-US" sz="1600" b="0" i="0" dirty="0">
                <a:effectLst/>
                <a:latin typeface="Arial" panose="020B0604020202020204" pitchFamily="34" charset="0"/>
              </a:rPr>
              <a:t>The Ski Patrol suggested that the narrator should wear a vest in order to</a:t>
            </a:r>
          </a:p>
          <a:p>
            <a:pPr algn="l" fontAlgn="base"/>
            <a:r>
              <a:rPr lang="en-US" sz="1600" b="0" i="0" dirty="0">
                <a:effectLst/>
                <a:latin typeface="Arial" panose="020B0604020202020204" pitchFamily="34" charset="0"/>
              </a:rPr>
              <a:t>A) make it easier for them to locate the narrator in case of an accident.</a:t>
            </a:r>
          </a:p>
          <a:p>
            <a:pPr algn="l" fontAlgn="base"/>
            <a:r>
              <a:rPr lang="en-US" sz="1600" b="0" i="0" dirty="0">
                <a:effectLst/>
                <a:latin typeface="Arial" panose="020B0604020202020204" pitchFamily="34" charset="0"/>
              </a:rPr>
              <a:t>B) make the narrator feel more confident during his first go at snowboarding.</a:t>
            </a:r>
          </a:p>
          <a:p>
            <a:pPr algn="l" fontAlgn="base"/>
            <a:r>
              <a:rPr lang="en-US" sz="1600" b="0" i="0" dirty="0">
                <a:effectLst/>
                <a:latin typeface="Arial" panose="020B0604020202020204" pitchFamily="34" charset="0"/>
              </a:rPr>
              <a:t>C) keep an eye on him on the slope.</a:t>
            </a:r>
          </a:p>
          <a:p>
            <a:pPr algn="l" fontAlgn="base"/>
            <a:r>
              <a:rPr lang="en-US" sz="1600" b="0" i="0" dirty="0">
                <a:effectLst/>
                <a:latin typeface="Arial" panose="020B0604020202020204" pitchFamily="34" charset="0"/>
              </a:rPr>
              <a:t>D) prevent other people from colliding with him on the slopes.</a:t>
            </a:r>
          </a:p>
          <a:p>
            <a:pPr algn="l" fontAlgn="base"/>
            <a:r>
              <a:rPr lang="en-US" sz="1600" b="0" i="0" dirty="0">
                <a:effectLst/>
                <a:latin typeface="Arial" panose="020B0604020202020204" pitchFamily="34" charset="0"/>
              </a:rPr>
              <a:t> </a:t>
            </a:r>
          </a:p>
        </p:txBody>
      </p:sp>
      <p:sp>
        <p:nvSpPr>
          <p:cNvPr id="13" name="Прямоугольник 12">
            <a:extLst>
              <a:ext uri="{FF2B5EF4-FFF2-40B4-BE49-F238E27FC236}">
                <a16:creationId xmlns:a16="http://schemas.microsoft.com/office/drawing/2014/main" xmlns="" id="{F3CD37C0-E3C8-45AD-B2BE-8C56E8136342}"/>
              </a:ext>
            </a:extLst>
          </p:cNvPr>
          <p:cNvSpPr/>
          <p:nvPr/>
        </p:nvSpPr>
        <p:spPr>
          <a:xfrm>
            <a:off x="189613" y="794217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14</a:t>
            </a:r>
          </a:p>
        </p:txBody>
      </p:sp>
      <p:sp>
        <p:nvSpPr>
          <p:cNvPr id="15" name="TextBox 14">
            <a:extLst>
              <a:ext uri="{FF2B5EF4-FFF2-40B4-BE49-F238E27FC236}">
                <a16:creationId xmlns:a16="http://schemas.microsoft.com/office/drawing/2014/main" xmlns="" id="{4744E306-AB29-4C58-A465-9E330F2CFBBA}"/>
              </a:ext>
            </a:extLst>
          </p:cNvPr>
          <p:cNvSpPr txBox="1"/>
          <p:nvPr/>
        </p:nvSpPr>
        <p:spPr>
          <a:xfrm>
            <a:off x="911177" y="7824869"/>
            <a:ext cx="5894108" cy="1323439"/>
          </a:xfrm>
          <a:prstGeom prst="rect">
            <a:avLst/>
          </a:prstGeom>
          <a:noFill/>
        </p:spPr>
        <p:txBody>
          <a:bodyPr wrap="square">
            <a:spAutoFit/>
          </a:bodyPr>
          <a:lstStyle/>
          <a:p>
            <a:pPr algn="l" fontAlgn="base"/>
            <a:r>
              <a:rPr lang="en-US" sz="1600" b="0" i="0" dirty="0">
                <a:effectLst/>
                <a:latin typeface="Arial" panose="020B0604020202020204" pitchFamily="34" charset="0"/>
              </a:rPr>
              <a:t>When the narrator was standing in the queue he</a:t>
            </a:r>
          </a:p>
          <a:p>
            <a:pPr algn="l" fontAlgn="base"/>
            <a:r>
              <a:rPr lang="en-US" sz="1600" b="0" i="0" dirty="0">
                <a:effectLst/>
                <a:latin typeface="Arial" panose="020B0604020202020204" pitchFamily="34" charset="0"/>
              </a:rPr>
              <a:t>A) felt annoyed by people’s comments.</a:t>
            </a:r>
          </a:p>
          <a:p>
            <a:pPr algn="l" fontAlgn="base"/>
            <a:r>
              <a:rPr lang="en-US" sz="1600" b="0" i="0" dirty="0">
                <a:effectLst/>
                <a:latin typeface="Arial" panose="020B0604020202020204" pitchFamily="34" charset="0"/>
              </a:rPr>
              <a:t>B) felt comfortable in his vest.</a:t>
            </a:r>
          </a:p>
          <a:p>
            <a:pPr algn="l" fontAlgn="base"/>
            <a:r>
              <a:rPr lang="en-US" sz="1600" b="0" i="0" dirty="0">
                <a:effectLst/>
                <a:latin typeface="Arial" panose="020B0604020202020204" pitchFamily="34" charset="0"/>
              </a:rPr>
              <a:t>C) tried to focus his eyes on the track.</a:t>
            </a:r>
          </a:p>
          <a:p>
            <a:pPr algn="l" fontAlgn="base"/>
            <a:r>
              <a:rPr lang="en-US" sz="1600" b="0" i="0" dirty="0">
                <a:effectLst/>
                <a:latin typeface="Arial" panose="020B0604020202020204" pitchFamily="34" charset="0"/>
              </a:rPr>
              <a:t>D) tried to ignore his fear.</a:t>
            </a:r>
          </a:p>
        </p:txBody>
      </p:sp>
      <p:sp>
        <p:nvSpPr>
          <p:cNvPr id="17" name="Прямоугольник 16">
            <a:extLst>
              <a:ext uri="{FF2B5EF4-FFF2-40B4-BE49-F238E27FC236}">
                <a16:creationId xmlns:a16="http://schemas.microsoft.com/office/drawing/2014/main" xmlns="" id="{6062A9DF-BC11-414D-9731-F5BA3B7473FB}"/>
              </a:ext>
            </a:extLst>
          </p:cNvPr>
          <p:cNvSpPr/>
          <p:nvPr/>
        </p:nvSpPr>
        <p:spPr>
          <a:xfrm>
            <a:off x="6522897" y="501591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Прямоугольник 17">
            <a:extLst>
              <a:ext uri="{FF2B5EF4-FFF2-40B4-BE49-F238E27FC236}">
                <a16:creationId xmlns:a16="http://schemas.microsoft.com/office/drawing/2014/main" xmlns="" id="{5838872A-149C-4D33-A25F-EA5EADD3E9D0}"/>
              </a:ext>
            </a:extLst>
          </p:cNvPr>
          <p:cNvSpPr/>
          <p:nvPr/>
        </p:nvSpPr>
        <p:spPr>
          <a:xfrm>
            <a:off x="6553703" y="692118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9" name="Прямоугольник 18">
            <a:extLst>
              <a:ext uri="{FF2B5EF4-FFF2-40B4-BE49-F238E27FC236}">
                <a16:creationId xmlns:a16="http://schemas.microsoft.com/office/drawing/2014/main" xmlns="" id="{0A46CD9F-2DE0-44F8-A79E-6B0F767A1FAC}"/>
              </a:ext>
            </a:extLst>
          </p:cNvPr>
          <p:cNvSpPr/>
          <p:nvPr/>
        </p:nvSpPr>
        <p:spPr>
          <a:xfrm>
            <a:off x="6553703" y="841282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Tree>
    <p:extLst>
      <p:ext uri="{BB962C8B-B14F-4D97-AF65-F5344CB8AC3E}">
        <p14:creationId xmlns:p14="http://schemas.microsoft.com/office/powerpoint/2010/main" xmlns="" val="108510245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2383</TotalTime>
  <Words>1548</Words>
  <Application>Microsoft Office PowerPoint</Application>
  <PresentationFormat>Произвольный</PresentationFormat>
  <Paragraphs>345</Paragraphs>
  <Slides>18</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Margarita Ten</dc:creator>
  <cp:lastModifiedBy>admin</cp:lastModifiedBy>
  <cp:revision>160</cp:revision>
  <dcterms:created xsi:type="dcterms:W3CDTF">2021-06-14T22:32:42Z</dcterms:created>
  <dcterms:modified xsi:type="dcterms:W3CDTF">2022-11-07T13:52:34Z</dcterms:modified>
</cp:coreProperties>
</file>