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2" r:id="rId5"/>
    <p:sldId id="266" r:id="rId6"/>
    <p:sldId id="267" r:id="rId7"/>
    <p:sldId id="269" r:id="rId8"/>
    <p:sldId id="270" r:id="rId9"/>
    <p:sldId id="271" r:id="rId10"/>
    <p:sldId id="272" r:id="rId11"/>
    <p:sldId id="274" r:id="rId12"/>
    <p:sldId id="277" r:id="rId13"/>
    <p:sldId id="276" r:id="rId14"/>
    <p:sldId id="282" r:id="rId15"/>
    <p:sldId id="285" r:id="rId16"/>
    <p:sldId id="286" r:id="rId17"/>
    <p:sldId id="280" r:id="rId18"/>
    <p:sldId id="281" r:id="rId19"/>
  </p:sldIdLst>
  <p:sldSz cx="7559675"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2" d="100"/>
          <a:sy n="72" d="100"/>
        </p:scale>
        <p:origin x="-3240" y="-108"/>
      </p:cViewPr>
      <p:guideLst>
        <p:guide orient="horz" pos="3288"/>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8"/>
  <c:chart>
    <c:autoTitleDeleted val="1"/>
    <c:plotArea>
      <c:layout>
        <c:manualLayout>
          <c:layoutTarget val="inner"/>
          <c:xMode val="edge"/>
          <c:yMode val="edge"/>
          <c:x val="0.22934208655467483"/>
          <c:y val="0.23127632495923189"/>
          <c:w val="0.75194123335012542"/>
          <c:h val="0.63408852855563858"/>
        </c:manualLayout>
      </c:layout>
      <c:pieChart>
        <c:varyColors val="1"/>
        <c:ser>
          <c:idx val="0"/>
          <c:order val="0"/>
          <c:tx>
            <c:strRef>
              <c:f>Лист1!$B$1</c:f>
              <c:strCache>
                <c:ptCount val="1"/>
                <c:pt idx="0">
                  <c:v>What museums are popular among teenagers </c:v>
                </c:pt>
              </c:strCache>
            </c:strRef>
          </c:tx>
          <c:dPt>
            <c:idx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803-488E-B3F2-152F7D52FCBD}"/>
              </c:ext>
            </c:extLst>
          </c:dPt>
          <c:dPt>
            <c:idx val="1"/>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803-488E-B3F2-152F7D52FCBD}"/>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803-488E-B3F2-152F7D52FCBD}"/>
              </c:ext>
            </c:extLst>
          </c:dPt>
          <c:dPt>
            <c:idx val="3"/>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803-488E-B3F2-152F7D52FCBD}"/>
              </c:ext>
            </c:extLst>
          </c:dPt>
          <c:dPt>
            <c:idx val="4"/>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9803-488E-B3F2-152F7D52FCBD}"/>
              </c:ext>
            </c:extLst>
          </c:dPt>
          <c:cat>
            <c:strRef>
              <c:f>Лист1!$A$2:$A$6</c:f>
              <c:strCache>
                <c:ptCount val="5"/>
                <c:pt idx="0">
                  <c:v>Endless novelty</c:v>
                </c:pt>
                <c:pt idx="1">
                  <c:v>Different educational facilities</c:v>
                </c:pt>
                <c:pt idx="2">
                  <c:v>Plenty of job opportunities</c:v>
                </c:pt>
                <c:pt idx="3">
                  <c:v>Options for entertainment</c:v>
                </c:pt>
                <c:pt idx="4">
                  <c:v>Developed infrastructure</c:v>
                </c:pt>
              </c:strCache>
            </c:strRef>
          </c:cat>
          <c:val>
            <c:numRef>
              <c:f>Лист1!$B$2:$B$6</c:f>
              <c:numCache>
                <c:formatCode>General</c:formatCode>
                <c:ptCount val="5"/>
                <c:pt idx="0">
                  <c:v>9</c:v>
                </c:pt>
                <c:pt idx="1">
                  <c:v>16</c:v>
                </c:pt>
                <c:pt idx="2">
                  <c:v>18</c:v>
                </c:pt>
                <c:pt idx="3">
                  <c:v>27</c:v>
                </c:pt>
                <c:pt idx="4">
                  <c:v>32</c:v>
                </c:pt>
              </c:numCache>
            </c:numRef>
          </c:val>
          <c:extLst xmlns:c16r2="http://schemas.microsoft.com/office/drawing/2015/06/chart">
            <c:ext xmlns:c16="http://schemas.microsoft.com/office/drawing/2014/chart" uri="{C3380CC4-5D6E-409C-BE32-E72D297353CC}">
              <c16:uniqueId val="{0000000A-9803-488E-B3F2-152F7D52FCBD}"/>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1204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6266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8895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3286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68026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02147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813281"/>
            <a:ext cx="3198096"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813281"/>
            <a:ext cx="3213847"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7715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58537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8862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94941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4587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C841908D-6937-4D1E-B13D-A1009C6A5FBE}" type="datetimeFigureOut">
              <a:rPr lang="ru-RU" smtClean="0"/>
              <a:pPr/>
              <a:t>07.11.2022</a:t>
            </a:fld>
            <a:endParaRPr lang="ru-RU"/>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2373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e_oge_eg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audio"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7.xml"/><Relationship Id="rId1" Type="http://schemas.openxmlformats.org/officeDocument/2006/relationships/audio"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7.xml"/><Relationship Id="rId1" Type="http://schemas.openxmlformats.org/officeDocument/2006/relationships/audio" Target="../media/media3.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56A741B-F8EF-40BB-AB3D-EDE79B177C20}"/>
              </a:ext>
            </a:extLst>
          </p:cNvPr>
          <p:cNvSpPr/>
          <p:nvPr/>
        </p:nvSpPr>
        <p:spPr>
          <a:xfrm>
            <a:off x="1133984" y="2418246"/>
            <a:ext cx="5291705" cy="1754326"/>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ЕГЭ</a:t>
            </a:r>
          </a:p>
          <a:p>
            <a:pPr algn="ctr"/>
            <a:r>
              <a:rPr lang="ru-RU" sz="5400" b="1" dirty="0">
                <a:ln w="9525">
                  <a:solidFill>
                    <a:schemeClr val="bg1"/>
                  </a:solidFill>
                  <a:prstDash val="solid"/>
                </a:ln>
                <a:effectLst>
                  <a:outerShdw blurRad="12700" dist="38100" dir="2700000" algn="tl" rotWithShape="0">
                    <a:schemeClr val="bg1">
                      <a:lumMod val="50000"/>
                    </a:schemeClr>
                  </a:outerShdw>
                </a:effectLst>
              </a:rPr>
              <a:t>английский язык</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xmlns="" id="{AF1F6FBD-488B-476D-BE11-0E045190BE11}"/>
              </a:ext>
            </a:extLst>
          </p:cNvPr>
          <p:cNvSpPr txBox="1"/>
          <p:nvPr/>
        </p:nvSpPr>
        <p:spPr>
          <a:xfrm>
            <a:off x="2314106" y="4767308"/>
            <a:ext cx="2931459" cy="584775"/>
          </a:xfrm>
          <a:prstGeom prst="rect">
            <a:avLst/>
          </a:prstGeom>
          <a:noFill/>
        </p:spPr>
        <p:txBody>
          <a:bodyPr wrap="square" rtlCol="0">
            <a:spAutoFit/>
          </a:bodyPr>
          <a:lstStyle/>
          <a:p>
            <a:r>
              <a:rPr lang="ru-RU" sz="3200" dirty="0">
                <a:latin typeface="Arial Black" panose="020B0A04020102020204" pitchFamily="34" charset="0"/>
              </a:rPr>
              <a:t>ВАРИАНТ </a:t>
            </a:r>
            <a:r>
              <a:rPr lang="en-US" sz="3200" dirty="0">
                <a:latin typeface="Arial Black" panose="020B0A04020102020204" pitchFamily="34" charset="0"/>
              </a:rPr>
              <a:t>8</a:t>
            </a:r>
            <a:endParaRPr lang="ru-RU" sz="3200" dirty="0">
              <a:latin typeface="Arial Black" panose="020B0A04020102020204" pitchFamily="34" charset="0"/>
            </a:endParaRPr>
          </a:p>
        </p:txBody>
      </p:sp>
      <p:pic>
        <p:nvPicPr>
          <p:cNvPr id="5" name="Рисунок 4">
            <a:hlinkClick r:id="rId2"/>
            <a:extLst>
              <a:ext uri="{FF2B5EF4-FFF2-40B4-BE49-F238E27FC236}">
                <a16:creationId xmlns:a16="http://schemas.microsoft.com/office/drawing/2014/main" xmlns="" id="{AD27109D-FA33-9600-5018-68597CF2CC9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357" y="63441"/>
            <a:ext cx="2150428" cy="2150428"/>
          </a:xfrm>
          <a:prstGeom prst="rect">
            <a:avLst/>
          </a:prstGeom>
        </p:spPr>
      </p:pic>
      <p:sp>
        <p:nvSpPr>
          <p:cNvPr id="6" name="TextBox 5">
            <a:extLst>
              <a:ext uri="{FF2B5EF4-FFF2-40B4-BE49-F238E27FC236}">
                <a16:creationId xmlns:a16="http://schemas.microsoft.com/office/drawing/2014/main" xmlns="" id="{864A478F-74E2-9CD2-AFF6-78E31A65B934}"/>
              </a:ext>
            </a:extLst>
          </p:cNvPr>
          <p:cNvSpPr txBox="1"/>
          <p:nvPr/>
        </p:nvSpPr>
        <p:spPr>
          <a:xfrm>
            <a:off x="1425365" y="5888354"/>
            <a:ext cx="5809128" cy="369332"/>
          </a:xfrm>
          <a:prstGeom prst="rect">
            <a:avLst/>
          </a:prstGeom>
          <a:noFill/>
        </p:spPr>
        <p:txBody>
          <a:bodyPr wrap="square" rtlCol="0">
            <a:spAutoFit/>
          </a:bodyPr>
          <a:lstStyle/>
          <a:p>
            <a:r>
              <a:rPr lang="ru-RU" dirty="0"/>
              <a:t>Время выполнения работы 3 часа </a:t>
            </a:r>
            <a:r>
              <a:rPr lang="en-US" dirty="0"/>
              <a:t>10 </a:t>
            </a:r>
            <a:r>
              <a:rPr lang="ru-RU" dirty="0"/>
              <a:t>мин ( 1</a:t>
            </a:r>
            <a:r>
              <a:rPr lang="en-US" dirty="0"/>
              <a:t>9</a:t>
            </a:r>
            <a:r>
              <a:rPr lang="ru-RU" dirty="0"/>
              <a:t>0 минут) </a:t>
            </a:r>
          </a:p>
        </p:txBody>
      </p:sp>
      <p:graphicFrame>
        <p:nvGraphicFramePr>
          <p:cNvPr id="7" name="Таблица 6">
            <a:extLst>
              <a:ext uri="{FF2B5EF4-FFF2-40B4-BE49-F238E27FC236}">
                <a16:creationId xmlns:a16="http://schemas.microsoft.com/office/drawing/2014/main" xmlns="" id="{231D044C-9457-4995-4032-06AE5ED86DF3}"/>
              </a:ext>
            </a:extLst>
          </p:cNvPr>
          <p:cNvGraphicFramePr>
            <a:graphicFrameLocks noGrp="1"/>
          </p:cNvGraphicFramePr>
          <p:nvPr>
            <p:extLst>
              <p:ext uri="{D42A27DB-BD31-4B8C-83A1-F6EECF244321}">
                <p14:modId xmlns:p14="http://schemas.microsoft.com/office/powerpoint/2010/main" xmlns="" val="1385050333"/>
              </p:ext>
            </p:extLst>
          </p:nvPr>
        </p:nvGraphicFramePr>
        <p:xfrm>
          <a:off x="1503634" y="6710921"/>
          <a:ext cx="5288105" cy="3200400"/>
        </p:xfrm>
        <a:graphic>
          <a:graphicData uri="http://schemas.openxmlformats.org/drawingml/2006/table">
            <a:tbl>
              <a:tblPr/>
              <a:tblGrid>
                <a:gridCol w="5288105">
                  <a:extLst>
                    <a:ext uri="{9D8B030D-6E8A-4147-A177-3AD203B41FA5}">
                      <a16:colId xmlns:a16="http://schemas.microsoft.com/office/drawing/2014/main" xmlns="" val="1802723221"/>
                    </a:ext>
                  </a:extLst>
                </a:gridCol>
              </a:tblGrid>
              <a:tr h="0">
                <a:tc>
                  <a:txBody>
                    <a:bodyPr/>
                    <a:lstStyle/>
                    <a:p>
                      <a:r>
                        <a:rPr lang="ru-RU" sz="1200" b="0" i="0" dirty="0">
                          <a:solidFill>
                            <a:srgbClr val="000000"/>
                          </a:solidFill>
                          <a:effectLst/>
                          <a:latin typeface="TimesNewRoman"/>
                        </a:rPr>
                        <a:t>Работа состоит из четырёх разделов: </a:t>
                      </a:r>
                    </a:p>
                    <a:p>
                      <a:r>
                        <a:rPr lang="ru-RU" sz="1200" b="1" i="0" dirty="0">
                          <a:solidFill>
                            <a:srgbClr val="000000"/>
                          </a:solidFill>
                          <a:effectLst/>
                          <a:latin typeface="TimesNewRoman"/>
                        </a:rPr>
                        <a:t>«Аудирование», «Чтение", "Грамматика и лексика», «Письменная речь».</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1 </a:t>
                      </a:r>
                      <a:r>
                        <a:rPr lang="ru-RU" sz="1200" b="1" i="0" dirty="0">
                          <a:solidFill>
                            <a:srgbClr val="000000"/>
                          </a:solidFill>
                          <a:effectLst/>
                          <a:latin typeface="TimesNewRoman"/>
                        </a:rPr>
                        <a:t>(«Аудирование»)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1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2 </a:t>
                      </a:r>
                      <a:r>
                        <a:rPr lang="ru-RU" sz="1200" b="1" i="0" dirty="0">
                          <a:solidFill>
                            <a:srgbClr val="000000"/>
                          </a:solidFill>
                          <a:effectLst/>
                          <a:latin typeface="TimesNewRoman"/>
                        </a:rPr>
                        <a:t>(«Чтение»)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2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a:t>
                      </a:r>
                      <a:r>
                        <a:rPr lang="ru-RU" sz="1200" b="1" i="0" dirty="0">
                          <a:solidFill>
                            <a:srgbClr val="000000"/>
                          </a:solidFill>
                          <a:effectLst/>
                          <a:latin typeface="TimesNewRoman"/>
                        </a:rPr>
                        <a:t>3 («Грамматика и лексика») </a:t>
                      </a:r>
                      <a:r>
                        <a:rPr lang="ru-RU" sz="1200" b="0" i="0" dirty="0">
                          <a:solidFill>
                            <a:srgbClr val="000000"/>
                          </a:solidFill>
                          <a:effectLst/>
                          <a:latin typeface="TimesNewRoman"/>
                        </a:rPr>
                        <a:t>содержит 20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раздела 3 составляет </a:t>
                      </a:r>
                      <a:r>
                        <a:rPr lang="ru-RU" sz="1200" b="1" i="0" dirty="0">
                          <a:solidFill>
                            <a:srgbClr val="000000"/>
                          </a:solidFill>
                          <a:effectLst/>
                          <a:latin typeface="TimesNewRoman"/>
                        </a:rPr>
                        <a:t>40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4 </a:t>
                      </a:r>
                      <a:r>
                        <a:rPr lang="ru-RU" sz="1200" b="1" i="0" dirty="0">
                          <a:solidFill>
                            <a:srgbClr val="000000"/>
                          </a:solidFill>
                          <a:effectLst/>
                          <a:latin typeface="TimesNewRoman"/>
                        </a:rPr>
                        <a:t>(«Письменная речь») </a:t>
                      </a:r>
                      <a:r>
                        <a:rPr lang="ru-RU" sz="1200" b="0" i="0" dirty="0">
                          <a:solidFill>
                            <a:srgbClr val="000000"/>
                          </a:solidFill>
                          <a:effectLst/>
                          <a:latin typeface="TimesNewRoman"/>
                        </a:rPr>
                        <a:t>состоит из 2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этого раздела работы – </a:t>
                      </a:r>
                      <a:r>
                        <a:rPr lang="ru-RU" sz="1200" b="1" i="0" dirty="0">
                          <a:solidFill>
                            <a:srgbClr val="000000"/>
                          </a:solidFill>
                          <a:effectLst/>
                          <a:latin typeface="TimesNewRoman"/>
                        </a:rPr>
                        <a:t>90 минут</a:t>
                      </a:r>
                      <a:r>
                        <a:rPr lang="ru-RU" sz="1200" b="0" i="0" dirty="0">
                          <a:solidFill>
                            <a:srgbClr val="000000"/>
                          </a:solidFill>
                          <a:effectLst/>
                          <a:latin typeface="TimesNewRoman"/>
                        </a:rPr>
                        <a:t>.</a:t>
                      </a:r>
                      <a:endParaRPr lang="ru-RU" sz="2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451297"/>
                  </a:ext>
                </a:extLst>
              </a:tr>
            </a:tbl>
          </a:graphicData>
        </a:graphic>
      </p:graphicFrame>
    </p:spTree>
    <p:extLst>
      <p:ext uri="{BB962C8B-B14F-4D97-AF65-F5344CB8AC3E}">
        <p14:creationId xmlns:p14="http://schemas.microsoft.com/office/powerpoint/2010/main" xmlns="" val="1808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A953FBB-A038-4051-BB58-9264081E22C6}"/>
              </a:ext>
            </a:extLst>
          </p:cNvPr>
          <p:cNvSpPr/>
          <p:nvPr/>
        </p:nvSpPr>
        <p:spPr>
          <a:xfrm>
            <a:off x="277952" y="4341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15</a:t>
            </a:r>
          </a:p>
        </p:txBody>
      </p:sp>
      <p:sp>
        <p:nvSpPr>
          <p:cNvPr id="4" name="TextBox 3">
            <a:extLst>
              <a:ext uri="{FF2B5EF4-FFF2-40B4-BE49-F238E27FC236}">
                <a16:creationId xmlns:a16="http://schemas.microsoft.com/office/drawing/2014/main" xmlns="" id="{7795DFF3-91EF-44C2-A8CF-F27A3CACC8F1}"/>
              </a:ext>
            </a:extLst>
          </p:cNvPr>
          <p:cNvSpPr txBox="1"/>
          <p:nvPr/>
        </p:nvSpPr>
        <p:spPr>
          <a:xfrm>
            <a:off x="865187" y="428190"/>
            <a:ext cx="6468035" cy="1600438"/>
          </a:xfrm>
          <a:prstGeom prst="rect">
            <a:avLst/>
          </a:prstGeom>
          <a:noFill/>
        </p:spPr>
        <p:txBody>
          <a:bodyPr wrap="square">
            <a:spAutoFit/>
          </a:bodyPr>
          <a:lstStyle/>
          <a:p>
            <a:pPr algn="l" fontAlgn="base"/>
            <a:r>
              <a:rPr lang="en-US" sz="1600" b="0" i="0" dirty="0">
                <a:effectLst/>
                <a:latin typeface="Arial" panose="020B0604020202020204" pitchFamily="34" charset="0"/>
              </a:rPr>
              <a:t>   Abby came to her mother’s study</a:t>
            </a:r>
          </a:p>
          <a:p>
            <a:pPr algn="l" fontAlgn="base"/>
            <a:r>
              <a:rPr lang="en-US" sz="1600" b="0" i="0" dirty="0">
                <a:effectLst/>
                <a:latin typeface="Arial" panose="020B0604020202020204" pitchFamily="34" charset="0"/>
              </a:rPr>
              <a:t>A) to tell her that Mr. Sticky hadn’t turned up.</a:t>
            </a:r>
          </a:p>
          <a:p>
            <a:pPr algn="l" fontAlgn="base"/>
            <a:r>
              <a:rPr lang="en-US" sz="1600" b="0" i="0" dirty="0">
                <a:effectLst/>
                <a:latin typeface="Arial" panose="020B0604020202020204" pitchFamily="34" charset="0"/>
              </a:rPr>
              <a:t>B) when she had found Mr. and Mrs. Sticky.</a:t>
            </a:r>
          </a:p>
          <a:p>
            <a:pPr algn="l" fontAlgn="base"/>
            <a:r>
              <a:rPr lang="en-US" sz="1600" b="0" i="0" dirty="0">
                <a:effectLst/>
                <a:latin typeface="Arial" panose="020B0604020202020204" pitchFamily="34" charset="0"/>
              </a:rPr>
              <a:t>C) because she didn’t want to go to bed.</a:t>
            </a:r>
          </a:p>
          <a:p>
            <a:pPr algn="l" fontAlgn="base"/>
            <a:r>
              <a:rPr lang="en-US" sz="1600" b="0" i="0" dirty="0">
                <a:effectLst/>
                <a:latin typeface="Arial" panose="020B0604020202020204" pitchFamily="34" charset="0"/>
              </a:rPr>
              <a:t>D) to say goodnight.</a:t>
            </a:r>
          </a:p>
          <a:p>
            <a:pPr algn="l" fontAlgn="base"/>
            <a:endParaRPr lang="en-US" b="0" i="0" dirty="0">
              <a:solidFill>
                <a:srgbClr val="555555"/>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01C51677-0F55-4868-9546-3D40C9B27237}"/>
              </a:ext>
            </a:extLst>
          </p:cNvPr>
          <p:cNvSpPr/>
          <p:nvPr/>
        </p:nvSpPr>
        <p:spPr>
          <a:xfrm>
            <a:off x="286963" y="220016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16</a:t>
            </a:r>
          </a:p>
        </p:txBody>
      </p:sp>
      <p:sp>
        <p:nvSpPr>
          <p:cNvPr id="7" name="TextBox 6">
            <a:extLst>
              <a:ext uri="{FF2B5EF4-FFF2-40B4-BE49-F238E27FC236}">
                <a16:creationId xmlns:a16="http://schemas.microsoft.com/office/drawing/2014/main" xmlns="" id="{E717D639-7792-490D-B08F-437001E4EBA8}"/>
              </a:ext>
            </a:extLst>
          </p:cNvPr>
          <p:cNvSpPr txBox="1"/>
          <p:nvPr/>
        </p:nvSpPr>
        <p:spPr>
          <a:xfrm>
            <a:off x="941294" y="2200169"/>
            <a:ext cx="6468034" cy="1569660"/>
          </a:xfrm>
          <a:prstGeom prst="rect">
            <a:avLst/>
          </a:prstGeom>
          <a:noFill/>
        </p:spPr>
        <p:txBody>
          <a:bodyPr wrap="square">
            <a:spAutoFit/>
          </a:bodyPr>
          <a:lstStyle/>
          <a:p>
            <a:pPr algn="l" fontAlgn="base"/>
            <a:r>
              <a:rPr lang="en-US" sz="1600" b="0" i="0" dirty="0">
                <a:effectLst/>
                <a:latin typeface="Arial" panose="020B0604020202020204" pitchFamily="34" charset="0"/>
              </a:rPr>
              <a:t>Abby was angry with her Mum because</a:t>
            </a:r>
          </a:p>
          <a:p>
            <a:pPr algn="l" fontAlgn="base"/>
            <a:r>
              <a:rPr lang="en-US" sz="1600" b="0" i="0" dirty="0">
                <a:effectLst/>
                <a:latin typeface="Arial" panose="020B0604020202020204" pitchFamily="34" charset="0"/>
              </a:rPr>
              <a:t>A) mother ignored her.</a:t>
            </a:r>
          </a:p>
          <a:p>
            <a:pPr algn="l" fontAlgn="base"/>
            <a:r>
              <a:rPr lang="en-US" sz="1600" b="0" i="0" dirty="0">
                <a:effectLst/>
                <a:latin typeface="Arial" panose="020B0604020202020204" pitchFamily="34" charset="0"/>
              </a:rPr>
              <a:t>B) mother didn’t like Mr. Sticky.</a:t>
            </a:r>
          </a:p>
          <a:p>
            <a:pPr algn="l" fontAlgn="base"/>
            <a:r>
              <a:rPr lang="en-US" sz="1600" b="0" i="0" dirty="0">
                <a:effectLst/>
                <a:latin typeface="Arial" panose="020B0604020202020204" pitchFamily="34" charset="0"/>
              </a:rPr>
              <a:t>C) she thought that her mother had poured out Mr. Sticky.</a:t>
            </a:r>
          </a:p>
          <a:p>
            <a:pPr algn="l" fontAlgn="base"/>
            <a:r>
              <a:rPr lang="en-US" sz="1600" b="0" i="0" dirty="0">
                <a:effectLst/>
                <a:latin typeface="Arial" panose="020B0604020202020204" pitchFamily="34" charset="0"/>
              </a:rPr>
              <a:t>D) mother was very strict.</a:t>
            </a:r>
          </a:p>
          <a:p>
            <a:pPr algn="l" fontAlgn="base"/>
            <a:r>
              <a:rPr lang="en-US" sz="1600" b="0" i="0" dirty="0">
                <a:solidFill>
                  <a:srgbClr val="555555"/>
                </a:solidFill>
                <a:effectLst/>
                <a:latin typeface="Arial" panose="020B0604020202020204" pitchFamily="34" charset="0"/>
              </a:rPr>
              <a:t> </a:t>
            </a:r>
          </a:p>
        </p:txBody>
      </p:sp>
      <p:sp>
        <p:nvSpPr>
          <p:cNvPr id="8" name="Прямоугольник 7">
            <a:extLst>
              <a:ext uri="{FF2B5EF4-FFF2-40B4-BE49-F238E27FC236}">
                <a16:creationId xmlns:a16="http://schemas.microsoft.com/office/drawing/2014/main" xmlns="" id="{64247231-BC81-4A07-99B0-FDEC6A071800}"/>
              </a:ext>
            </a:extLst>
          </p:cNvPr>
          <p:cNvSpPr/>
          <p:nvPr/>
        </p:nvSpPr>
        <p:spPr>
          <a:xfrm>
            <a:off x="300410" y="384804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17</a:t>
            </a:r>
          </a:p>
        </p:txBody>
      </p:sp>
      <p:sp>
        <p:nvSpPr>
          <p:cNvPr id="10" name="TextBox 9">
            <a:extLst>
              <a:ext uri="{FF2B5EF4-FFF2-40B4-BE49-F238E27FC236}">
                <a16:creationId xmlns:a16="http://schemas.microsoft.com/office/drawing/2014/main" xmlns="" id="{4CF715D3-ED5B-4776-9F97-CF562DEE7640}"/>
              </a:ext>
            </a:extLst>
          </p:cNvPr>
          <p:cNvSpPr txBox="1"/>
          <p:nvPr/>
        </p:nvSpPr>
        <p:spPr>
          <a:xfrm>
            <a:off x="903240" y="3819193"/>
            <a:ext cx="6544141" cy="1815882"/>
          </a:xfrm>
          <a:prstGeom prst="rect">
            <a:avLst/>
          </a:prstGeom>
          <a:noFill/>
        </p:spPr>
        <p:txBody>
          <a:bodyPr wrap="square">
            <a:spAutoFit/>
          </a:bodyPr>
          <a:lstStyle/>
          <a:p>
            <a:pPr algn="l" fontAlgn="base"/>
            <a:r>
              <a:rPr lang="en-US" sz="1600" b="0" i="0" dirty="0">
                <a:effectLst/>
                <a:latin typeface="Arial" panose="020B0604020202020204" pitchFamily="34" charset="0"/>
              </a:rPr>
              <a:t>Mother came to Abby’s room to look for Mr. Sticky with</a:t>
            </a:r>
          </a:p>
          <a:p>
            <a:pPr algn="l" fontAlgn="base"/>
            <a:r>
              <a:rPr lang="en-US" sz="1600" b="0" i="0" dirty="0">
                <a:effectLst/>
                <a:latin typeface="Arial" panose="020B0604020202020204" pitchFamily="34" charset="0"/>
              </a:rPr>
              <a:t>A) her new glasses.</a:t>
            </a:r>
          </a:p>
          <a:p>
            <a:pPr algn="l" fontAlgn="base"/>
            <a:r>
              <a:rPr lang="en-US" sz="1600" b="0" i="0" dirty="0">
                <a:effectLst/>
                <a:latin typeface="Arial" panose="020B0604020202020204" pitchFamily="34" charset="0"/>
              </a:rPr>
              <a:t>B) a filter tube.</a:t>
            </a:r>
          </a:p>
          <a:p>
            <a:pPr algn="l" fontAlgn="base"/>
            <a:r>
              <a:rPr lang="en-US" sz="1600" b="0" i="0" dirty="0">
                <a:effectLst/>
                <a:latin typeface="Arial" panose="020B0604020202020204" pitchFamily="34" charset="0"/>
              </a:rPr>
              <a:t>C) a magnifying glass.</a:t>
            </a:r>
          </a:p>
          <a:p>
            <a:pPr algn="l" fontAlgn="base"/>
            <a:r>
              <a:rPr lang="en-US" sz="1600" b="0" i="0" dirty="0">
                <a:effectLst/>
                <a:latin typeface="Arial" panose="020B0604020202020204" pitchFamily="34" charset="0"/>
              </a:rPr>
              <a:t>D) a vacuum cleaner.</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11" name="Прямоугольник 10">
            <a:extLst>
              <a:ext uri="{FF2B5EF4-FFF2-40B4-BE49-F238E27FC236}">
                <a16:creationId xmlns:a16="http://schemas.microsoft.com/office/drawing/2014/main" xmlns="" id="{3D4421B2-07A4-4CBA-9CDD-EEE88B2A577F}"/>
              </a:ext>
            </a:extLst>
          </p:cNvPr>
          <p:cNvSpPr/>
          <p:nvPr/>
        </p:nvSpPr>
        <p:spPr>
          <a:xfrm>
            <a:off x="6612876" y="1248801"/>
            <a:ext cx="564777" cy="44894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2" name="Прямоугольник 11">
            <a:extLst>
              <a:ext uri="{FF2B5EF4-FFF2-40B4-BE49-F238E27FC236}">
                <a16:creationId xmlns:a16="http://schemas.microsoft.com/office/drawing/2014/main" xmlns="" id="{93942B2A-41EB-4FE8-8DC9-20FD6D6398A8}"/>
              </a:ext>
            </a:extLst>
          </p:cNvPr>
          <p:cNvSpPr/>
          <p:nvPr/>
        </p:nvSpPr>
        <p:spPr>
          <a:xfrm>
            <a:off x="6573564" y="29162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50EE329D-18AD-41BB-A500-19D9166E20A2}"/>
              </a:ext>
            </a:extLst>
          </p:cNvPr>
          <p:cNvSpPr/>
          <p:nvPr/>
        </p:nvSpPr>
        <p:spPr>
          <a:xfrm>
            <a:off x="6578550" y="474905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F98E59CB-4207-4D80-BD77-8157FA71AB37}"/>
              </a:ext>
            </a:extLst>
          </p:cNvPr>
          <p:cNvSpPr/>
          <p:nvPr/>
        </p:nvSpPr>
        <p:spPr>
          <a:xfrm>
            <a:off x="300410" y="565005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18</a:t>
            </a:r>
          </a:p>
        </p:txBody>
      </p:sp>
      <p:sp>
        <p:nvSpPr>
          <p:cNvPr id="16" name="TextBox 15">
            <a:extLst>
              <a:ext uri="{FF2B5EF4-FFF2-40B4-BE49-F238E27FC236}">
                <a16:creationId xmlns:a16="http://schemas.microsoft.com/office/drawing/2014/main" xmlns="" id="{67660ACE-7447-4FF9-9078-7592D77A6423}"/>
              </a:ext>
            </a:extLst>
          </p:cNvPr>
          <p:cNvSpPr txBox="1"/>
          <p:nvPr/>
        </p:nvSpPr>
        <p:spPr>
          <a:xfrm>
            <a:off x="903240" y="5644854"/>
            <a:ext cx="6028241" cy="1569660"/>
          </a:xfrm>
          <a:prstGeom prst="rect">
            <a:avLst/>
          </a:prstGeom>
          <a:noFill/>
        </p:spPr>
        <p:txBody>
          <a:bodyPr wrap="square">
            <a:spAutoFit/>
          </a:bodyPr>
          <a:lstStyle/>
          <a:p>
            <a:pPr algn="l" fontAlgn="base"/>
            <a:r>
              <a:rPr lang="en-US" sz="1600" i="0" dirty="0">
                <a:effectLst/>
                <a:latin typeface="Arial" panose="020B0604020202020204" pitchFamily="34" charset="0"/>
              </a:rPr>
              <a:t>Abby felt happy and laughed because</a:t>
            </a:r>
          </a:p>
          <a:p>
            <a:pPr algn="l" fontAlgn="base"/>
            <a:r>
              <a:rPr lang="en-US" sz="1600" i="0" dirty="0">
                <a:effectLst/>
                <a:latin typeface="Arial" panose="020B0604020202020204" pitchFamily="34" charset="0"/>
              </a:rPr>
              <a:t>A) mother came to help her look for Mr. Sticky.</a:t>
            </a:r>
          </a:p>
          <a:p>
            <a:pPr algn="l" fontAlgn="base"/>
            <a:r>
              <a:rPr lang="en-US" sz="1600" i="0" dirty="0">
                <a:effectLst/>
                <a:latin typeface="Arial" panose="020B0604020202020204" pitchFamily="34" charset="0"/>
              </a:rPr>
              <a:t>B) they found Mr. Sticky in the fish tank.</a:t>
            </a:r>
          </a:p>
          <a:p>
            <a:pPr algn="l" fontAlgn="base"/>
            <a:r>
              <a:rPr lang="en-US" sz="1600" i="0" dirty="0">
                <a:effectLst/>
                <a:latin typeface="Arial" panose="020B0604020202020204" pitchFamily="34" charset="0"/>
              </a:rPr>
              <a:t>C) the water in the fish tank was very clear and clean.</a:t>
            </a:r>
          </a:p>
          <a:p>
            <a:pPr algn="l" fontAlgn="base"/>
            <a:r>
              <a:rPr lang="en-US" sz="1600" i="0" dirty="0">
                <a:effectLst/>
                <a:latin typeface="Arial" panose="020B0604020202020204" pitchFamily="34" charset="0"/>
              </a:rPr>
              <a:t>D) her mother was trying to make her laugh.</a:t>
            </a:r>
          </a:p>
          <a:p>
            <a:pPr algn="l" fontAlgn="base"/>
            <a:r>
              <a:rPr lang="en-US" sz="1600" i="0" dirty="0">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FECC4C6E-82BA-4C84-8040-581D37487CA8}"/>
              </a:ext>
            </a:extLst>
          </p:cNvPr>
          <p:cNvSpPr/>
          <p:nvPr/>
        </p:nvSpPr>
        <p:spPr>
          <a:xfrm>
            <a:off x="6591998" y="635993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252167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67A0977-33FD-42AD-BEB0-45A8BE4BFE28}"/>
              </a:ext>
            </a:extLst>
          </p:cNvPr>
          <p:cNvSpPr/>
          <p:nvPr/>
        </p:nvSpPr>
        <p:spPr>
          <a:xfrm>
            <a:off x="465083" y="178365"/>
            <a:ext cx="662950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ru-RU" sz="3600" b="1" dirty="0">
                <a:ln w="9525">
                  <a:solidFill>
                    <a:schemeClr val="bg1"/>
                  </a:solidFill>
                  <a:prstDash val="solid"/>
                </a:ln>
                <a:effectLst>
                  <a:outerShdw blurRad="12700" dist="38100" dir="2700000" algn="tl" rotWithShape="0">
                    <a:schemeClr val="bg1">
                      <a:lumMod val="50000"/>
                    </a:schemeClr>
                  </a:outerShdw>
                </a:effectLst>
              </a:rPr>
              <a:t>3</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Грамматика и лексика</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a:extLst>
              <a:ext uri="{FF2B5EF4-FFF2-40B4-BE49-F238E27FC236}">
                <a16:creationId xmlns:a16="http://schemas.microsoft.com/office/drawing/2014/main" xmlns="" id="{E933B69F-81BB-4707-965D-E95CA00879AB}"/>
              </a:ext>
            </a:extLst>
          </p:cNvPr>
          <p:cNvSpPr txBox="1"/>
          <p:nvPr/>
        </p:nvSpPr>
        <p:spPr>
          <a:xfrm>
            <a:off x="323019" y="824696"/>
            <a:ext cx="6913635" cy="1323439"/>
          </a:xfrm>
          <a:prstGeom prst="rect">
            <a:avLst/>
          </a:prstGeom>
          <a:noFill/>
        </p:spPr>
        <p:txBody>
          <a:bodyPr wrap="square">
            <a:spAutoFit/>
          </a:bodyPr>
          <a:lstStyle/>
          <a:p>
            <a:r>
              <a:rPr lang="ru-RU" sz="1600" b="0" i="1" dirty="0">
                <a:effectLst/>
                <a:latin typeface="Arial" panose="020B0604020202020204" pitchFamily="34" charset="0"/>
              </a:rPr>
              <a:t>Прочтите текст ниже. Преобразуйте слова, напечатанные заглавными буквами в </a:t>
            </a:r>
            <a:r>
              <a:rPr lang="ru-RU" sz="1600" i="1" dirty="0">
                <a:latin typeface="Arial" panose="020B0604020202020204" pitchFamily="34" charset="0"/>
              </a:rPr>
              <a:t>конце</a:t>
            </a:r>
            <a:r>
              <a:rPr lang="ru-RU" sz="1600" b="0" i="1" dirty="0">
                <a:effectLst/>
                <a:latin typeface="Arial" panose="020B0604020202020204" pitchFamily="34" charset="0"/>
              </a:rPr>
              <a:t> строк, обозначенных цифрами </a:t>
            </a:r>
            <a:r>
              <a:rPr lang="ru-RU" sz="1600" b="1" i="1" dirty="0">
                <a:effectLst/>
                <a:latin typeface="inherit"/>
              </a:rPr>
              <a:t>19-24</a:t>
            </a:r>
            <a:r>
              <a:rPr lang="ru-RU" sz="1600" b="0" i="1" dirty="0">
                <a:effectLst/>
                <a:latin typeface="Arial" panose="020B0604020202020204" pitchFamily="34" charset="0"/>
              </a:rPr>
              <a:t>, чтобы они грамматически соответствовали содержанию текста. Заполните пропуски словами, которые вы получили. Каждый проход соответствует отдельной задаче из группы </a:t>
            </a:r>
            <a:r>
              <a:rPr lang="ru-RU" sz="1600" b="1" i="1" dirty="0">
                <a:effectLst/>
                <a:latin typeface="inherit"/>
              </a:rPr>
              <a:t>19-24</a:t>
            </a:r>
            <a:r>
              <a:rPr lang="ru-RU" sz="1600" b="0" i="1" dirty="0">
                <a:effectLst/>
                <a:latin typeface="Arial" panose="020B0604020202020204" pitchFamily="34" charset="0"/>
              </a:rPr>
              <a:t>.</a:t>
            </a:r>
            <a:endParaRPr lang="ru-RU" sz="1600" dirty="0"/>
          </a:p>
        </p:txBody>
      </p:sp>
      <p:sp>
        <p:nvSpPr>
          <p:cNvPr id="8" name="TextBox 7">
            <a:extLst>
              <a:ext uri="{FF2B5EF4-FFF2-40B4-BE49-F238E27FC236}">
                <a16:creationId xmlns:a16="http://schemas.microsoft.com/office/drawing/2014/main" xmlns="" id="{2CEFAB51-B9FC-44C7-B742-D39D50CF6378}"/>
              </a:ext>
            </a:extLst>
          </p:cNvPr>
          <p:cNvSpPr txBox="1"/>
          <p:nvPr/>
        </p:nvSpPr>
        <p:spPr>
          <a:xfrm>
            <a:off x="845137" y="1674453"/>
            <a:ext cx="5418875" cy="8177688"/>
          </a:xfrm>
          <a:prstGeom prst="rect">
            <a:avLst/>
          </a:prstGeom>
          <a:noFill/>
        </p:spPr>
        <p:txBody>
          <a:bodyPr wrap="square">
            <a:spAutoFit/>
          </a:bodyPr>
          <a:lstStyle/>
          <a:p>
            <a:pPr algn="ctr" fontAlgn="base">
              <a:lnSpc>
                <a:spcPct val="150000"/>
              </a:lnSpc>
            </a:pPr>
            <a:r>
              <a:rPr lang="en-US" sz="1600" b="1" dirty="0">
                <a:effectLst/>
                <a:latin typeface="Arial" panose="020B0604020202020204" pitchFamily="34" charset="0"/>
                <a:cs typeface="Arial" panose="020B0604020202020204" pitchFamily="34" charset="0"/>
              </a:rPr>
              <a:t/>
            </a:r>
            <a:br>
              <a:rPr lang="en-US" sz="1600" b="1" dirty="0">
                <a:effectLst/>
                <a:latin typeface="Arial" panose="020B0604020202020204" pitchFamily="34" charset="0"/>
                <a:cs typeface="Arial" panose="020B0604020202020204" pitchFamily="34" charset="0"/>
              </a:rPr>
            </a:br>
            <a:r>
              <a:rPr lang="en-US" b="1" dirty="0">
                <a:effectLst/>
                <a:latin typeface="inherit"/>
              </a:rPr>
              <a:t>Kid inventions</a:t>
            </a:r>
            <a:endParaRPr lang="en-US" b="1" dirty="0">
              <a:effectLst/>
              <a:latin typeface="Playfair Display"/>
            </a:endParaRPr>
          </a:p>
          <a:p>
            <a:pPr algn="l" fontAlgn="base">
              <a:lnSpc>
                <a:spcPct val="150000"/>
              </a:lnSpc>
            </a:pPr>
            <a:r>
              <a:rPr lang="en-US" b="0" i="0" dirty="0">
                <a:effectLst/>
                <a:latin typeface="Arial" panose="020B0604020202020204" pitchFamily="34" charset="0"/>
              </a:rPr>
              <a:t> </a:t>
            </a:r>
            <a:r>
              <a:rPr lang="en-US" sz="1600" b="0" i="0" dirty="0">
                <a:effectLst/>
                <a:latin typeface="Arial" panose="020B0604020202020204" pitchFamily="34" charset="0"/>
              </a:rPr>
              <a:t>Becky Schroeder was only 10 years old when she came up with the idea of the glo-paper. Two years______, in 1974, her invention was patented. She became the ___</a:t>
            </a:r>
            <a:r>
              <a:rPr lang="en-US" sz="1600" b="1" dirty="0">
                <a:latin typeface="inherit"/>
              </a:rPr>
              <a:t>_</a:t>
            </a:r>
            <a:r>
              <a:rPr lang="en-US" sz="1600" b="0" i="0" dirty="0">
                <a:effectLst/>
                <a:latin typeface="Arial" panose="020B0604020202020204" pitchFamily="34" charset="0"/>
              </a:rPr>
              <a:t>__ female to ever receive a patent in the United States. The idea came to her when she tried to do her homework in the family car, while her mother shopped for groceries. It ______ dark gradually, and she couldn’t see her notebook very well. She ______ a flashlight and imagined how nice it would be to have a paper that glows in the dark and allows you to write effortlessly without light. A year of research and experiment and she did it!</a:t>
            </a:r>
          </a:p>
          <a:p>
            <a:pPr algn="ctr" fontAlgn="base">
              <a:lnSpc>
                <a:spcPct val="150000"/>
              </a:lnSpc>
            </a:pPr>
            <a:r>
              <a:rPr lang="en-US" sz="1600" b="1" dirty="0">
                <a:effectLst/>
                <a:latin typeface="inherit"/>
              </a:rPr>
              <a:t>A white flag</a:t>
            </a:r>
            <a:endParaRPr lang="en-US" sz="1600" b="0" i="0" dirty="0">
              <a:effectLst/>
              <a:latin typeface="Arial" panose="020B0604020202020204" pitchFamily="34" charset="0"/>
            </a:endParaRPr>
          </a:p>
          <a:p>
            <a:pPr algn="l" fontAlgn="base">
              <a:lnSpc>
                <a:spcPct val="150000"/>
              </a:lnSpc>
            </a:pPr>
            <a:r>
              <a:rPr lang="en-US" sz="1600" b="0" i="0" dirty="0">
                <a:effectLst/>
                <a:latin typeface="Arial" panose="020B0604020202020204" pitchFamily="34" charset="0"/>
              </a:rPr>
              <a:t>It’s always a problem for me to find my car in a huge parking lot. After reading an article with a piece of advice for people like me, I decided to follow it one day. I attached a tissue to the car’s antenna with a rubber band. The little white flag waving in the breeze ______ to help me spot my car easily. So I went ______ . </a:t>
            </a:r>
            <a:r>
              <a:rPr lang="en-US" sz="1400" b="0" i="0" dirty="0">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7A2C29E4-4A62-46AD-839C-F48BE9393C40}"/>
              </a:ext>
            </a:extLst>
          </p:cNvPr>
          <p:cNvSpPr txBox="1"/>
          <p:nvPr/>
        </p:nvSpPr>
        <p:spPr>
          <a:xfrm>
            <a:off x="6105333" y="2934134"/>
            <a:ext cx="1104795" cy="369332"/>
          </a:xfrm>
          <a:prstGeom prst="rect">
            <a:avLst/>
          </a:prstGeom>
          <a:noFill/>
        </p:spPr>
        <p:txBody>
          <a:bodyPr wrap="square" rtlCol="0">
            <a:spAutoFit/>
          </a:bodyPr>
          <a:lstStyle/>
          <a:p>
            <a:r>
              <a:rPr lang="en-US" b="1" dirty="0">
                <a:latin typeface="inherit"/>
              </a:rPr>
              <a:t>LATE</a:t>
            </a:r>
            <a:endParaRPr lang="ru-RU" b="1" dirty="0">
              <a:latin typeface="inherit"/>
            </a:endParaRPr>
          </a:p>
        </p:txBody>
      </p:sp>
      <p:sp>
        <p:nvSpPr>
          <p:cNvPr id="11" name="TextBox 10">
            <a:extLst>
              <a:ext uri="{FF2B5EF4-FFF2-40B4-BE49-F238E27FC236}">
                <a16:creationId xmlns:a16="http://schemas.microsoft.com/office/drawing/2014/main" xmlns="" id="{103E1413-ACA1-452F-8B5D-C1688E8FFF7E}"/>
              </a:ext>
            </a:extLst>
          </p:cNvPr>
          <p:cNvSpPr txBox="1"/>
          <p:nvPr/>
        </p:nvSpPr>
        <p:spPr>
          <a:xfrm>
            <a:off x="6070183" y="3655499"/>
            <a:ext cx="1357063" cy="369332"/>
          </a:xfrm>
          <a:prstGeom prst="rect">
            <a:avLst/>
          </a:prstGeom>
          <a:noFill/>
        </p:spPr>
        <p:txBody>
          <a:bodyPr wrap="square">
            <a:spAutoFit/>
          </a:bodyPr>
          <a:lstStyle/>
          <a:p>
            <a:r>
              <a:rPr lang="en-US" b="1" dirty="0"/>
              <a:t>YOUNG</a:t>
            </a:r>
            <a:endParaRPr lang="ru-RU" b="1" dirty="0"/>
          </a:p>
        </p:txBody>
      </p:sp>
      <p:sp>
        <p:nvSpPr>
          <p:cNvPr id="12" name="Прямоугольник 11">
            <a:extLst>
              <a:ext uri="{FF2B5EF4-FFF2-40B4-BE49-F238E27FC236}">
                <a16:creationId xmlns:a16="http://schemas.microsoft.com/office/drawing/2014/main" xmlns="" id="{5772A7B7-3C58-4E26-8D35-227DC9647DEC}"/>
              </a:ext>
            </a:extLst>
          </p:cNvPr>
          <p:cNvSpPr/>
          <p:nvPr/>
        </p:nvSpPr>
        <p:spPr>
          <a:xfrm>
            <a:off x="196376" y="282022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r>
              <a:rPr lang="en-US" sz="2400" b="1" dirty="0">
                <a:solidFill>
                  <a:schemeClr val="tx1"/>
                </a:solidFill>
              </a:rPr>
              <a:t>9</a:t>
            </a: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B4664730-DFDD-4A14-BA91-26E09746928B}"/>
              </a:ext>
            </a:extLst>
          </p:cNvPr>
          <p:cNvSpPr/>
          <p:nvPr/>
        </p:nvSpPr>
        <p:spPr>
          <a:xfrm>
            <a:off x="173848" y="351483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6522FA38-AD8E-4B35-94FC-4A403FA12122}"/>
              </a:ext>
            </a:extLst>
          </p:cNvPr>
          <p:cNvSpPr/>
          <p:nvPr/>
        </p:nvSpPr>
        <p:spPr>
          <a:xfrm>
            <a:off x="140786" y="459554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a:t>
            </a: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80030E12-0494-4CF2-A297-18200BB1AB26}"/>
              </a:ext>
            </a:extLst>
          </p:cNvPr>
          <p:cNvSpPr/>
          <p:nvPr/>
        </p:nvSpPr>
        <p:spPr>
          <a:xfrm>
            <a:off x="133649" y="514340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a:t>
            </a: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C519D621-3512-4B91-A9BB-A6853F577C72}"/>
              </a:ext>
            </a:extLst>
          </p:cNvPr>
          <p:cNvSpPr/>
          <p:nvPr/>
        </p:nvSpPr>
        <p:spPr>
          <a:xfrm>
            <a:off x="242944" y="816029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a:t>
            </a:r>
            <a:endParaRPr lang="ru-RU" sz="2400" b="1" dirty="0">
              <a:solidFill>
                <a:schemeClr val="tx1"/>
              </a:solidFill>
            </a:endParaRPr>
          </a:p>
        </p:txBody>
      </p:sp>
      <p:sp>
        <p:nvSpPr>
          <p:cNvPr id="17" name="Прямоугольник 16">
            <a:extLst>
              <a:ext uri="{FF2B5EF4-FFF2-40B4-BE49-F238E27FC236}">
                <a16:creationId xmlns:a16="http://schemas.microsoft.com/office/drawing/2014/main" xmlns="" id="{53985D2C-4B2B-4D55-9285-83080A1A2A64}"/>
              </a:ext>
            </a:extLst>
          </p:cNvPr>
          <p:cNvSpPr/>
          <p:nvPr/>
        </p:nvSpPr>
        <p:spPr>
          <a:xfrm>
            <a:off x="242944" y="874177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a:t>
            </a:r>
            <a:endParaRPr lang="ru-RU" sz="2400" b="1" dirty="0">
              <a:solidFill>
                <a:schemeClr val="tx1"/>
              </a:solidFill>
            </a:endParaRPr>
          </a:p>
        </p:txBody>
      </p:sp>
      <p:sp>
        <p:nvSpPr>
          <p:cNvPr id="20" name="TextBox 19">
            <a:extLst>
              <a:ext uri="{FF2B5EF4-FFF2-40B4-BE49-F238E27FC236}">
                <a16:creationId xmlns:a16="http://schemas.microsoft.com/office/drawing/2014/main" xmlns="" id="{5F847F6A-1D3B-458E-948F-6A3CCF30AC98}"/>
              </a:ext>
            </a:extLst>
          </p:cNvPr>
          <p:cNvSpPr txBox="1"/>
          <p:nvPr/>
        </p:nvSpPr>
        <p:spPr>
          <a:xfrm>
            <a:off x="6096697" y="4760214"/>
            <a:ext cx="1357063" cy="369332"/>
          </a:xfrm>
          <a:prstGeom prst="rect">
            <a:avLst/>
          </a:prstGeom>
          <a:noFill/>
        </p:spPr>
        <p:txBody>
          <a:bodyPr wrap="square">
            <a:spAutoFit/>
          </a:bodyPr>
          <a:lstStyle/>
          <a:p>
            <a:r>
              <a:rPr lang="en-US" b="1" dirty="0">
                <a:latin typeface="inherit"/>
              </a:rPr>
              <a:t>GET</a:t>
            </a:r>
            <a:endParaRPr lang="ru-RU" dirty="0"/>
          </a:p>
        </p:txBody>
      </p:sp>
      <p:sp>
        <p:nvSpPr>
          <p:cNvPr id="22" name="TextBox 21">
            <a:extLst>
              <a:ext uri="{FF2B5EF4-FFF2-40B4-BE49-F238E27FC236}">
                <a16:creationId xmlns:a16="http://schemas.microsoft.com/office/drawing/2014/main" xmlns="" id="{CC48050C-5D39-415A-8D33-5C07FF7394AB}"/>
              </a:ext>
            </a:extLst>
          </p:cNvPr>
          <p:cNvSpPr txBox="1"/>
          <p:nvPr/>
        </p:nvSpPr>
        <p:spPr>
          <a:xfrm>
            <a:off x="6108552" y="5162863"/>
            <a:ext cx="1406871" cy="369332"/>
          </a:xfrm>
          <a:prstGeom prst="rect">
            <a:avLst/>
          </a:prstGeom>
          <a:noFill/>
        </p:spPr>
        <p:txBody>
          <a:bodyPr wrap="square">
            <a:spAutoFit/>
          </a:bodyPr>
          <a:lstStyle/>
          <a:p>
            <a:r>
              <a:rPr lang="en-US" sz="1800" b="1" i="0" dirty="0">
                <a:effectLst/>
                <a:latin typeface="inherit"/>
              </a:rPr>
              <a:t>NOT/HAVE</a:t>
            </a:r>
            <a:endParaRPr lang="ru-RU" dirty="0"/>
          </a:p>
        </p:txBody>
      </p:sp>
      <p:sp>
        <p:nvSpPr>
          <p:cNvPr id="24" name="TextBox 23">
            <a:extLst>
              <a:ext uri="{FF2B5EF4-FFF2-40B4-BE49-F238E27FC236}">
                <a16:creationId xmlns:a16="http://schemas.microsoft.com/office/drawing/2014/main" xmlns="" id="{FE561002-C427-4902-BB6E-EA1315C6D486}"/>
              </a:ext>
            </a:extLst>
          </p:cNvPr>
          <p:cNvSpPr txBox="1"/>
          <p:nvPr/>
        </p:nvSpPr>
        <p:spPr>
          <a:xfrm>
            <a:off x="6032766" y="8395615"/>
            <a:ext cx="1357063" cy="369332"/>
          </a:xfrm>
          <a:prstGeom prst="rect">
            <a:avLst/>
          </a:prstGeom>
          <a:noFill/>
        </p:spPr>
        <p:txBody>
          <a:bodyPr wrap="square">
            <a:spAutoFit/>
          </a:bodyPr>
          <a:lstStyle/>
          <a:p>
            <a:r>
              <a:rPr lang="en-US" b="1" dirty="0">
                <a:latin typeface="inherit"/>
              </a:rPr>
              <a:t>SUPPOSE</a:t>
            </a:r>
            <a:endParaRPr lang="ru-RU" dirty="0"/>
          </a:p>
        </p:txBody>
      </p:sp>
      <p:sp>
        <p:nvSpPr>
          <p:cNvPr id="26" name="TextBox 25">
            <a:extLst>
              <a:ext uri="{FF2B5EF4-FFF2-40B4-BE49-F238E27FC236}">
                <a16:creationId xmlns:a16="http://schemas.microsoft.com/office/drawing/2014/main" xmlns="" id="{A7818694-40BC-40D1-81C2-CC9A03EE3C2C}"/>
              </a:ext>
            </a:extLst>
          </p:cNvPr>
          <p:cNvSpPr txBox="1"/>
          <p:nvPr/>
        </p:nvSpPr>
        <p:spPr>
          <a:xfrm>
            <a:off x="6070183" y="8764947"/>
            <a:ext cx="817567" cy="369332"/>
          </a:xfrm>
          <a:prstGeom prst="rect">
            <a:avLst/>
          </a:prstGeom>
          <a:noFill/>
        </p:spPr>
        <p:txBody>
          <a:bodyPr wrap="square">
            <a:spAutoFit/>
          </a:bodyPr>
          <a:lstStyle/>
          <a:p>
            <a:r>
              <a:rPr lang="en-US" sz="1800" b="1" i="0" dirty="0">
                <a:effectLst/>
                <a:latin typeface="inherit"/>
              </a:rPr>
              <a:t>SHOP</a:t>
            </a:r>
            <a:endParaRPr lang="ru-RU" dirty="0"/>
          </a:p>
        </p:txBody>
      </p:sp>
    </p:spTree>
    <p:extLst>
      <p:ext uri="{BB962C8B-B14F-4D97-AF65-F5344CB8AC3E}">
        <p14:creationId xmlns:p14="http://schemas.microsoft.com/office/powerpoint/2010/main" xmlns="" val="141230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045F33-FAA5-4E9E-8A89-30D2BB202B02}"/>
              </a:ext>
            </a:extLst>
          </p:cNvPr>
          <p:cNvSpPr txBox="1"/>
          <p:nvPr/>
        </p:nvSpPr>
        <p:spPr>
          <a:xfrm>
            <a:off x="136187" y="219993"/>
            <a:ext cx="7423488" cy="1077218"/>
          </a:xfrm>
          <a:prstGeom prst="rect">
            <a:avLst/>
          </a:prstGeom>
          <a:noFill/>
        </p:spPr>
        <p:txBody>
          <a:bodyPr wrap="square">
            <a:spAutoFit/>
          </a:bodyPr>
          <a:lstStyle/>
          <a:p>
            <a:r>
              <a:rPr lang="ru-RU" sz="1600" b="0" i="1" dirty="0">
                <a:effectLst/>
                <a:latin typeface="Arial" panose="020B0604020202020204" pitchFamily="34" charset="0"/>
              </a:rPr>
              <a:t>Преобразуйте, если необходимо, слова, напечатанные заглавными буквами, так чтобы они грамматически и лексически соответствовали содержанию текста. Каждый пропуск соответствует отдельному заданию из группы </a:t>
            </a:r>
            <a:r>
              <a:rPr lang="ru-RU" sz="1600" b="1" i="1" dirty="0">
                <a:effectLst/>
                <a:latin typeface="inherit"/>
              </a:rPr>
              <a:t>25-29</a:t>
            </a:r>
            <a:r>
              <a:rPr lang="ru-RU" sz="1600" b="0" i="1" dirty="0">
                <a:effectLst/>
                <a:latin typeface="Arial" panose="020B0604020202020204" pitchFamily="34" charset="0"/>
              </a:rPr>
              <a:t>. Впишите слова в поле ответа.</a:t>
            </a:r>
            <a:endParaRPr lang="ru-RU" sz="1600" dirty="0"/>
          </a:p>
        </p:txBody>
      </p:sp>
      <p:sp>
        <p:nvSpPr>
          <p:cNvPr id="4" name="Прямоугольник 3">
            <a:extLst>
              <a:ext uri="{FF2B5EF4-FFF2-40B4-BE49-F238E27FC236}">
                <a16:creationId xmlns:a16="http://schemas.microsoft.com/office/drawing/2014/main" xmlns="" id="{ECC6517E-D8B5-4F9F-BD9B-6C52F3DC8A8E}"/>
              </a:ext>
            </a:extLst>
          </p:cNvPr>
          <p:cNvSpPr/>
          <p:nvPr/>
        </p:nvSpPr>
        <p:spPr>
          <a:xfrm>
            <a:off x="177214" y="339091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5</a:t>
            </a:r>
          </a:p>
        </p:txBody>
      </p:sp>
      <p:sp>
        <p:nvSpPr>
          <p:cNvPr id="5" name="Прямоугольник 4">
            <a:extLst>
              <a:ext uri="{FF2B5EF4-FFF2-40B4-BE49-F238E27FC236}">
                <a16:creationId xmlns:a16="http://schemas.microsoft.com/office/drawing/2014/main" xmlns="" id="{01C0A01C-9663-446B-A29F-746FC4C02FF0}"/>
              </a:ext>
            </a:extLst>
          </p:cNvPr>
          <p:cNvSpPr/>
          <p:nvPr/>
        </p:nvSpPr>
        <p:spPr>
          <a:xfrm>
            <a:off x="141095" y="417792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6</a:t>
            </a:r>
          </a:p>
        </p:txBody>
      </p:sp>
      <p:sp>
        <p:nvSpPr>
          <p:cNvPr id="6" name="Прямоугольник 5">
            <a:extLst>
              <a:ext uri="{FF2B5EF4-FFF2-40B4-BE49-F238E27FC236}">
                <a16:creationId xmlns:a16="http://schemas.microsoft.com/office/drawing/2014/main" xmlns="" id="{C51AEBFC-AF2F-4885-B47B-1B7795FE1D41}"/>
              </a:ext>
            </a:extLst>
          </p:cNvPr>
          <p:cNvSpPr/>
          <p:nvPr/>
        </p:nvSpPr>
        <p:spPr>
          <a:xfrm>
            <a:off x="161166" y="638669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7</a:t>
            </a:r>
          </a:p>
        </p:txBody>
      </p:sp>
      <p:sp>
        <p:nvSpPr>
          <p:cNvPr id="7" name="Прямоугольник 6">
            <a:extLst>
              <a:ext uri="{FF2B5EF4-FFF2-40B4-BE49-F238E27FC236}">
                <a16:creationId xmlns:a16="http://schemas.microsoft.com/office/drawing/2014/main" xmlns="" id="{3E9B43AD-47DA-41D8-9E9C-5B414E7205F2}"/>
              </a:ext>
            </a:extLst>
          </p:cNvPr>
          <p:cNvSpPr/>
          <p:nvPr/>
        </p:nvSpPr>
        <p:spPr>
          <a:xfrm>
            <a:off x="161167" y="751914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8</a:t>
            </a:r>
          </a:p>
        </p:txBody>
      </p:sp>
      <p:sp>
        <p:nvSpPr>
          <p:cNvPr id="8" name="Прямоугольник 7">
            <a:extLst>
              <a:ext uri="{FF2B5EF4-FFF2-40B4-BE49-F238E27FC236}">
                <a16:creationId xmlns:a16="http://schemas.microsoft.com/office/drawing/2014/main" xmlns="" id="{922ABAF1-C478-4243-9114-D0988DE94DFB}"/>
              </a:ext>
            </a:extLst>
          </p:cNvPr>
          <p:cNvSpPr/>
          <p:nvPr/>
        </p:nvSpPr>
        <p:spPr>
          <a:xfrm>
            <a:off x="177213" y="895104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29</a:t>
            </a:r>
          </a:p>
        </p:txBody>
      </p:sp>
      <p:sp>
        <p:nvSpPr>
          <p:cNvPr id="12" name="TextBox 11">
            <a:extLst>
              <a:ext uri="{FF2B5EF4-FFF2-40B4-BE49-F238E27FC236}">
                <a16:creationId xmlns:a16="http://schemas.microsoft.com/office/drawing/2014/main" xmlns="" id="{65F9BBB8-E8A5-41B5-9E5C-38A99E6744BE}"/>
              </a:ext>
            </a:extLst>
          </p:cNvPr>
          <p:cNvSpPr txBox="1"/>
          <p:nvPr/>
        </p:nvSpPr>
        <p:spPr>
          <a:xfrm>
            <a:off x="796466" y="658214"/>
            <a:ext cx="5467048" cy="9987349"/>
          </a:xfrm>
          <a:prstGeom prst="rect">
            <a:avLst/>
          </a:prstGeom>
          <a:noFill/>
        </p:spPr>
        <p:txBody>
          <a:bodyPr wrap="square">
            <a:spAutoFit/>
          </a:bodyPr>
          <a:lstStyle/>
          <a:p>
            <a:pPr algn="ctr" fontAlgn="base">
              <a:lnSpc>
                <a:spcPct val="150000"/>
              </a:lnSpc>
            </a:pPr>
            <a:r>
              <a:rPr lang="en-US" sz="1400" b="1" dirty="0">
                <a:effectLst/>
                <a:latin typeface="inherit"/>
              </a:rPr>
              <a:t/>
            </a:r>
            <a:br>
              <a:rPr lang="en-US" sz="1400" b="1" dirty="0">
                <a:effectLst/>
                <a:latin typeface="inherit"/>
              </a:rPr>
            </a:br>
            <a:r>
              <a:rPr lang="en-US" sz="1600" b="1" dirty="0">
                <a:effectLst/>
                <a:latin typeface="inherit"/>
              </a:rPr>
              <a:t/>
            </a:r>
            <a:br>
              <a:rPr lang="en-US" sz="1600" b="1" dirty="0">
                <a:effectLst/>
                <a:latin typeface="inherit"/>
              </a:rPr>
            </a:br>
            <a:r>
              <a:rPr lang="en-US" sz="1600" b="1" dirty="0">
                <a:effectLst/>
                <a:latin typeface="inherit"/>
              </a:rPr>
              <a:t>Morse Code</a:t>
            </a:r>
            <a:endParaRPr lang="en-US" sz="1600" b="1" dirty="0">
              <a:effectLst/>
              <a:latin typeface="Playfair Display"/>
            </a:endParaRPr>
          </a:p>
          <a:p>
            <a:pPr algn="l" fontAlgn="base">
              <a:lnSpc>
                <a:spcPct val="150000"/>
              </a:lnSpc>
            </a:pPr>
            <a:r>
              <a:rPr lang="en-US" sz="1600" b="0" i="0" dirty="0">
                <a:effectLst/>
                <a:latin typeface="Arial" panose="020B0604020202020204" pitchFamily="34" charset="0"/>
              </a:rPr>
              <a:t> </a:t>
            </a:r>
          </a:p>
          <a:p>
            <a:pPr algn="l" fontAlgn="base">
              <a:lnSpc>
                <a:spcPct val="150000"/>
              </a:lnSpc>
            </a:pPr>
            <a:r>
              <a:rPr lang="en-US" sz="1600" b="0" i="0" dirty="0">
                <a:effectLst/>
                <a:latin typeface="Arial" panose="020B0604020202020204" pitchFamily="34" charset="0"/>
              </a:rPr>
              <a:t>Before phones, computers, and telegraphs were invented, messages would take months or even years to reach their destination. Samuel Morse was born in Charlestown, Massachusetts, in April 1791, not knowing that he would be a famous ______.</a:t>
            </a:r>
          </a:p>
          <a:p>
            <a:pPr algn="l" fontAlgn="base">
              <a:lnSpc>
                <a:spcPct val="150000"/>
              </a:lnSpc>
            </a:pPr>
            <a:r>
              <a:rPr lang="en-US" sz="1600" b="0" i="0" dirty="0">
                <a:effectLst/>
                <a:latin typeface="Arial" panose="020B0604020202020204" pitchFamily="34" charset="0"/>
              </a:rPr>
              <a:t>Since the age of four, Morse had been interested in ___</a:t>
            </a:r>
            <a:r>
              <a:rPr lang="en-US" sz="1600" b="1" dirty="0">
                <a:latin typeface="inherit"/>
              </a:rPr>
              <a:t>_</a:t>
            </a:r>
            <a:r>
              <a:rPr lang="en-US" sz="1600" b="0" i="0" dirty="0">
                <a:effectLst/>
                <a:latin typeface="Arial" panose="020B0604020202020204" pitchFamily="34" charset="0"/>
              </a:rPr>
              <a:t>__ and he wanted to become a painter. Mr. and Mrs. Morse were afraid that he couldn’t make a living as a painter, so they made him a bookseller. He worked as a bookseller but at night he would paint. </a:t>
            </a:r>
            <a:r>
              <a:rPr lang="en-US" sz="1600" dirty="0">
                <a:latin typeface="Arial" panose="020B0604020202020204" pitchFamily="34" charset="0"/>
              </a:rPr>
              <a:t>Finally</a:t>
            </a:r>
            <a:r>
              <a:rPr lang="en-US" sz="1600" b="0" i="0" dirty="0">
                <a:effectLst/>
                <a:latin typeface="Arial" panose="020B0604020202020204" pitchFamily="34" charset="0"/>
              </a:rPr>
              <a:t>, his parents realized how he loved art, so they found the money for Morse to study art in London.</a:t>
            </a:r>
          </a:p>
          <a:p>
            <a:pPr algn="l" fontAlgn="base">
              <a:lnSpc>
                <a:spcPct val="150000"/>
              </a:lnSpc>
            </a:pPr>
            <a:r>
              <a:rPr lang="en-US" sz="1600" b="0" i="0" dirty="0">
                <a:effectLst/>
                <a:latin typeface="Arial" panose="020B0604020202020204" pitchFamily="34" charset="0"/>
              </a:rPr>
              <a:t>After a ______ artistic career (first painting historical scenes and then portraits), Morse built the first American telegraph around 1835. Morse patented a working telegraph machine in 1837, with help from his ______ partners, Leonard Gale and Alfred Vail. Morse used a dots-and-spaces code for the letters of the alphabet and for numbers. It was later improved to use dashes with dots and spaces. Since then, it has proved its ______ many times.</a:t>
            </a:r>
          </a:p>
          <a:p>
            <a:pPr algn="l" fontAlgn="base"/>
            <a:r>
              <a:rPr lang="en-US" sz="1400" b="0" i="0" dirty="0">
                <a:solidFill>
                  <a:srgbClr val="555555"/>
                </a:solidFill>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endParaRPr lang="en-US" sz="1600" b="0" i="0" dirty="0">
              <a:solidFill>
                <a:srgbClr val="555555"/>
              </a:solidFill>
              <a:effectLst/>
              <a:latin typeface="Arial" panose="020B0604020202020204" pitchFamily="34" charset="0"/>
            </a:endParaRPr>
          </a:p>
        </p:txBody>
      </p:sp>
      <p:sp>
        <p:nvSpPr>
          <p:cNvPr id="14" name="TextBox 13">
            <a:extLst>
              <a:ext uri="{FF2B5EF4-FFF2-40B4-BE49-F238E27FC236}">
                <a16:creationId xmlns:a16="http://schemas.microsoft.com/office/drawing/2014/main" xmlns="" id="{6386C6C9-8369-4522-8C4F-695589A549AD}"/>
              </a:ext>
            </a:extLst>
          </p:cNvPr>
          <p:cNvSpPr txBox="1"/>
          <p:nvPr/>
        </p:nvSpPr>
        <p:spPr>
          <a:xfrm>
            <a:off x="6110388" y="3626238"/>
            <a:ext cx="1088572" cy="369332"/>
          </a:xfrm>
          <a:prstGeom prst="rect">
            <a:avLst/>
          </a:prstGeom>
          <a:noFill/>
        </p:spPr>
        <p:txBody>
          <a:bodyPr wrap="square">
            <a:spAutoFit/>
          </a:bodyPr>
          <a:lstStyle/>
          <a:p>
            <a:r>
              <a:rPr lang="en-US" b="1" dirty="0">
                <a:latin typeface="inherit"/>
              </a:rPr>
              <a:t>INVENT</a:t>
            </a:r>
            <a:endParaRPr lang="ru-RU" dirty="0"/>
          </a:p>
        </p:txBody>
      </p:sp>
      <p:sp>
        <p:nvSpPr>
          <p:cNvPr id="16" name="TextBox 15">
            <a:extLst>
              <a:ext uri="{FF2B5EF4-FFF2-40B4-BE49-F238E27FC236}">
                <a16:creationId xmlns:a16="http://schemas.microsoft.com/office/drawing/2014/main" xmlns="" id="{F21314A9-B941-49C4-862A-ED71E15EE211}"/>
              </a:ext>
            </a:extLst>
          </p:cNvPr>
          <p:cNvSpPr txBox="1"/>
          <p:nvPr/>
        </p:nvSpPr>
        <p:spPr>
          <a:xfrm>
            <a:off x="6110388" y="4318073"/>
            <a:ext cx="1269886" cy="369332"/>
          </a:xfrm>
          <a:prstGeom prst="rect">
            <a:avLst/>
          </a:prstGeom>
          <a:noFill/>
        </p:spPr>
        <p:txBody>
          <a:bodyPr wrap="square">
            <a:spAutoFit/>
          </a:bodyPr>
          <a:lstStyle/>
          <a:p>
            <a:r>
              <a:rPr lang="en-US" sz="1800" b="1" i="0" dirty="0">
                <a:effectLst/>
                <a:latin typeface="inherit"/>
              </a:rPr>
              <a:t>DRAW</a:t>
            </a:r>
            <a:endParaRPr lang="ru-RU" dirty="0"/>
          </a:p>
        </p:txBody>
      </p:sp>
      <p:sp>
        <p:nvSpPr>
          <p:cNvPr id="20" name="TextBox 19">
            <a:extLst>
              <a:ext uri="{FF2B5EF4-FFF2-40B4-BE49-F238E27FC236}">
                <a16:creationId xmlns:a16="http://schemas.microsoft.com/office/drawing/2014/main" xmlns="" id="{C5A91F1B-054E-4FF9-B144-21274B6BAB0F}"/>
              </a:ext>
            </a:extLst>
          </p:cNvPr>
          <p:cNvSpPr txBox="1"/>
          <p:nvPr/>
        </p:nvSpPr>
        <p:spPr>
          <a:xfrm>
            <a:off x="6069451" y="6526148"/>
            <a:ext cx="1872781" cy="369332"/>
          </a:xfrm>
          <a:prstGeom prst="rect">
            <a:avLst/>
          </a:prstGeom>
          <a:noFill/>
        </p:spPr>
        <p:txBody>
          <a:bodyPr wrap="square">
            <a:spAutoFit/>
          </a:bodyPr>
          <a:lstStyle/>
          <a:p>
            <a:r>
              <a:rPr lang="en-US" sz="1800" b="1" i="0" dirty="0">
                <a:effectLst/>
                <a:latin typeface="inherit"/>
              </a:rPr>
              <a:t>SUCCESS</a:t>
            </a:r>
            <a:endParaRPr lang="ru-RU" dirty="0"/>
          </a:p>
        </p:txBody>
      </p:sp>
      <p:sp>
        <p:nvSpPr>
          <p:cNvPr id="22" name="TextBox 21">
            <a:extLst>
              <a:ext uri="{FF2B5EF4-FFF2-40B4-BE49-F238E27FC236}">
                <a16:creationId xmlns:a16="http://schemas.microsoft.com/office/drawing/2014/main" xmlns="" id="{E57FA06F-E408-4D7A-8BA4-3B9E202AA167}"/>
              </a:ext>
            </a:extLst>
          </p:cNvPr>
          <p:cNvSpPr txBox="1"/>
          <p:nvPr/>
        </p:nvSpPr>
        <p:spPr>
          <a:xfrm>
            <a:off x="6099308" y="7621510"/>
            <a:ext cx="1269886" cy="369332"/>
          </a:xfrm>
          <a:prstGeom prst="rect">
            <a:avLst/>
          </a:prstGeom>
          <a:noFill/>
        </p:spPr>
        <p:txBody>
          <a:bodyPr wrap="square">
            <a:spAutoFit/>
          </a:bodyPr>
          <a:lstStyle/>
          <a:p>
            <a:r>
              <a:rPr lang="en-US" sz="1800" b="1" i="0" dirty="0">
                <a:effectLst/>
                <a:latin typeface="inherit"/>
              </a:rPr>
              <a:t>BUSY</a:t>
            </a:r>
            <a:endParaRPr lang="ru-RU" dirty="0"/>
          </a:p>
        </p:txBody>
      </p:sp>
      <p:sp>
        <p:nvSpPr>
          <p:cNvPr id="24" name="TextBox 23">
            <a:extLst>
              <a:ext uri="{FF2B5EF4-FFF2-40B4-BE49-F238E27FC236}">
                <a16:creationId xmlns:a16="http://schemas.microsoft.com/office/drawing/2014/main" xmlns="" id="{C288CE50-DCC3-425D-8A1F-E7F270FB0CFB}"/>
              </a:ext>
            </a:extLst>
          </p:cNvPr>
          <p:cNvSpPr txBox="1"/>
          <p:nvPr/>
        </p:nvSpPr>
        <p:spPr>
          <a:xfrm>
            <a:off x="6215862" y="9056726"/>
            <a:ext cx="3780970" cy="369332"/>
          </a:xfrm>
          <a:prstGeom prst="rect">
            <a:avLst/>
          </a:prstGeom>
          <a:noFill/>
        </p:spPr>
        <p:txBody>
          <a:bodyPr wrap="square">
            <a:spAutoFit/>
          </a:bodyPr>
          <a:lstStyle/>
          <a:p>
            <a:r>
              <a:rPr lang="en-US" sz="1800" b="1" i="0" dirty="0">
                <a:effectLst/>
                <a:latin typeface="inherit"/>
              </a:rPr>
              <a:t>EFFECTIVE</a:t>
            </a:r>
            <a:endParaRPr lang="ru-RU" dirty="0"/>
          </a:p>
        </p:txBody>
      </p:sp>
    </p:spTree>
    <p:extLst>
      <p:ext uri="{BB962C8B-B14F-4D97-AF65-F5344CB8AC3E}">
        <p14:creationId xmlns:p14="http://schemas.microsoft.com/office/powerpoint/2010/main" xmlns="" val="349618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1CA2525-5DF6-4A18-A2BD-A0FFA8608892}"/>
              </a:ext>
            </a:extLst>
          </p:cNvPr>
          <p:cNvSpPr txBox="1"/>
          <p:nvPr/>
        </p:nvSpPr>
        <p:spPr>
          <a:xfrm>
            <a:off x="684455" y="6595302"/>
            <a:ext cx="6763816" cy="3470437"/>
          </a:xfrm>
          <a:prstGeom prst="rect">
            <a:avLst/>
          </a:prstGeom>
          <a:noFill/>
        </p:spPr>
        <p:txBody>
          <a:bodyPr wrap="square">
            <a:spAutoFit/>
          </a:bodyPr>
          <a:lstStyle/>
          <a:p>
            <a:pPr algn="l" fontAlgn="base">
              <a:lnSpc>
                <a:spcPct val="200000"/>
              </a:lnSpc>
            </a:pPr>
            <a:r>
              <a:rPr lang="en-US" sz="1600" b="0" i="0" dirty="0">
                <a:effectLst/>
                <a:latin typeface="inherit"/>
              </a:rPr>
              <a:t>А) out                  B) at                         C) into                            D) about</a:t>
            </a:r>
          </a:p>
          <a:p>
            <a:pPr algn="l" fontAlgn="base">
              <a:lnSpc>
                <a:spcPct val="200000"/>
              </a:lnSpc>
            </a:pPr>
            <a:r>
              <a:rPr lang="en-US" sz="1600" b="0" i="0" dirty="0">
                <a:effectLst/>
                <a:latin typeface="inherit"/>
              </a:rPr>
              <a:t>А) mostly            B) great of               C) greatly                      D) most of</a:t>
            </a:r>
          </a:p>
          <a:p>
            <a:pPr algn="l" fontAlgn="base">
              <a:lnSpc>
                <a:spcPct val="200000"/>
              </a:lnSpc>
            </a:pPr>
            <a:r>
              <a:rPr lang="en-US" sz="1600" b="0" i="0" dirty="0">
                <a:effectLst/>
                <a:latin typeface="inherit"/>
              </a:rPr>
              <a:t>А) higher            B) larger                    C) taller                        D) greater</a:t>
            </a:r>
          </a:p>
          <a:p>
            <a:pPr algn="l" fontAlgn="base">
              <a:lnSpc>
                <a:spcPct val="200000"/>
              </a:lnSpc>
            </a:pPr>
            <a:r>
              <a:rPr lang="en-US" sz="1600" b="0" i="0" dirty="0">
                <a:effectLst/>
                <a:latin typeface="inherit"/>
              </a:rPr>
              <a:t>А) about              B) around                 C) inside                      D) outside</a:t>
            </a:r>
          </a:p>
          <a:p>
            <a:pPr algn="l" fontAlgn="base">
              <a:lnSpc>
                <a:spcPct val="200000"/>
              </a:lnSpc>
            </a:pPr>
            <a:r>
              <a:rPr lang="en-US" sz="1600" b="0" i="0" dirty="0">
                <a:effectLst/>
                <a:latin typeface="inherit"/>
              </a:rPr>
              <a:t>А) said                 B) spoke                   C) talked                      D) told</a:t>
            </a:r>
          </a:p>
          <a:p>
            <a:pPr algn="l" fontAlgn="base">
              <a:lnSpc>
                <a:spcPct val="200000"/>
              </a:lnSpc>
            </a:pPr>
            <a:r>
              <a:rPr lang="en-US" sz="1600" b="0" i="0" dirty="0">
                <a:effectLst/>
                <a:latin typeface="inherit"/>
              </a:rPr>
              <a:t>А) voyage            B) tour                     C) hike                          D) excursion</a:t>
            </a:r>
          </a:p>
          <a:p>
            <a:pPr algn="l" fontAlgn="base">
              <a:lnSpc>
                <a:spcPct val="200000"/>
              </a:lnSpc>
            </a:pPr>
            <a:r>
              <a:rPr lang="en-US" sz="1600" b="0" i="0" dirty="0">
                <a:effectLst/>
                <a:latin typeface="inherit"/>
              </a:rPr>
              <a:t>А) looked             B) viewed               C) appeared                D) seemed</a:t>
            </a:r>
          </a:p>
        </p:txBody>
      </p:sp>
      <p:sp>
        <p:nvSpPr>
          <p:cNvPr id="3" name="TextBox 2">
            <a:extLst>
              <a:ext uri="{FF2B5EF4-FFF2-40B4-BE49-F238E27FC236}">
                <a16:creationId xmlns:a16="http://schemas.microsoft.com/office/drawing/2014/main" xmlns="" id="{1F9FC970-2277-4BE2-94E0-F0866502333F}"/>
              </a:ext>
            </a:extLst>
          </p:cNvPr>
          <p:cNvSpPr txBox="1"/>
          <p:nvPr/>
        </p:nvSpPr>
        <p:spPr>
          <a:xfrm>
            <a:off x="222364" y="145533"/>
            <a:ext cx="7382435" cy="1354217"/>
          </a:xfrm>
          <a:prstGeom prst="rect">
            <a:avLst/>
          </a:prstGeom>
          <a:noFill/>
        </p:spPr>
        <p:txBody>
          <a:bodyPr wrap="square">
            <a:spAutoFit/>
          </a:bodyPr>
          <a:lstStyle/>
          <a:p>
            <a:pPr algn="l" fontAlgn="base"/>
            <a:r>
              <a:rPr lang="ru-RU" sz="1600" b="0" i="1" dirty="0">
                <a:effectLst/>
                <a:latin typeface="inherit"/>
              </a:rPr>
              <a:t>Прочитайте текст с пропусками, обозначенными номерами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a:t>
            </a:r>
            <a:endParaRPr lang="en-US" sz="1600" b="0" i="1" dirty="0">
              <a:effectLst/>
              <a:latin typeface="inherit"/>
            </a:endParaRPr>
          </a:p>
          <a:p>
            <a:pPr algn="l" fontAlgn="base"/>
            <a:r>
              <a:rPr lang="ru-RU" sz="1600" b="0" i="1" dirty="0">
                <a:effectLst/>
                <a:latin typeface="inherit"/>
              </a:rPr>
              <a:t> Эти номера соответствуют заданиям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 в которых представлены возможные варианты ответов (А, B, C, D). Установите соответствие номера пропуска варианту ответа. </a:t>
            </a:r>
            <a:endParaRPr lang="ru-RU" sz="1600" b="0" i="0" dirty="0">
              <a:effectLst/>
              <a:latin typeface="Arial" panose="020B0604020202020204" pitchFamily="34" charset="0"/>
            </a:endParaRPr>
          </a:p>
          <a:p>
            <a:pPr algn="l" fontAlgn="base"/>
            <a:r>
              <a:rPr lang="ru-RU" b="0" i="0" dirty="0">
                <a:solidFill>
                  <a:srgbClr val="555555"/>
                </a:solidFill>
                <a:effectLst/>
                <a:latin typeface="Arial" panose="020B0604020202020204" pitchFamily="34" charset="0"/>
              </a:rPr>
              <a:t> </a:t>
            </a:r>
          </a:p>
        </p:txBody>
      </p:sp>
      <p:sp>
        <p:nvSpPr>
          <p:cNvPr id="5" name="TextBox 4">
            <a:extLst>
              <a:ext uri="{FF2B5EF4-FFF2-40B4-BE49-F238E27FC236}">
                <a16:creationId xmlns:a16="http://schemas.microsoft.com/office/drawing/2014/main" xmlns="" id="{14999660-9565-4C2C-9F6B-37A4FD5D2FE0}"/>
              </a:ext>
            </a:extLst>
          </p:cNvPr>
          <p:cNvSpPr txBox="1"/>
          <p:nvPr/>
        </p:nvSpPr>
        <p:spPr>
          <a:xfrm>
            <a:off x="162578" y="1021260"/>
            <a:ext cx="7234518" cy="5509200"/>
          </a:xfrm>
          <a:prstGeom prst="rect">
            <a:avLst/>
          </a:prstGeom>
          <a:noFill/>
        </p:spPr>
        <p:txBody>
          <a:bodyPr wrap="square">
            <a:spAutoFit/>
          </a:bodyPr>
          <a:lstStyle/>
          <a:p>
            <a:pPr algn="ctr" fontAlgn="base"/>
            <a:r>
              <a:rPr lang="en-US" sz="1600" b="1" dirty="0">
                <a:effectLst/>
                <a:latin typeface="inherit"/>
              </a:rPr>
              <a:t/>
            </a:r>
            <a:br>
              <a:rPr lang="en-US" sz="1600" b="1" dirty="0">
                <a:effectLst/>
                <a:latin typeface="inherit"/>
              </a:rPr>
            </a:br>
            <a:r>
              <a:rPr lang="en-US" sz="1600" b="1" dirty="0">
                <a:effectLst/>
                <a:latin typeface="inherit"/>
              </a:rPr>
              <a:t>A Chinese Vase</a:t>
            </a:r>
            <a:endParaRPr lang="en-US" sz="1600" b="1" dirty="0">
              <a:effectLst/>
              <a:latin typeface="Playfair Display"/>
            </a:endParaRP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When I was a child I loved visiting my grandmother. I thought her house was as beautiful as a palace. As I grew older the house and garden seemed smaller, but I still loved visiting the old lady. There were so many lovely things to look </a:t>
            </a:r>
            <a:r>
              <a:rPr lang="en-US" sz="1600" b="1" i="0" dirty="0">
                <a:effectLst/>
                <a:latin typeface="inherit"/>
              </a:rPr>
              <a:t>(1)</a:t>
            </a:r>
            <a:r>
              <a:rPr lang="en-US" sz="1600" b="0" i="0" dirty="0">
                <a:effectLst/>
                <a:latin typeface="Arial" panose="020B0604020202020204" pitchFamily="34" charset="0"/>
              </a:rPr>
              <a:t> ______ in the house.</a:t>
            </a:r>
          </a:p>
          <a:p>
            <a:pPr algn="l" fontAlgn="base"/>
            <a:r>
              <a:rPr lang="en-US" sz="1600" b="0" i="0" dirty="0">
                <a:effectLst/>
                <a:latin typeface="Arial" panose="020B0604020202020204" pitchFamily="34" charset="0"/>
              </a:rPr>
              <a:t>I loved her paintings and the old clock, but </a:t>
            </a:r>
            <a:r>
              <a:rPr lang="en-US" sz="1600" b="1" i="0" dirty="0">
                <a:effectLst/>
                <a:latin typeface="inherit"/>
              </a:rPr>
              <a:t>(2)</a:t>
            </a:r>
            <a:r>
              <a:rPr lang="en-US" sz="1600" b="0" i="0" dirty="0">
                <a:effectLst/>
                <a:latin typeface="Arial" panose="020B0604020202020204" pitchFamily="34" charset="0"/>
              </a:rPr>
              <a:t> ______ all I loved a big Chinese vase which stood in the hall. It was </a:t>
            </a:r>
            <a:r>
              <a:rPr lang="en-US" sz="1600" b="1" i="0" dirty="0">
                <a:effectLst/>
                <a:latin typeface="inherit"/>
              </a:rPr>
              <a:t>(3)</a:t>
            </a:r>
            <a:r>
              <a:rPr lang="en-US" sz="1600" b="0" i="0" dirty="0">
                <a:effectLst/>
                <a:latin typeface="Arial" panose="020B0604020202020204" pitchFamily="34" charset="0"/>
              </a:rPr>
              <a:t> ______ than me, and I couldn’t see </a:t>
            </a:r>
            <a:r>
              <a:rPr lang="en-US" sz="1600" b="1" i="0" dirty="0">
                <a:effectLst/>
                <a:latin typeface="inherit"/>
              </a:rPr>
              <a:t>(4)</a:t>
            </a:r>
            <a:r>
              <a:rPr lang="en-US" sz="1600" b="0" i="0" dirty="0">
                <a:effectLst/>
                <a:latin typeface="Arial" panose="020B0604020202020204" pitchFamily="34" charset="0"/>
              </a:rPr>
              <a:t> ______ it. I walked round and round it looking at the beautiful ladies and the birds and flowers and trees, and Grandmother often </a:t>
            </a:r>
            <a:r>
              <a:rPr lang="en-US" sz="1600" b="1" i="0" dirty="0">
                <a:effectLst/>
                <a:latin typeface="inherit"/>
              </a:rPr>
              <a:t>(5) _</a:t>
            </a:r>
            <a:r>
              <a:rPr lang="en-US" sz="1600" b="0" i="0" dirty="0">
                <a:effectLst/>
                <a:latin typeface="Arial" panose="020B0604020202020204" pitchFamily="34" charset="0"/>
              </a:rPr>
              <a:t>_____ me stories about these ladies. She said that her grandfather had brought the vase with him when he returned from a long </a:t>
            </a:r>
            <a:r>
              <a:rPr lang="en-US" sz="1600" b="1" i="0" dirty="0">
                <a:effectLst/>
                <a:latin typeface="inherit"/>
              </a:rPr>
              <a:t>(6) _</a:t>
            </a:r>
            <a:r>
              <a:rPr lang="en-US" sz="1600" b="0" i="0" dirty="0">
                <a:effectLst/>
                <a:latin typeface="Arial" panose="020B0604020202020204" pitchFamily="34" charset="0"/>
              </a:rPr>
              <a:t>_____ to China.</a:t>
            </a:r>
          </a:p>
          <a:p>
            <a:pPr algn="l" fontAlgn="base"/>
            <a:r>
              <a:rPr lang="en-US" sz="1600" b="0" i="0" dirty="0">
                <a:effectLst/>
                <a:latin typeface="Arial" panose="020B0604020202020204" pitchFamily="34" charset="0"/>
              </a:rPr>
              <a:t>We live in a modern house, and I’m afraid my husband and I often nag at the children. “Don’t make the new carpet dirty, Paul!” “Be careful with the new table, Philip!”</a:t>
            </a:r>
          </a:p>
          <a:p>
            <a:pPr algn="l" fontAlgn="base"/>
            <a:r>
              <a:rPr lang="en-US" sz="1600" b="0" i="0" dirty="0">
                <a:effectLst/>
                <a:latin typeface="Arial" panose="020B0604020202020204" pitchFamily="34" charset="0"/>
              </a:rPr>
              <a:t>Before she died, Grandmother gave me the vase I loved so much. It </a:t>
            </a:r>
            <a:r>
              <a:rPr lang="en-US" sz="1600" b="1" i="0" dirty="0">
                <a:effectLst/>
                <a:latin typeface="inherit"/>
              </a:rPr>
              <a:t>(7)</a:t>
            </a:r>
            <a:r>
              <a:rPr lang="en-US" sz="1600" b="0" i="0" dirty="0">
                <a:effectLst/>
                <a:latin typeface="Arial" panose="020B0604020202020204" pitchFamily="34" charset="0"/>
              </a:rPr>
              <a:t> ______ beautiful in our modern hall.</a:t>
            </a:r>
          </a:p>
          <a:p>
            <a:pPr algn="l" fontAlgn="base"/>
            <a:r>
              <a:rPr lang="en-US" sz="1600" b="0" i="0" dirty="0">
                <a:effectLst/>
                <a:latin typeface="Arial" panose="020B0604020202020204" pitchFamily="34" charset="0"/>
              </a:rPr>
              <a:t>One day I came home from the shop. The boys met me at the door. “I’m as strong as George Bes, Mummy,” said Paul. “I got a goal and I broke the vase.” Philip tried to be more diplomatic than Paul, “It doesn’t really matter, does it? You told us it wasn’t new. You aren’t cross, are you?”</a:t>
            </a:r>
          </a:p>
        </p:txBody>
      </p:sp>
      <p:sp>
        <p:nvSpPr>
          <p:cNvPr id="9" name="Прямоугольник 8">
            <a:extLst>
              <a:ext uri="{FF2B5EF4-FFF2-40B4-BE49-F238E27FC236}">
                <a16:creationId xmlns:a16="http://schemas.microsoft.com/office/drawing/2014/main" xmlns="" id="{F4F6719A-E208-48ED-8C73-800FA70140EF}"/>
              </a:ext>
            </a:extLst>
          </p:cNvPr>
          <p:cNvSpPr/>
          <p:nvPr/>
        </p:nvSpPr>
        <p:spPr>
          <a:xfrm>
            <a:off x="4066363" y="279355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0" name="Прямоугольник 9">
            <a:extLst>
              <a:ext uri="{FF2B5EF4-FFF2-40B4-BE49-F238E27FC236}">
                <a16:creationId xmlns:a16="http://schemas.microsoft.com/office/drawing/2014/main" xmlns="" id="{15923E00-0B72-490C-B921-AB9003A7CD32}"/>
              </a:ext>
            </a:extLst>
          </p:cNvPr>
          <p:cNvSpPr/>
          <p:nvPr/>
        </p:nvSpPr>
        <p:spPr>
          <a:xfrm>
            <a:off x="873444" y="253377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1" name="Прямоугольник 10">
            <a:extLst>
              <a:ext uri="{FF2B5EF4-FFF2-40B4-BE49-F238E27FC236}">
                <a16:creationId xmlns:a16="http://schemas.microsoft.com/office/drawing/2014/main" xmlns="" id="{7EF06DD3-3AA0-4903-B217-9B970ADFBFEC}"/>
              </a:ext>
            </a:extLst>
          </p:cNvPr>
          <p:cNvSpPr/>
          <p:nvPr/>
        </p:nvSpPr>
        <p:spPr>
          <a:xfrm>
            <a:off x="3440973" y="303087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12" name="Прямоугольник 11">
            <a:extLst>
              <a:ext uri="{FF2B5EF4-FFF2-40B4-BE49-F238E27FC236}">
                <a16:creationId xmlns:a16="http://schemas.microsoft.com/office/drawing/2014/main" xmlns="" id="{285B12D0-D08A-4416-896C-F461B12493C6}"/>
              </a:ext>
            </a:extLst>
          </p:cNvPr>
          <p:cNvSpPr/>
          <p:nvPr/>
        </p:nvSpPr>
        <p:spPr>
          <a:xfrm>
            <a:off x="609884" y="325272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14" name="Прямоугольник 13">
            <a:extLst>
              <a:ext uri="{FF2B5EF4-FFF2-40B4-BE49-F238E27FC236}">
                <a16:creationId xmlns:a16="http://schemas.microsoft.com/office/drawing/2014/main" xmlns="" id="{79518202-D06E-4074-A5DC-CBF5B46F561D}"/>
              </a:ext>
            </a:extLst>
          </p:cNvPr>
          <p:cNvSpPr/>
          <p:nvPr/>
        </p:nvSpPr>
        <p:spPr>
          <a:xfrm>
            <a:off x="5675449" y="351250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15" name="Прямоугольник 14">
            <a:extLst>
              <a:ext uri="{FF2B5EF4-FFF2-40B4-BE49-F238E27FC236}">
                <a16:creationId xmlns:a16="http://schemas.microsoft.com/office/drawing/2014/main" xmlns="" id="{35AD0864-643E-4E88-AA0C-743A840CADD6}"/>
              </a:ext>
            </a:extLst>
          </p:cNvPr>
          <p:cNvSpPr/>
          <p:nvPr/>
        </p:nvSpPr>
        <p:spPr>
          <a:xfrm>
            <a:off x="3779837" y="398617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16" name="Прямоугольник 15">
            <a:extLst>
              <a:ext uri="{FF2B5EF4-FFF2-40B4-BE49-F238E27FC236}">
                <a16:creationId xmlns:a16="http://schemas.microsoft.com/office/drawing/2014/main" xmlns="" id="{CD33B066-3783-4025-A718-8DFB03639E38}"/>
              </a:ext>
            </a:extLst>
          </p:cNvPr>
          <p:cNvSpPr/>
          <p:nvPr/>
        </p:nvSpPr>
        <p:spPr>
          <a:xfrm>
            <a:off x="410718" y="5219700"/>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
        <p:nvSpPr>
          <p:cNvPr id="17" name="Прямоугольник 16">
            <a:extLst>
              <a:ext uri="{FF2B5EF4-FFF2-40B4-BE49-F238E27FC236}">
                <a16:creationId xmlns:a16="http://schemas.microsoft.com/office/drawing/2014/main" xmlns="" id="{E4D44CED-4F71-4914-B111-FE6801C11491}"/>
              </a:ext>
            </a:extLst>
          </p:cNvPr>
          <p:cNvSpPr/>
          <p:nvPr/>
        </p:nvSpPr>
        <p:spPr>
          <a:xfrm>
            <a:off x="309132" y="682948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8" name="Прямоугольник 17">
            <a:extLst>
              <a:ext uri="{FF2B5EF4-FFF2-40B4-BE49-F238E27FC236}">
                <a16:creationId xmlns:a16="http://schemas.microsoft.com/office/drawing/2014/main" xmlns="" id="{18E9C96F-84EA-4EDD-8A10-284AAAFFEFC5}"/>
              </a:ext>
            </a:extLst>
          </p:cNvPr>
          <p:cNvSpPr/>
          <p:nvPr/>
        </p:nvSpPr>
        <p:spPr>
          <a:xfrm>
            <a:off x="294734" y="728645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9" name="Прямоугольник 18">
            <a:extLst>
              <a:ext uri="{FF2B5EF4-FFF2-40B4-BE49-F238E27FC236}">
                <a16:creationId xmlns:a16="http://schemas.microsoft.com/office/drawing/2014/main" xmlns="" id="{30568D0E-759F-40F8-B3E6-414A4F37727C}"/>
              </a:ext>
            </a:extLst>
          </p:cNvPr>
          <p:cNvSpPr/>
          <p:nvPr/>
        </p:nvSpPr>
        <p:spPr>
          <a:xfrm>
            <a:off x="277511" y="7802036"/>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20" name="Прямоугольник 19">
            <a:extLst>
              <a:ext uri="{FF2B5EF4-FFF2-40B4-BE49-F238E27FC236}">
                <a16:creationId xmlns:a16="http://schemas.microsoft.com/office/drawing/2014/main" xmlns="" id="{5A4EDD6F-295B-42C4-8FDB-3B645CC5E551}"/>
              </a:ext>
            </a:extLst>
          </p:cNvPr>
          <p:cNvSpPr/>
          <p:nvPr/>
        </p:nvSpPr>
        <p:spPr>
          <a:xfrm>
            <a:off x="266360" y="830002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21" name="Прямоугольник 20">
            <a:extLst>
              <a:ext uri="{FF2B5EF4-FFF2-40B4-BE49-F238E27FC236}">
                <a16:creationId xmlns:a16="http://schemas.microsoft.com/office/drawing/2014/main" xmlns="" id="{8AF1ADD0-F2D3-4407-A873-798381FB1B05}"/>
              </a:ext>
            </a:extLst>
          </p:cNvPr>
          <p:cNvSpPr/>
          <p:nvPr/>
        </p:nvSpPr>
        <p:spPr>
          <a:xfrm>
            <a:off x="282170" y="877461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22" name="Прямоугольник 21">
            <a:extLst>
              <a:ext uri="{FF2B5EF4-FFF2-40B4-BE49-F238E27FC236}">
                <a16:creationId xmlns:a16="http://schemas.microsoft.com/office/drawing/2014/main" xmlns="" id="{021C48D6-A0C5-4DBC-BCA3-7EF964A5F016}"/>
              </a:ext>
            </a:extLst>
          </p:cNvPr>
          <p:cNvSpPr/>
          <p:nvPr/>
        </p:nvSpPr>
        <p:spPr>
          <a:xfrm>
            <a:off x="286124" y="923158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23" name="Прямоугольник 22">
            <a:extLst>
              <a:ext uri="{FF2B5EF4-FFF2-40B4-BE49-F238E27FC236}">
                <a16:creationId xmlns:a16="http://schemas.microsoft.com/office/drawing/2014/main" xmlns="" id="{D413ADC4-DB67-4E4B-A656-E65ED3C70A22}"/>
              </a:ext>
            </a:extLst>
          </p:cNvPr>
          <p:cNvSpPr/>
          <p:nvPr/>
        </p:nvSpPr>
        <p:spPr>
          <a:xfrm>
            <a:off x="294734" y="970617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Tree>
    <p:extLst>
      <p:ext uri="{BB962C8B-B14F-4D97-AF65-F5344CB8AC3E}">
        <p14:creationId xmlns:p14="http://schemas.microsoft.com/office/powerpoint/2010/main" xmlns="" val="424021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1AE75B57-B0AF-45BA-BFA6-C254D7E9D215}"/>
              </a:ext>
            </a:extLst>
          </p:cNvPr>
          <p:cNvSpPr/>
          <p:nvPr/>
        </p:nvSpPr>
        <p:spPr>
          <a:xfrm>
            <a:off x="595686" y="7524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a:t>
            </a:r>
            <a:endParaRPr lang="ru-RU" sz="2400" b="1" dirty="0">
              <a:solidFill>
                <a:schemeClr val="tx1"/>
              </a:solidFill>
            </a:endParaRPr>
          </a:p>
        </p:txBody>
      </p:sp>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nvGraphicFramePr>
        <p:xfrm>
          <a:off x="542093" y="1494243"/>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en-US" sz="1800" b="0" i="0" dirty="0">
                          <a:solidFill>
                            <a:srgbClr val="000000"/>
                          </a:solidFill>
                          <a:effectLst/>
                          <a:latin typeface="Arial" panose="020B0604020202020204" pitchFamily="34" charset="0"/>
                          <a:cs typeface="Arial" panose="020B0604020202020204" pitchFamily="34" charset="0"/>
                        </a:rPr>
                        <a:t>You have received an email message from your English-speaking pen-friend Alice: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sp>
        <p:nvSpPr>
          <p:cNvPr id="7" name="Rectangle 1">
            <a:extLst>
              <a:ext uri="{FF2B5EF4-FFF2-40B4-BE49-F238E27FC236}">
                <a16:creationId xmlns:a16="http://schemas.microsoft.com/office/drawing/2014/main" xmlns="" id="{F0304119-7A94-4D68-865B-6D44171D53E6}"/>
              </a:ext>
            </a:extLst>
          </p:cNvPr>
          <p:cNvSpPr>
            <a:spLocks noChangeArrowheads="1"/>
          </p:cNvSpPr>
          <p:nvPr/>
        </p:nvSpPr>
        <p:spPr bwMode="auto">
          <a:xfrm>
            <a:off x="1160463" y="5892800"/>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0" name="Прямоугольник 9">
            <a:extLst>
              <a:ext uri="{FF2B5EF4-FFF2-40B4-BE49-F238E27FC236}">
                <a16:creationId xmlns:a16="http://schemas.microsoft.com/office/drawing/2014/main" xmlns="" id="{4FC1CF1E-9592-46CF-AA86-5DC442FAB0E7}"/>
              </a:ext>
            </a:extLst>
          </p:cNvPr>
          <p:cNvSpPr/>
          <p:nvPr/>
        </p:nvSpPr>
        <p:spPr>
          <a:xfrm>
            <a:off x="1284934" y="594712"/>
            <a:ext cx="5679055"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4</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Письм</a:t>
            </a:r>
            <a:r>
              <a:rPr lang="ru-RU" sz="3600" b="1" dirty="0">
                <a:ln w="9525">
                  <a:solidFill>
                    <a:schemeClr val="bg1"/>
                  </a:solidFill>
                  <a:prstDash val="solid"/>
                </a:ln>
                <a:effectLst>
                  <a:outerShdw blurRad="12700" dist="38100" dir="2700000" algn="tl" rotWithShape="0">
                    <a:schemeClr val="bg1">
                      <a:lumMod val="50000"/>
                    </a:schemeClr>
                  </a:outerShdw>
                </a:effectLst>
              </a:rPr>
              <a:t>енная речь</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12" name="Таблица 11">
            <a:extLst>
              <a:ext uri="{FF2B5EF4-FFF2-40B4-BE49-F238E27FC236}">
                <a16:creationId xmlns:a16="http://schemas.microsoft.com/office/drawing/2014/main" xmlns="" id="{EE5B6E77-DB98-490F-A1B6-A6B7FD3C2C33}"/>
              </a:ext>
            </a:extLst>
          </p:cNvPr>
          <p:cNvGraphicFramePr>
            <a:graphicFrameLocks noGrp="1"/>
          </p:cNvGraphicFramePr>
          <p:nvPr/>
        </p:nvGraphicFramePr>
        <p:xfrm>
          <a:off x="546711" y="2668760"/>
          <a:ext cx="6847734" cy="2606040"/>
        </p:xfrm>
        <a:graphic>
          <a:graphicData uri="http://schemas.openxmlformats.org/drawingml/2006/table">
            <a:tbl>
              <a:tblPr firstRow="1" bandRow="1">
                <a:tableStyleId>{5940675A-B579-460E-94D1-54222C63F5DA}</a:tableStyleId>
              </a:tblPr>
              <a:tblGrid>
                <a:gridCol w="6847734">
                  <a:extLst>
                    <a:ext uri="{9D8B030D-6E8A-4147-A177-3AD203B41FA5}">
                      <a16:colId xmlns:a16="http://schemas.microsoft.com/office/drawing/2014/main" xmlns="" val="629345109"/>
                    </a:ext>
                  </a:extLst>
                </a:gridCol>
              </a:tblGrid>
              <a:tr h="370840">
                <a:tc>
                  <a:txBody>
                    <a:bodyPr/>
                    <a:lstStyle/>
                    <a:p>
                      <a:r>
                        <a:rPr lang="en-US" sz="1600" b="1" i="0" dirty="0">
                          <a:latin typeface="+mn-lt"/>
                          <a:cs typeface="Times New Roman" panose="02020603050405020304" pitchFamily="18" charset="0"/>
                        </a:rPr>
                        <a:t>From: Alice @mail.uk</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370840">
                <a:tc>
                  <a:txBody>
                    <a:bodyPr/>
                    <a:lstStyle/>
                    <a:p>
                      <a:r>
                        <a:rPr lang="en-US" sz="1600" b="1" i="0" dirty="0">
                          <a:latin typeface="+mn-lt"/>
                          <a:cs typeface="Times New Roman" panose="02020603050405020304" pitchFamily="18" charset="0"/>
                        </a:rPr>
                        <a:t>To: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370840">
                <a:tc>
                  <a:txBody>
                    <a:bodyPr/>
                    <a:lstStyle/>
                    <a:p>
                      <a:r>
                        <a:rPr lang="en-US" sz="1600" b="1" i="0" dirty="0">
                          <a:latin typeface="+mn-lt"/>
                          <a:cs typeface="Times New Roman" panose="02020603050405020304" pitchFamily="18" charset="0"/>
                        </a:rPr>
                        <a:t>Subject: Healthy living</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I’ve</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decided</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to</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go</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on a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diet</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2400" b="0" i="0" u="none" strike="noStrike" cap="none" normalizeH="0" baseline="0" dirty="0">
                          <a:ln>
                            <a:noFill/>
                          </a:ln>
                          <a:solidFill>
                            <a:srgbClr val="000000"/>
                          </a:solidFill>
                          <a:effectLst/>
                          <a:latin typeface="+mn-lt"/>
                          <a:cs typeface="Arial" panose="020B0604020202020204" pitchFamily="34" charset="0"/>
                        </a:rPr>
                        <a:t>–</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I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want</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to</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lose</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few</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pounds</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What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are</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the</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most</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efficient</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ways</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to</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lose</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weight</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in</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your</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opinion</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Why</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do</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many</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people</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try</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to</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follow</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healthy</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lifestyle</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How</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important</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is</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your</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family’s</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support</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if</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you</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choose</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healthy</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lifestyle</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as</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your</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goal</a:t>
                      </a:r>
                      <a:r>
                        <a:rPr kumimoji="0" lang="ru-RU" altLang="ru-RU" sz="1600" b="0" i="1" u="none" strike="noStrike" cap="none" normalizeH="0" baseline="0" dirty="0">
                          <a:ln>
                            <a:noFill/>
                          </a:ln>
                          <a:solidFill>
                            <a:srgbClr val="000000"/>
                          </a:solidFill>
                          <a:effectLst/>
                          <a:latin typeface="+mn-lt"/>
                          <a:cs typeface="Arial" panose="020B0604020202020204" pitchFamily="34" charset="0"/>
                        </a:rPr>
                        <a:t>?</a:t>
                      </a:r>
                      <a:endParaRPr kumimoji="0" lang="ru-RU" altLang="ru-RU"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Yesterday</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my</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friends</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and</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I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went</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to</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the</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cinema</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to</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watch</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new</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r>
                        <a:rPr kumimoji="0" lang="ru-RU" altLang="ru-RU" sz="1600" b="0" i="1" u="none" strike="noStrike" cap="none" normalizeH="0" baseline="0" dirty="0" err="1">
                          <a:ln>
                            <a:noFill/>
                          </a:ln>
                          <a:solidFill>
                            <a:srgbClr val="000000"/>
                          </a:solidFill>
                          <a:effectLst/>
                          <a:latin typeface="+mn-lt"/>
                          <a:cs typeface="Arial" panose="020B0604020202020204" pitchFamily="34" charset="0"/>
                        </a:rPr>
                        <a:t>film</a:t>
                      </a:r>
                      <a:r>
                        <a:rPr kumimoji="0" lang="ru-RU" altLang="ru-RU" sz="1600" b="0" i="1" u="none" strike="noStrike" cap="none" normalizeH="0" baseline="0" dirty="0">
                          <a:ln>
                            <a:noFill/>
                          </a:ln>
                          <a:solidFill>
                            <a:srgbClr val="000000"/>
                          </a:solidFill>
                          <a:effectLst/>
                          <a:latin typeface="+mn-lt"/>
                          <a:cs typeface="Arial" panose="020B0604020202020204" pitchFamily="34" charset="0"/>
                        </a:rPr>
                        <a:t> …</a:t>
                      </a:r>
                      <a:endParaRPr kumimoji="0" lang="ru-RU" altLang="ru-RU" sz="1200" b="0" i="0" u="none" strike="noStrike" cap="none" normalizeH="0" baseline="0" dirty="0">
                        <a:ln>
                          <a:noFill/>
                        </a:ln>
                        <a:solidFill>
                          <a:schemeClr val="tx1"/>
                        </a:solidFill>
                        <a:effectLst/>
                        <a:latin typeface="+mn-lt"/>
                      </a:endParaRPr>
                    </a:p>
                  </a:txBody>
                  <a:tcPr marL="95250" marR="95250" marT="76200" marB="76200" anchor="ctr"/>
                </a:tc>
                <a:extLst>
                  <a:ext uri="{0D108BD9-81ED-4DB2-BD59-A6C34878D82A}">
                    <a16:rowId xmlns:a16="http://schemas.microsoft.com/office/drawing/2014/main" xmlns="" val="1786070776"/>
                  </a:ext>
                </a:extLst>
              </a:tr>
            </a:tbl>
          </a:graphicData>
        </a:graphic>
      </p:graphicFrame>
      <p:graphicFrame>
        <p:nvGraphicFramePr>
          <p:cNvPr id="13" name="Таблица 12">
            <a:extLst>
              <a:ext uri="{FF2B5EF4-FFF2-40B4-BE49-F238E27FC236}">
                <a16:creationId xmlns:a16="http://schemas.microsoft.com/office/drawing/2014/main" xmlns="" id="{E7D5065F-91A7-4BC4-8C20-0FCF7D37AC40}"/>
              </a:ext>
            </a:extLst>
          </p:cNvPr>
          <p:cNvGraphicFramePr>
            <a:graphicFrameLocks noGrp="1"/>
          </p:cNvGraphicFramePr>
          <p:nvPr>
            <p:extLst>
              <p:ext uri="{D42A27DB-BD31-4B8C-83A1-F6EECF244321}">
                <p14:modId xmlns:p14="http://schemas.microsoft.com/office/powerpoint/2010/main" xmlns="" val="1645483011"/>
              </p:ext>
            </p:extLst>
          </p:nvPr>
        </p:nvGraphicFramePr>
        <p:xfrm>
          <a:off x="542093" y="5536388"/>
          <a:ext cx="5564157" cy="1781239"/>
        </p:xfrm>
        <a:graphic>
          <a:graphicData uri="http://schemas.openxmlformats.org/drawingml/2006/table">
            <a:tbl>
              <a:tblPr/>
              <a:tblGrid>
                <a:gridCol w="5564157">
                  <a:extLst>
                    <a:ext uri="{9D8B030D-6E8A-4147-A177-3AD203B41FA5}">
                      <a16:colId xmlns:a16="http://schemas.microsoft.com/office/drawing/2014/main" xmlns="" val="2795878553"/>
                    </a:ext>
                  </a:extLst>
                </a:gridCol>
              </a:tblGrid>
              <a:tr h="1300217">
                <a:tc>
                  <a:txBody>
                    <a:bodyPr/>
                    <a:lstStyle/>
                    <a:p>
                      <a:pPr fontAlgn="base"/>
                      <a:r>
                        <a:rPr lang="en-US" sz="1600" b="0" i="0" dirty="0">
                          <a:solidFill>
                            <a:schemeClr val="tx1"/>
                          </a:solidFill>
                          <a:effectLst/>
                          <a:latin typeface="TimesNewRoman"/>
                        </a:rPr>
                        <a:t>Write an email to Alice.</a:t>
                      </a:r>
                      <a:br>
                        <a:rPr lang="en-US" sz="1600" b="0" i="0" dirty="0">
                          <a:solidFill>
                            <a:schemeClr val="tx1"/>
                          </a:solidFill>
                          <a:effectLst/>
                          <a:latin typeface="TimesNewRoman"/>
                        </a:rPr>
                      </a:br>
                      <a:r>
                        <a:rPr lang="en-US" sz="1600" b="0" i="0" dirty="0">
                          <a:solidFill>
                            <a:schemeClr val="tx1"/>
                          </a:solidFill>
                          <a:effectLst/>
                          <a:latin typeface="TimesNewRoman"/>
                        </a:rPr>
                        <a:t>In your message:</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answer her questions;</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ask </a:t>
                      </a:r>
                      <a:r>
                        <a:rPr lang="en-US" sz="1600" b="1" i="0" dirty="0">
                          <a:solidFill>
                            <a:schemeClr val="tx1"/>
                          </a:solidFill>
                          <a:effectLst/>
                          <a:latin typeface="TimesNewRoman"/>
                        </a:rPr>
                        <a:t>3 questions </a:t>
                      </a:r>
                      <a:r>
                        <a:rPr lang="en-US" sz="1600" b="0" i="0" dirty="0">
                          <a:solidFill>
                            <a:schemeClr val="tx1"/>
                          </a:solidFill>
                          <a:effectLst/>
                          <a:latin typeface="TimesNewRoman"/>
                        </a:rPr>
                        <a:t>about </a:t>
                      </a:r>
                      <a:r>
                        <a:rPr lang="en-US" sz="1488" b="0" i="0" kern="1200" dirty="0">
                          <a:solidFill>
                            <a:schemeClr val="tx1"/>
                          </a:solidFill>
                          <a:effectLst/>
                          <a:latin typeface="Times New Roman" panose="02020603050405020304" pitchFamily="18" charset="0"/>
                          <a:ea typeface="+mn-ea"/>
                          <a:cs typeface="Times New Roman" panose="02020603050405020304" pitchFamily="18" charset="0"/>
                        </a:rPr>
                        <a:t>the new film.</a:t>
                      </a:r>
                    </a:p>
                    <a:p>
                      <a:pPr fontAlgn="base"/>
                      <a:r>
                        <a:rPr lang="en-US" sz="1488" b="0" i="0" kern="1200" dirty="0">
                          <a:solidFill>
                            <a:schemeClr val="tx1"/>
                          </a:solidFill>
                          <a:effectLst/>
                          <a:latin typeface="+mn-lt"/>
                          <a:ea typeface="+mn-ea"/>
                          <a:cs typeface="+mn-cs"/>
                        </a:rPr>
                        <a:t> </a:t>
                      </a:r>
                    </a:p>
                    <a:p>
                      <a:r>
                        <a:rPr lang="en-US" sz="1600" b="0" i="0" dirty="0">
                          <a:solidFill>
                            <a:schemeClr val="tx1"/>
                          </a:solidFill>
                          <a:effectLst/>
                          <a:latin typeface="TimesNewRoman"/>
                        </a:rPr>
                        <a:t>Write </a:t>
                      </a:r>
                      <a:r>
                        <a:rPr lang="en-US" sz="1600" b="1" i="0" dirty="0">
                          <a:solidFill>
                            <a:schemeClr val="tx1"/>
                          </a:solidFill>
                          <a:effectLst/>
                          <a:latin typeface="TimesNewRoman"/>
                        </a:rPr>
                        <a:t>100–140 words</a:t>
                      </a:r>
                      <a:r>
                        <a:rPr lang="en-US" sz="1600" b="0" i="0" dirty="0">
                          <a:solidFill>
                            <a:schemeClr val="tx1"/>
                          </a:solidFill>
                          <a:effectLst/>
                          <a:latin typeface="TimesNewRoman"/>
                        </a:rPr>
                        <a:t>.</a:t>
                      </a:r>
                      <a:br>
                        <a:rPr lang="en-US" sz="1600" b="0" i="0" dirty="0">
                          <a:solidFill>
                            <a:schemeClr val="tx1"/>
                          </a:solidFill>
                          <a:effectLst/>
                          <a:latin typeface="TimesNewRoman"/>
                        </a:rPr>
                      </a:br>
                      <a:r>
                        <a:rPr lang="en-US" sz="1600" b="0" i="0" dirty="0">
                          <a:solidFill>
                            <a:schemeClr val="tx1"/>
                          </a:solidFill>
                          <a:effectLst/>
                          <a:latin typeface="TimesNewRoman"/>
                        </a:rPr>
                        <a:t>Remember the rules of email writing.</a:t>
                      </a:r>
                      <a:endParaRPr lang="en-US" sz="16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20899759"/>
                  </a:ext>
                </a:extLst>
              </a:tr>
            </a:tbl>
          </a:graphicData>
        </a:graphic>
      </p:graphicFrame>
      <p:graphicFrame>
        <p:nvGraphicFramePr>
          <p:cNvPr id="14" name="Таблица 3">
            <a:extLst>
              <a:ext uri="{FF2B5EF4-FFF2-40B4-BE49-F238E27FC236}">
                <a16:creationId xmlns:a16="http://schemas.microsoft.com/office/drawing/2014/main" xmlns="" id="{87C8066D-E8A9-4EBD-BC13-D1D08EEB3C7F}"/>
              </a:ext>
            </a:extLst>
          </p:cNvPr>
          <p:cNvGraphicFramePr>
            <a:graphicFrameLocks noGrp="1"/>
          </p:cNvGraphicFramePr>
          <p:nvPr/>
        </p:nvGraphicFramePr>
        <p:xfrm>
          <a:off x="546711" y="7683476"/>
          <a:ext cx="6709874" cy="1492799"/>
        </p:xfrm>
        <a:graphic>
          <a:graphicData uri="http://schemas.openxmlformats.org/drawingml/2006/table">
            <a:tbl>
              <a:tblPr firstRow="1" bandRow="1">
                <a:tableStyleId>{5940675A-B579-460E-94D1-54222C63F5DA}</a:tableStyleId>
              </a:tblPr>
              <a:tblGrid>
                <a:gridCol w="6709874">
                  <a:extLst>
                    <a:ext uri="{9D8B030D-6E8A-4147-A177-3AD203B41FA5}">
                      <a16:colId xmlns:a16="http://schemas.microsoft.com/office/drawing/2014/main" xmlns="" val="629345109"/>
                    </a:ext>
                  </a:extLst>
                </a:gridCol>
              </a:tblGrid>
              <a:tr h="282127">
                <a:tc>
                  <a:txBody>
                    <a:bodyPr/>
                    <a:lstStyle/>
                    <a:p>
                      <a:r>
                        <a:rPr lang="en-US" sz="1600" b="1" i="0" dirty="0">
                          <a:latin typeface="+mn-lt"/>
                          <a:cs typeface="Times New Roman" panose="02020603050405020304" pitchFamily="18" charset="0"/>
                        </a:rPr>
                        <a:t>From: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282127">
                <a:tc>
                  <a:txBody>
                    <a:bodyPr/>
                    <a:lstStyle/>
                    <a:p>
                      <a:r>
                        <a:rPr lang="en-US" sz="1600" b="1" i="0" dirty="0">
                          <a:latin typeface="+mn-lt"/>
                          <a:cs typeface="Times New Roman" panose="02020603050405020304" pitchFamily="18" charset="0"/>
                        </a:rPr>
                        <a:t>To: Alice@uk.com </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282127">
                <a:tc>
                  <a:txBody>
                    <a:bodyPr/>
                    <a:lstStyle/>
                    <a:p>
                      <a:r>
                        <a:rPr lang="en-US" sz="1600" b="1" i="0" dirty="0">
                          <a:latin typeface="+mn-lt"/>
                          <a:cs typeface="Times New Roman" panose="02020603050405020304" pitchFamily="18" charset="0"/>
                        </a:rPr>
                        <a:t>Subject: Healthy living</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486959">
                <a:tc>
                  <a:txBody>
                    <a:bodyPr/>
                    <a:lstStyle/>
                    <a:p>
                      <a:endParaRPr lang="en-US" dirty="0"/>
                    </a:p>
                  </a:txBody>
                  <a:tcPr/>
                </a:tc>
                <a:extLst>
                  <a:ext uri="{0D108BD9-81ED-4DB2-BD59-A6C34878D82A}">
                    <a16:rowId xmlns:a16="http://schemas.microsoft.com/office/drawing/2014/main" xmlns="" val="1786070776"/>
                  </a:ext>
                </a:extLst>
              </a:tr>
            </a:tbl>
          </a:graphicData>
        </a:graphic>
      </p:graphicFrame>
    </p:spTree>
    <p:extLst>
      <p:ext uri="{BB962C8B-B14F-4D97-AF65-F5344CB8AC3E}">
        <p14:creationId xmlns:p14="http://schemas.microsoft.com/office/powerpoint/2010/main" xmlns="" val="351416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3153876966"/>
              </p:ext>
            </p:extLst>
          </p:nvPr>
        </p:nvGraphicFramePr>
        <p:xfrm>
          <a:off x="551329" y="909364"/>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ru-RU" sz="1600" b="0" i="1" dirty="0">
                          <a:solidFill>
                            <a:srgbClr val="000000"/>
                          </a:solidFill>
                          <a:effectLst/>
                          <a:latin typeface="TimesNewRoman"/>
                        </a:rPr>
                        <a:t>Выберите только ОДНО из двух предложенных заданий (</a:t>
                      </a:r>
                      <a:r>
                        <a:rPr lang="en-US" sz="1600" b="0" i="1" dirty="0">
                          <a:solidFill>
                            <a:srgbClr val="000000"/>
                          </a:solidFill>
                          <a:effectLst/>
                          <a:latin typeface="TimesNewRoman"/>
                        </a:rPr>
                        <a:t>38</a:t>
                      </a:r>
                      <a:r>
                        <a:rPr lang="ru-RU" sz="1600" b="0" i="1" dirty="0">
                          <a:solidFill>
                            <a:srgbClr val="000000"/>
                          </a:solidFill>
                          <a:effectLst/>
                          <a:latin typeface="TimesNewRoman"/>
                        </a:rPr>
                        <a:t>.1 или </a:t>
                      </a:r>
                      <a:r>
                        <a:rPr lang="en-US" sz="1600" b="0" i="1" dirty="0">
                          <a:solidFill>
                            <a:srgbClr val="000000"/>
                          </a:solidFill>
                          <a:effectLst/>
                          <a:latin typeface="TimesNewRoman"/>
                        </a:rPr>
                        <a:t>38</a:t>
                      </a:r>
                      <a:r>
                        <a:rPr lang="ru-RU" sz="1600" b="0" i="1" dirty="0">
                          <a:solidFill>
                            <a:srgbClr val="000000"/>
                          </a:solidFill>
                          <a:effectLst/>
                          <a:latin typeface="TimesNewRoman"/>
                        </a:rPr>
                        <a:t>.2),</a:t>
                      </a:r>
                      <a:br>
                        <a:rPr lang="ru-RU" sz="1600" b="0" i="1" dirty="0">
                          <a:solidFill>
                            <a:srgbClr val="000000"/>
                          </a:solidFill>
                          <a:effectLst/>
                          <a:latin typeface="TimesNewRoman"/>
                        </a:rPr>
                      </a:br>
                      <a:r>
                        <a:rPr lang="ru-RU" sz="1600" b="0" i="1" dirty="0">
                          <a:solidFill>
                            <a:srgbClr val="000000"/>
                          </a:solidFill>
                          <a:effectLst/>
                          <a:latin typeface="TimesNewRoman"/>
                        </a:rPr>
                        <a:t>укажите его номер в БЛАНКЕ ОТВЕТОВ № 2 и выполните согласно данному</a:t>
                      </a:r>
                      <a:r>
                        <a:rPr lang="en-US" sz="1600" b="0" i="1" dirty="0">
                          <a:solidFill>
                            <a:srgbClr val="000000"/>
                          </a:solidFill>
                          <a:effectLst/>
                          <a:latin typeface="TimesNewRoman"/>
                        </a:rPr>
                        <a:t> </a:t>
                      </a:r>
                      <a:r>
                        <a:rPr lang="ru-RU" sz="1600" b="0" i="1" dirty="0">
                          <a:solidFill>
                            <a:srgbClr val="000000"/>
                          </a:solidFill>
                          <a:effectLst/>
                          <a:latin typeface="TimesNewRoman"/>
                        </a:rPr>
                        <a:t>плану. </a:t>
                      </a:r>
                      <a:r>
                        <a:rPr lang="ru-RU" sz="1600" b="1" i="1" dirty="0">
                          <a:solidFill>
                            <a:srgbClr val="000000"/>
                          </a:solidFill>
                          <a:effectLst/>
                          <a:latin typeface="TimesNewRoman"/>
                        </a:rPr>
                        <a:t>В ответе на задание </a:t>
                      </a:r>
                      <a:r>
                        <a:rPr lang="en-US" sz="1600" b="1" i="1" dirty="0">
                          <a:solidFill>
                            <a:srgbClr val="000000"/>
                          </a:solidFill>
                          <a:effectLst/>
                          <a:latin typeface="TimesNewRoman"/>
                        </a:rPr>
                        <a:t>38</a:t>
                      </a:r>
                      <a:r>
                        <a:rPr lang="ru-RU" sz="1600" b="1" i="1" dirty="0">
                          <a:solidFill>
                            <a:srgbClr val="000000"/>
                          </a:solidFill>
                          <a:effectLst/>
                          <a:latin typeface="TimesNewRoman"/>
                        </a:rPr>
                        <a:t> числительные пишите цифрами</a:t>
                      </a:r>
                      <a:endParaRPr lang="ru-RU"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graphicFrame>
        <p:nvGraphicFramePr>
          <p:cNvPr id="4" name="Таблица 3">
            <a:extLst>
              <a:ext uri="{FF2B5EF4-FFF2-40B4-BE49-F238E27FC236}">
                <a16:creationId xmlns:a16="http://schemas.microsoft.com/office/drawing/2014/main" xmlns="" id="{627F62F9-0627-4B93-BCCC-3A93F4803C5F}"/>
              </a:ext>
            </a:extLst>
          </p:cNvPr>
          <p:cNvGraphicFramePr>
            <a:graphicFrameLocks noGrp="1"/>
          </p:cNvGraphicFramePr>
          <p:nvPr>
            <p:extLst>
              <p:ext uri="{D42A27DB-BD31-4B8C-83A1-F6EECF244321}">
                <p14:modId xmlns:p14="http://schemas.microsoft.com/office/powerpoint/2010/main" xmlns="" val="4092038399"/>
              </p:ext>
            </p:extLst>
          </p:nvPr>
        </p:nvGraphicFramePr>
        <p:xfrm>
          <a:off x="551329" y="2036549"/>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NewRoman"/>
                        </a:rPr>
                        <a:t>Imagine that you are doing a project on </a:t>
                      </a:r>
                      <a:r>
                        <a:rPr lang="en-US" sz="1600" b="1" i="0" dirty="0">
                          <a:solidFill>
                            <a:srgbClr val="000000"/>
                          </a:solidFill>
                          <a:effectLst/>
                          <a:latin typeface="TimesNewRoman"/>
                        </a:rPr>
                        <a:t>what part-time jobs are popular among teenagers in </a:t>
                      </a:r>
                      <a:r>
                        <a:rPr lang="en-US" sz="1600" b="1" i="0" dirty="0" err="1">
                          <a:solidFill>
                            <a:srgbClr val="000000"/>
                          </a:solidFill>
                          <a:effectLst/>
                          <a:latin typeface="TimesNewRoman"/>
                        </a:rPr>
                        <a:t>Jobland</a:t>
                      </a:r>
                      <a:r>
                        <a:rPr lang="en-US" sz="1600" b="0" i="0" dirty="0">
                          <a:solidFill>
                            <a:srgbClr val="000000"/>
                          </a:solidFill>
                          <a:effectLst/>
                          <a:latin typeface="TimesNewRoman"/>
                        </a:rPr>
                        <a:t>. You have found some data on the subject –</a:t>
                      </a:r>
                      <a:r>
                        <a:rPr lang="ru-RU" sz="1600" b="0" i="0" dirty="0">
                          <a:solidFill>
                            <a:srgbClr val="000000"/>
                          </a:solidFill>
                          <a:effectLst/>
                          <a:latin typeface="TimesNewRoman"/>
                        </a:rPr>
                        <a:t> </a:t>
                      </a:r>
                      <a:r>
                        <a:rPr lang="en-US" sz="1600" b="0" i="0" dirty="0">
                          <a:solidFill>
                            <a:srgbClr val="000000"/>
                          </a:solidFill>
                          <a:effectLst/>
                          <a:latin typeface="TimesNewRoman"/>
                        </a:rPr>
                        <a:t>the results of the opinion polls (see the table below).</a:t>
                      </a:r>
                      <a:br>
                        <a:rPr lang="en-US" sz="1600" b="0" i="0" dirty="0">
                          <a:solidFill>
                            <a:srgbClr val="000000"/>
                          </a:solidFill>
                          <a:effectLst/>
                          <a:latin typeface="TimesNewRoman"/>
                        </a:rPr>
                      </a:br>
                      <a:r>
                        <a:rPr lang="en-US" sz="1600" b="1" i="0" dirty="0">
                          <a:solidFill>
                            <a:srgbClr val="000000"/>
                          </a:solidFill>
                          <a:effectLst/>
                          <a:latin typeface="TimesNewRoman"/>
                        </a:rPr>
                        <a:t>Comment on the data in the table and give your opinion on</a:t>
                      </a:r>
                      <a:r>
                        <a:rPr lang="ru-RU" sz="1600" b="1" i="0" dirty="0">
                          <a:solidFill>
                            <a:srgbClr val="000000"/>
                          </a:solidFill>
                          <a:effectLst/>
                          <a:latin typeface="TimesNewRoman"/>
                        </a:rPr>
                        <a:t> </a:t>
                      </a:r>
                      <a:r>
                        <a:rPr lang="en-US" sz="1600" b="1" i="0" dirty="0">
                          <a:solidFill>
                            <a:srgbClr val="000000"/>
                          </a:solidFill>
                          <a:effectLst/>
                          <a:latin typeface="TimesNewRoman"/>
                        </a:rPr>
                        <a:t>the subject of the project</a:t>
                      </a:r>
                      <a:r>
                        <a:rPr lang="en-US" sz="1600" b="0" i="0" dirty="0">
                          <a:solidFill>
                            <a:srgbClr val="000000"/>
                          </a:solidFill>
                          <a:effectLst/>
                          <a:latin typeface="TimesNewRoman"/>
                        </a:rPr>
                        <a:t>.</a:t>
                      </a:r>
                      <a:endParaRPr lang="en-US"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6" name="Rectangle 1">
            <a:extLst>
              <a:ext uri="{FF2B5EF4-FFF2-40B4-BE49-F238E27FC236}">
                <a16:creationId xmlns:a16="http://schemas.microsoft.com/office/drawing/2014/main" xmlns="" id="{255BDB5A-A775-41D8-9FAF-8A64CFB4D030}"/>
              </a:ext>
            </a:extLst>
          </p:cNvPr>
          <p:cNvSpPr>
            <a:spLocks noChangeArrowheads="1"/>
          </p:cNvSpPr>
          <p:nvPr/>
        </p:nvSpPr>
        <p:spPr bwMode="auto">
          <a:xfrm>
            <a:off x="651012" y="2568303"/>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0" name="Таблица 9">
            <a:extLst>
              <a:ext uri="{FF2B5EF4-FFF2-40B4-BE49-F238E27FC236}">
                <a16:creationId xmlns:a16="http://schemas.microsoft.com/office/drawing/2014/main" xmlns="" id="{B81BBFA3-080F-4EEB-B53B-909592471F78}"/>
              </a:ext>
            </a:extLst>
          </p:cNvPr>
          <p:cNvGraphicFramePr>
            <a:graphicFrameLocks noGrp="1"/>
          </p:cNvGraphicFramePr>
          <p:nvPr>
            <p:extLst>
              <p:ext uri="{D42A27DB-BD31-4B8C-83A1-F6EECF244321}">
                <p14:modId xmlns:p14="http://schemas.microsoft.com/office/powerpoint/2010/main" xmlns="" val="114718345"/>
              </p:ext>
            </p:extLst>
          </p:nvPr>
        </p:nvGraphicFramePr>
        <p:xfrm>
          <a:off x="351353" y="6913649"/>
          <a:ext cx="7056944" cy="3344164"/>
        </p:xfrm>
        <a:graphic>
          <a:graphicData uri="http://schemas.openxmlformats.org/drawingml/2006/table">
            <a:tbl>
              <a:tblPr/>
              <a:tblGrid>
                <a:gridCol w="7056944">
                  <a:extLst>
                    <a:ext uri="{9D8B030D-6E8A-4147-A177-3AD203B41FA5}">
                      <a16:colId xmlns:a16="http://schemas.microsoft.com/office/drawing/2014/main" xmlns="" val="4129916521"/>
                    </a:ext>
                  </a:extLst>
                </a:gridCol>
              </a:tblGrid>
              <a:tr h="617901">
                <a:tc>
                  <a:txBody>
                    <a:bodyPr/>
                    <a:lstStyle/>
                    <a:p>
                      <a:pPr>
                        <a:lnSpc>
                          <a:spcPct val="150000"/>
                        </a:lnSpc>
                      </a:pPr>
                      <a:r>
                        <a:rPr lang="en-US" sz="1600" dirty="0">
                          <a:solidFill>
                            <a:srgbClr val="000000"/>
                          </a:solidFill>
                          <a:latin typeface="TimesNewRoman"/>
                        </a:rPr>
                        <a:t>Write </a:t>
                      </a:r>
                      <a:r>
                        <a:rPr lang="en-US" sz="1600" b="1" dirty="0">
                          <a:solidFill>
                            <a:srgbClr val="000000"/>
                          </a:solidFill>
                          <a:latin typeface="TimesNewRoman"/>
                        </a:rPr>
                        <a:t>200–250 words</a:t>
                      </a:r>
                      <a:r>
                        <a:rPr lang="en-US" sz="1600" dirty="0">
                          <a:solidFill>
                            <a:srgbClr val="000000"/>
                          </a:solidFill>
                          <a:latin typeface="TimesNewRoman"/>
                        </a:rPr>
                        <a:t>.</a:t>
                      </a:r>
                      <a:br>
                        <a:rPr lang="en-US" sz="1600" dirty="0">
                          <a:solidFill>
                            <a:srgbClr val="000000"/>
                          </a:solidFill>
                          <a:latin typeface="TimesNewRoman"/>
                        </a:rPr>
                      </a:br>
                      <a:r>
                        <a:rPr lang="en-US" sz="1600" dirty="0">
                          <a:solidFill>
                            <a:srgbClr val="000000"/>
                          </a:solidFill>
                          <a:latin typeface="TimesNewRoman"/>
                        </a:rPr>
                        <a:t>Use the following plan:</a:t>
                      </a:r>
                      <a:br>
                        <a:rPr lang="en-US" sz="1600" dirty="0">
                          <a:solidFill>
                            <a:srgbClr val="000000"/>
                          </a:solidFill>
                          <a:latin typeface="TimesNewRoman"/>
                        </a:rPr>
                      </a:br>
                      <a:r>
                        <a:rPr lang="en-US" sz="1600" dirty="0">
                          <a:solidFill>
                            <a:srgbClr val="000000"/>
                          </a:solidFill>
                          <a:latin typeface="TimesNewRoman"/>
                        </a:rPr>
                        <a:t>– make an opening statement on the subject of the project;</a:t>
                      </a:r>
                      <a:br>
                        <a:rPr lang="en-US" sz="1600" dirty="0">
                          <a:solidFill>
                            <a:srgbClr val="000000"/>
                          </a:solidFill>
                          <a:latin typeface="TimesNewRoman"/>
                        </a:rPr>
                      </a:br>
                      <a:r>
                        <a:rPr lang="en-US" sz="1600" dirty="0">
                          <a:solidFill>
                            <a:srgbClr val="000000"/>
                          </a:solidFill>
                          <a:latin typeface="TimesNewRoman"/>
                        </a:rPr>
                        <a:t>– select and report 2–3 facts;</a:t>
                      </a:r>
                      <a:br>
                        <a:rPr lang="en-US" sz="1600" dirty="0">
                          <a:solidFill>
                            <a:srgbClr val="000000"/>
                          </a:solidFill>
                          <a:latin typeface="TimesNewRoman"/>
                        </a:rPr>
                      </a:br>
                      <a:r>
                        <a:rPr lang="en-US" sz="1600" dirty="0">
                          <a:solidFill>
                            <a:srgbClr val="000000"/>
                          </a:solidFill>
                          <a:latin typeface="TimesNewRoman"/>
                        </a:rPr>
                        <a:t>– make 1–2 comparisons where relevant </a:t>
                      </a:r>
                      <a:r>
                        <a:rPr lang="en-US" sz="1600" b="0" dirty="0">
                          <a:solidFill>
                            <a:srgbClr val="000000"/>
                          </a:solidFill>
                          <a:effectLst/>
                          <a:latin typeface="Times New Roman" panose="02020603050405020304" pitchFamily="18" charset="0"/>
                          <a:cs typeface="Times New Roman" panose="02020603050405020304" pitchFamily="18" charset="0"/>
                        </a:rPr>
                        <a:t>and give your comments;</a:t>
                      </a:r>
                      <a:r>
                        <a:rPr lang="en-US" sz="1600" dirty="0">
                          <a:solidFill>
                            <a:srgbClr val="000000"/>
                          </a:solidFill>
                          <a:latin typeface="TimesNewRoman"/>
                        </a:rPr>
                        <a:t/>
                      </a:r>
                      <a:br>
                        <a:rPr lang="en-US" sz="1600" dirty="0">
                          <a:solidFill>
                            <a:srgbClr val="000000"/>
                          </a:solidFill>
                          <a:latin typeface="TimesNewRoman"/>
                        </a:rPr>
                      </a:br>
                      <a:r>
                        <a:rPr lang="en-US" sz="1600" dirty="0">
                          <a:solidFill>
                            <a:srgbClr val="000000"/>
                          </a:solidFill>
                          <a:latin typeface="TimesNewRoman"/>
                        </a:rPr>
                        <a:t>– outline a problem that can arise with teenage employment and suggest a way of solving it;</a:t>
                      </a:r>
                      <a:br>
                        <a:rPr lang="en-US" sz="1600" dirty="0">
                          <a:solidFill>
                            <a:srgbClr val="000000"/>
                          </a:solidFill>
                          <a:latin typeface="TimesNewRoman"/>
                        </a:rPr>
                      </a:br>
                      <a:r>
                        <a:rPr lang="en-US" sz="1600" dirty="0">
                          <a:solidFill>
                            <a:srgbClr val="000000"/>
                          </a:solidFill>
                          <a:latin typeface="TimesNewRoman"/>
                        </a:rPr>
                        <a:t>– conclude by </a:t>
                      </a:r>
                      <a:r>
                        <a:rPr lang="en-US" sz="1600" dirty="0">
                          <a:solidFill>
                            <a:srgbClr val="000000"/>
                          </a:solidFill>
                          <a:latin typeface="Times New Roman" panose="02020603050405020304" pitchFamily="18" charset="0"/>
                          <a:cs typeface="Times New Roman" panose="02020603050405020304" pitchFamily="18" charset="0"/>
                        </a:rPr>
                        <a:t>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a:t>
                      </a:r>
                      <a:r>
                        <a:rPr lang="en-US" sz="1600" dirty="0">
                          <a:solidFill>
                            <a:srgbClr val="000000"/>
                          </a:solidFill>
                          <a:latin typeface="TimesNewRoman"/>
                        </a:rPr>
                        <a:t> on the importance of part-time job for teenagers.</a:t>
                      </a:r>
                      <a:endParaRPr lang="en-US" sz="32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604756"/>
                  </a:ext>
                </a:extLst>
              </a:tr>
            </a:tbl>
          </a:graphicData>
        </a:graphic>
      </p:graphicFrame>
      <p:sp>
        <p:nvSpPr>
          <p:cNvPr id="14" name="Прямоугольник 13">
            <a:extLst>
              <a:ext uri="{FF2B5EF4-FFF2-40B4-BE49-F238E27FC236}">
                <a16:creationId xmlns:a16="http://schemas.microsoft.com/office/drawing/2014/main" xmlns="" id="{B38748A0-9B33-4D0E-B5C7-8BA5BAF5C58B}"/>
              </a:ext>
            </a:extLst>
          </p:cNvPr>
          <p:cNvSpPr/>
          <p:nvPr/>
        </p:nvSpPr>
        <p:spPr>
          <a:xfrm>
            <a:off x="483529" y="37950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38.1</a:t>
            </a:r>
            <a:endParaRPr lang="ru-RU" sz="1600" b="1" dirty="0">
              <a:solidFill>
                <a:schemeClr val="tx1"/>
              </a:solidFill>
            </a:endParaRPr>
          </a:p>
        </p:txBody>
      </p:sp>
      <p:graphicFrame>
        <p:nvGraphicFramePr>
          <p:cNvPr id="11" name="Таблица 13">
            <a:extLst>
              <a:ext uri="{FF2B5EF4-FFF2-40B4-BE49-F238E27FC236}">
                <a16:creationId xmlns:a16="http://schemas.microsoft.com/office/drawing/2014/main" xmlns="" id="{2FEEDF1A-9171-4D89-BC00-0DF0F30E0612}"/>
              </a:ext>
            </a:extLst>
          </p:cNvPr>
          <p:cNvGraphicFramePr>
            <a:graphicFrameLocks noGrp="1"/>
          </p:cNvGraphicFramePr>
          <p:nvPr>
            <p:extLst>
              <p:ext uri="{D42A27DB-BD31-4B8C-83A1-F6EECF244321}">
                <p14:modId xmlns:p14="http://schemas.microsoft.com/office/powerpoint/2010/main" xmlns="" val="2109867438"/>
              </p:ext>
            </p:extLst>
          </p:nvPr>
        </p:nvGraphicFramePr>
        <p:xfrm>
          <a:off x="1195852" y="3809133"/>
          <a:ext cx="5974423" cy="2774800"/>
        </p:xfrm>
        <a:graphic>
          <a:graphicData uri="http://schemas.openxmlformats.org/drawingml/2006/table">
            <a:tbl>
              <a:tblPr firstRow="1" bandRow="1">
                <a:tableStyleId>{5940675A-B579-460E-94D1-54222C63F5DA}</a:tableStyleId>
              </a:tblPr>
              <a:tblGrid>
                <a:gridCol w="3203597">
                  <a:extLst>
                    <a:ext uri="{9D8B030D-6E8A-4147-A177-3AD203B41FA5}">
                      <a16:colId xmlns:a16="http://schemas.microsoft.com/office/drawing/2014/main" xmlns="" val="2598292103"/>
                    </a:ext>
                  </a:extLst>
                </a:gridCol>
                <a:gridCol w="2770826">
                  <a:extLst>
                    <a:ext uri="{9D8B030D-6E8A-4147-A177-3AD203B41FA5}">
                      <a16:colId xmlns:a16="http://schemas.microsoft.com/office/drawing/2014/main" xmlns="" val="2806026190"/>
                    </a:ext>
                  </a:extLst>
                </a:gridCol>
              </a:tblGrid>
              <a:tr h="438000">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Part-time jobs</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Number of teenagers (%)</a:t>
                      </a:r>
                      <a:r>
                        <a:rPr lang="en-US"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4646276"/>
                  </a:ext>
                </a:extLst>
              </a:tr>
              <a:tr h="438000">
                <a:tc>
                  <a:txBody>
                    <a:bodyPr/>
                    <a:lstStyle/>
                    <a:p>
                      <a:r>
                        <a:rPr lang="en-US" sz="2000" dirty="0">
                          <a:latin typeface="Times New Roman" panose="02020603050405020304" pitchFamily="18" charset="0"/>
                          <a:cs typeface="Times New Roman" panose="02020603050405020304" pitchFamily="18" charset="0"/>
                        </a:rPr>
                        <a:t>Waiter</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56</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332070306"/>
                  </a:ext>
                </a:extLst>
              </a:tr>
              <a:tr h="438000">
                <a:tc>
                  <a:txBody>
                    <a:bodyPr/>
                    <a:lstStyle/>
                    <a:p>
                      <a:r>
                        <a:rPr lang="en-US" sz="2000" dirty="0">
                          <a:latin typeface="Times New Roman" panose="02020603050405020304" pitchFamily="18" charset="0"/>
                          <a:cs typeface="Times New Roman" panose="02020603050405020304" pitchFamily="18" charset="0"/>
                        </a:rPr>
                        <a:t>Shop assistant</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30</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192855623"/>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Office helper</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8</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2887514586"/>
                  </a:ext>
                </a:extLst>
              </a:tr>
              <a:tr h="438000">
                <a:tc>
                  <a:txBody>
                    <a:bodyPr/>
                    <a:lstStyle/>
                    <a:p>
                      <a:pPr fontAlgn="base"/>
                      <a:r>
                        <a:rPr lang="en-US" sz="2000" b="0" i="0" kern="1200" dirty="0">
                          <a:solidFill>
                            <a:schemeClr val="tx1"/>
                          </a:solidFill>
                          <a:effectLst/>
                          <a:latin typeface="Times New Roman" panose="02020603050405020304" pitchFamily="18" charset="0"/>
                          <a:ea typeface="+mn-ea"/>
                          <a:cs typeface="Times New Roman" panose="02020603050405020304" pitchFamily="18" charset="0"/>
                        </a:rPr>
                        <a:t>Package sorter</a:t>
                      </a: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4</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129166492"/>
                  </a:ext>
                </a:extLst>
              </a:tr>
              <a:tr h="438000">
                <a:tc>
                  <a:txBody>
                    <a:bodyPr/>
                    <a:lstStyle/>
                    <a:p>
                      <a:r>
                        <a:rPr lang="en-US" sz="2000" dirty="0">
                          <a:latin typeface="Times New Roman" panose="02020603050405020304" pitchFamily="18" charset="0"/>
                          <a:cs typeface="Times New Roman" panose="02020603050405020304" pitchFamily="18" charset="0"/>
                        </a:rPr>
                        <a:t>Leaflet distributor</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2</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659871993"/>
                  </a:ext>
                </a:extLst>
              </a:tr>
            </a:tbl>
          </a:graphicData>
        </a:graphic>
      </p:graphicFrame>
    </p:spTree>
    <p:extLst>
      <p:ext uri="{BB962C8B-B14F-4D97-AF65-F5344CB8AC3E}">
        <p14:creationId xmlns:p14="http://schemas.microsoft.com/office/powerpoint/2010/main" xmlns="" val="120159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12C79111-4A4D-F006-DEA9-9EE14F37694D}"/>
              </a:ext>
            </a:extLst>
          </p:cNvPr>
          <p:cNvGraphicFramePr>
            <a:graphicFrameLocks noGrp="1"/>
          </p:cNvGraphicFramePr>
          <p:nvPr>
            <p:extLst>
              <p:ext uri="{D42A27DB-BD31-4B8C-83A1-F6EECF244321}">
                <p14:modId xmlns:p14="http://schemas.microsoft.com/office/powerpoint/2010/main" xmlns="" val="2111277988"/>
              </p:ext>
            </p:extLst>
          </p:nvPr>
        </p:nvGraphicFramePr>
        <p:xfrm>
          <a:off x="443584" y="1193336"/>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 New Roman" panose="02020603050405020304" pitchFamily="18" charset="0"/>
                          <a:cs typeface="Times New Roman" panose="02020603050405020304" pitchFamily="18" charset="0"/>
                        </a:rPr>
                        <a:t>Imagine that you are doing a project on </a:t>
                      </a:r>
                      <a:r>
                        <a:rPr lang="en-US" sz="1600" b="1" i="0" dirty="0">
                          <a:solidFill>
                            <a:srgbClr val="000000"/>
                          </a:solidFill>
                          <a:effectLst/>
                          <a:latin typeface="Times New Roman" panose="02020603050405020304" pitchFamily="18" charset="0"/>
                          <a:cs typeface="Times New Roman" panose="02020603050405020304" pitchFamily="18" charset="0"/>
                        </a:rPr>
                        <a:t>what books teenagers in </a:t>
                      </a:r>
                      <a:r>
                        <a:rPr lang="en-US" sz="1600" b="1" i="0" dirty="0" err="1">
                          <a:solidFill>
                            <a:srgbClr val="000000"/>
                          </a:solidFill>
                          <a:effectLst/>
                          <a:latin typeface="Times New Roman" panose="02020603050405020304" pitchFamily="18" charset="0"/>
                          <a:cs typeface="Times New Roman" panose="02020603050405020304" pitchFamily="18" charset="0"/>
                        </a:rPr>
                        <a:t>Zetland</a:t>
                      </a:r>
                      <a:r>
                        <a:rPr lang="en-US" sz="1600" b="1" i="0" dirty="0">
                          <a:solidFill>
                            <a:srgbClr val="000000"/>
                          </a:solidFill>
                          <a:effectLst/>
                          <a:latin typeface="Times New Roman" panose="02020603050405020304" pitchFamily="18" charset="0"/>
                          <a:cs typeface="Times New Roman" panose="02020603050405020304" pitchFamily="18" charset="0"/>
                        </a:rPr>
                        <a:t> prefer to read</a:t>
                      </a:r>
                      <a:r>
                        <a:rPr lang="en-US" sz="1600" b="0" i="0" dirty="0">
                          <a:solidFill>
                            <a:srgbClr val="000000"/>
                          </a:solidFill>
                          <a:effectLst/>
                          <a:latin typeface="Times New Roman" panose="02020603050405020304" pitchFamily="18" charset="0"/>
                          <a:cs typeface="Times New Roman" panose="02020603050405020304" pitchFamily="18" charset="0"/>
                        </a:rPr>
                        <a:t>. You have found some data on the subject –</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000000"/>
                          </a:solidFill>
                          <a:effectLst/>
                          <a:latin typeface="Times New Roman" panose="02020603050405020304" pitchFamily="18" charset="0"/>
                          <a:cs typeface="Times New Roman" panose="02020603050405020304" pitchFamily="18" charset="0"/>
                        </a:rPr>
                        <a:t>the results of the opinion polls (see the pie chart below).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1" i="0" dirty="0">
                          <a:solidFill>
                            <a:srgbClr val="000000"/>
                          </a:solidFill>
                          <a:effectLst/>
                          <a:latin typeface="Times New Roman" panose="02020603050405020304" pitchFamily="18" charset="0"/>
                          <a:cs typeface="Times New Roman" panose="02020603050405020304" pitchFamily="18" charset="0"/>
                        </a:rPr>
                        <a:t>Comment on the data in the pie chart and give your opinion on</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en-US" sz="1600" b="1" i="0" dirty="0">
                          <a:solidFill>
                            <a:srgbClr val="000000"/>
                          </a:solidFill>
                          <a:effectLst/>
                          <a:latin typeface="Times New Roman" panose="02020603050405020304" pitchFamily="18" charset="0"/>
                          <a:cs typeface="Times New Roman" panose="02020603050405020304" pitchFamily="18" charset="0"/>
                        </a:rPr>
                        <a:t>the subject of the project</a:t>
                      </a:r>
                      <a:r>
                        <a:rPr lang="en-US" sz="1600" b="0" i="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4" name="Rectangle 1">
            <a:extLst>
              <a:ext uri="{FF2B5EF4-FFF2-40B4-BE49-F238E27FC236}">
                <a16:creationId xmlns:a16="http://schemas.microsoft.com/office/drawing/2014/main" xmlns="" id="{E5C9B534-2BB9-68F7-1EAA-7B09319704B2}"/>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46B09B9E-D970-E950-A75E-968476B998F4}"/>
              </a:ext>
            </a:extLst>
          </p:cNvPr>
          <p:cNvSpPr/>
          <p:nvPr/>
        </p:nvSpPr>
        <p:spPr>
          <a:xfrm>
            <a:off x="443990" y="2715209"/>
            <a:ext cx="564777" cy="48635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38</a:t>
            </a:r>
            <a:r>
              <a:rPr lang="en-US" sz="1600" b="1" dirty="0">
                <a:solidFill>
                  <a:schemeClr val="tx1"/>
                </a:solidFill>
              </a:rPr>
              <a:t>.2</a:t>
            </a:r>
            <a:endParaRPr lang="ru-RU" sz="1600" b="1" dirty="0">
              <a:solidFill>
                <a:schemeClr val="tx1"/>
              </a:solidFill>
            </a:endParaRPr>
          </a:p>
        </p:txBody>
      </p:sp>
      <p:graphicFrame>
        <p:nvGraphicFramePr>
          <p:cNvPr id="6" name="Диаграмма 5">
            <a:extLst>
              <a:ext uri="{FF2B5EF4-FFF2-40B4-BE49-F238E27FC236}">
                <a16:creationId xmlns:a16="http://schemas.microsoft.com/office/drawing/2014/main" xmlns="" id="{B8793C1F-1D2D-6812-5AA3-6D5E5AEC9C21}"/>
              </a:ext>
            </a:extLst>
          </p:cNvPr>
          <p:cNvGraphicFramePr/>
          <p:nvPr>
            <p:extLst>
              <p:ext uri="{D42A27DB-BD31-4B8C-83A1-F6EECF244321}">
                <p14:modId xmlns:p14="http://schemas.microsoft.com/office/powerpoint/2010/main" xmlns="" val="524595076"/>
              </p:ext>
            </p:extLst>
          </p:nvPr>
        </p:nvGraphicFramePr>
        <p:xfrm>
          <a:off x="2004883" y="3088336"/>
          <a:ext cx="3159503" cy="29254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BE4DABB5-F83D-7F7D-7A8E-4419E253B8C3}"/>
              </a:ext>
            </a:extLst>
          </p:cNvPr>
          <p:cNvSpPr txBox="1"/>
          <p:nvPr/>
        </p:nvSpPr>
        <p:spPr>
          <a:xfrm>
            <a:off x="1506937" y="2723827"/>
            <a:ext cx="4692367" cy="400110"/>
          </a:xfrm>
          <a:prstGeom prst="rect">
            <a:avLst/>
          </a:prstGeom>
          <a:noFill/>
        </p:spPr>
        <p:txBody>
          <a:bodyPr wrap="square" rtlCol="0">
            <a:spAutoFit/>
          </a:bodyPr>
          <a:lstStyle/>
          <a:p>
            <a:pPr algn="ctr" rtl="0">
              <a:defRPr sz="2128" b="1" i="0" u="none" strike="noStrike" kern="1200" baseline="0">
                <a:solidFill>
                  <a:prstClr val="black">
                    <a:lumMod val="65000"/>
                    <a:lumOff val="35000"/>
                  </a:prstClr>
                </a:solidFill>
                <a:latin typeface="+mn-lt"/>
                <a:ea typeface="+mn-ea"/>
                <a:cs typeface="+mn-cs"/>
              </a:defRPr>
            </a:pPr>
            <a:r>
              <a:rPr lang="en-US" sz="2000" dirty="0">
                <a:solidFill>
                  <a:schemeClr val="tx1"/>
                </a:solidFill>
              </a:rPr>
              <a:t>Kinds of books </a:t>
            </a:r>
          </a:p>
        </p:txBody>
      </p:sp>
      <p:sp>
        <p:nvSpPr>
          <p:cNvPr id="8" name="Облачко с текстом: прямоугольное со скругленными углами 7">
            <a:extLst>
              <a:ext uri="{FF2B5EF4-FFF2-40B4-BE49-F238E27FC236}">
                <a16:creationId xmlns:a16="http://schemas.microsoft.com/office/drawing/2014/main" xmlns="" id="{CF039454-5868-E855-00DA-9838EE783410}"/>
              </a:ext>
            </a:extLst>
          </p:cNvPr>
          <p:cNvSpPr/>
          <p:nvPr/>
        </p:nvSpPr>
        <p:spPr>
          <a:xfrm>
            <a:off x="1757325" y="3917981"/>
            <a:ext cx="1258256" cy="523221"/>
          </a:xfrm>
          <a:prstGeom prst="wedgeRoundRectCallout">
            <a:avLst>
              <a:gd name="adj1" fmla="val 78767"/>
              <a:gd name="adj2" fmla="val -1219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9" name="TextBox 8">
            <a:extLst>
              <a:ext uri="{FF2B5EF4-FFF2-40B4-BE49-F238E27FC236}">
                <a16:creationId xmlns:a16="http://schemas.microsoft.com/office/drawing/2014/main" xmlns="" id="{F421F8C1-8F9A-36B2-A552-E23AAB427728}"/>
              </a:ext>
            </a:extLst>
          </p:cNvPr>
          <p:cNvSpPr txBox="1"/>
          <p:nvPr/>
        </p:nvSpPr>
        <p:spPr>
          <a:xfrm>
            <a:off x="1701728" y="3942956"/>
            <a:ext cx="1576865" cy="523220"/>
          </a:xfrm>
          <a:prstGeom prst="rect">
            <a:avLst/>
          </a:prstGeom>
          <a:noFill/>
        </p:spPr>
        <p:txBody>
          <a:bodyPr wrap="square" rtlCol="0">
            <a:spAutoFit/>
          </a:bodyPr>
          <a:lstStyle/>
          <a:p>
            <a:r>
              <a:rPr lang="en-US" sz="1200" b="1" dirty="0"/>
              <a:t>  Detective stories</a:t>
            </a:r>
          </a:p>
          <a:p>
            <a:r>
              <a:rPr lang="en-US" sz="1600" b="1" dirty="0"/>
              <a:t>        30%</a:t>
            </a:r>
            <a:endParaRPr lang="ru-RU" sz="1600" b="1" dirty="0"/>
          </a:p>
        </p:txBody>
      </p:sp>
      <p:sp>
        <p:nvSpPr>
          <p:cNvPr id="10" name="Облачко с текстом: прямоугольное со скругленными углами 9">
            <a:extLst>
              <a:ext uri="{FF2B5EF4-FFF2-40B4-BE49-F238E27FC236}">
                <a16:creationId xmlns:a16="http://schemas.microsoft.com/office/drawing/2014/main" xmlns="" id="{6F3409BE-190E-5455-0B51-6A31BBF7523E}"/>
              </a:ext>
            </a:extLst>
          </p:cNvPr>
          <p:cNvSpPr/>
          <p:nvPr/>
        </p:nvSpPr>
        <p:spPr>
          <a:xfrm>
            <a:off x="2225766" y="5431674"/>
            <a:ext cx="1391377" cy="523221"/>
          </a:xfrm>
          <a:prstGeom prst="wedgeRoundRectCallout">
            <a:avLst>
              <a:gd name="adj1" fmla="val 67535"/>
              <a:gd name="adj2" fmla="val -47145"/>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1" name="TextBox 10">
            <a:extLst>
              <a:ext uri="{FF2B5EF4-FFF2-40B4-BE49-F238E27FC236}">
                <a16:creationId xmlns:a16="http://schemas.microsoft.com/office/drawing/2014/main" xmlns="" id="{ACF9C64E-CC48-0834-5FEA-3B4DFCA55125}"/>
              </a:ext>
            </a:extLst>
          </p:cNvPr>
          <p:cNvSpPr txBox="1"/>
          <p:nvPr/>
        </p:nvSpPr>
        <p:spPr>
          <a:xfrm>
            <a:off x="2310184" y="5456648"/>
            <a:ext cx="1424548" cy="523220"/>
          </a:xfrm>
          <a:prstGeom prst="rect">
            <a:avLst/>
          </a:prstGeom>
          <a:noFill/>
        </p:spPr>
        <p:txBody>
          <a:bodyPr wrap="square" rtlCol="0">
            <a:spAutoFit/>
          </a:bodyPr>
          <a:lstStyle/>
          <a:p>
            <a:r>
              <a:rPr lang="en-US" sz="1200" b="1" dirty="0"/>
              <a:t>Science fiction</a:t>
            </a:r>
          </a:p>
          <a:p>
            <a:r>
              <a:rPr lang="en-US" sz="1600" b="1" dirty="0"/>
              <a:t>      27%</a:t>
            </a:r>
            <a:endParaRPr lang="ru-RU" sz="1600" b="1" dirty="0"/>
          </a:p>
        </p:txBody>
      </p:sp>
      <p:sp>
        <p:nvSpPr>
          <p:cNvPr id="12" name="Облачко с текстом: прямоугольное со скругленными углами 11">
            <a:extLst>
              <a:ext uri="{FF2B5EF4-FFF2-40B4-BE49-F238E27FC236}">
                <a16:creationId xmlns:a16="http://schemas.microsoft.com/office/drawing/2014/main" xmlns="" id="{4E4A5229-CE90-958A-4D6A-CD54371A6AF9}"/>
              </a:ext>
            </a:extLst>
          </p:cNvPr>
          <p:cNvSpPr/>
          <p:nvPr/>
        </p:nvSpPr>
        <p:spPr>
          <a:xfrm>
            <a:off x="4936250" y="5044119"/>
            <a:ext cx="1173456" cy="523221"/>
          </a:xfrm>
          <a:prstGeom prst="wedgeRoundRectCallout">
            <a:avLst>
              <a:gd name="adj1" fmla="val -79594"/>
              <a:gd name="adj2" fmla="val -49003"/>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3" name="TextBox 12">
            <a:extLst>
              <a:ext uri="{FF2B5EF4-FFF2-40B4-BE49-F238E27FC236}">
                <a16:creationId xmlns:a16="http://schemas.microsoft.com/office/drawing/2014/main" xmlns="" id="{39EC4AC6-4632-110E-076F-A15ADC8259F9}"/>
              </a:ext>
            </a:extLst>
          </p:cNvPr>
          <p:cNvSpPr txBox="1"/>
          <p:nvPr/>
        </p:nvSpPr>
        <p:spPr>
          <a:xfrm>
            <a:off x="4936250" y="5047402"/>
            <a:ext cx="1043907" cy="523220"/>
          </a:xfrm>
          <a:prstGeom prst="rect">
            <a:avLst/>
          </a:prstGeom>
          <a:noFill/>
        </p:spPr>
        <p:txBody>
          <a:bodyPr wrap="square" rtlCol="0">
            <a:spAutoFit/>
          </a:bodyPr>
          <a:lstStyle/>
          <a:p>
            <a:r>
              <a:rPr lang="en-US" sz="1200" b="1" dirty="0"/>
              <a:t>    Adventure</a:t>
            </a:r>
          </a:p>
          <a:p>
            <a:r>
              <a:rPr lang="en-US" sz="1600" b="1" dirty="0"/>
              <a:t>       18%</a:t>
            </a:r>
            <a:endParaRPr lang="ru-RU" sz="1600" b="1" dirty="0"/>
          </a:p>
        </p:txBody>
      </p:sp>
      <p:sp>
        <p:nvSpPr>
          <p:cNvPr id="14" name="Облачко с текстом: прямоугольное со скругленными углами 13">
            <a:extLst>
              <a:ext uri="{FF2B5EF4-FFF2-40B4-BE49-F238E27FC236}">
                <a16:creationId xmlns:a16="http://schemas.microsoft.com/office/drawing/2014/main" xmlns="" id="{8D96FF05-17DF-300A-A485-FB3D192404D6}"/>
              </a:ext>
            </a:extLst>
          </p:cNvPr>
          <p:cNvSpPr/>
          <p:nvPr/>
        </p:nvSpPr>
        <p:spPr>
          <a:xfrm>
            <a:off x="4955007" y="4088214"/>
            <a:ext cx="1043907" cy="523221"/>
          </a:xfrm>
          <a:prstGeom prst="wedgeRoundRectCallout">
            <a:avLst>
              <a:gd name="adj1" fmla="val -85403"/>
              <a:gd name="adj2" fmla="val -962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5" name="TextBox 14">
            <a:extLst>
              <a:ext uri="{FF2B5EF4-FFF2-40B4-BE49-F238E27FC236}">
                <a16:creationId xmlns:a16="http://schemas.microsoft.com/office/drawing/2014/main" xmlns="" id="{F38B83EF-60E8-2408-2F8E-8276C14D5560}"/>
              </a:ext>
            </a:extLst>
          </p:cNvPr>
          <p:cNvSpPr txBox="1"/>
          <p:nvPr/>
        </p:nvSpPr>
        <p:spPr>
          <a:xfrm>
            <a:off x="5058071" y="4099967"/>
            <a:ext cx="1051635" cy="523220"/>
          </a:xfrm>
          <a:prstGeom prst="rect">
            <a:avLst/>
          </a:prstGeom>
          <a:noFill/>
        </p:spPr>
        <p:txBody>
          <a:bodyPr wrap="square" rtlCol="0">
            <a:spAutoFit/>
          </a:bodyPr>
          <a:lstStyle/>
          <a:p>
            <a:r>
              <a:rPr lang="en-US" sz="1200" b="1" dirty="0"/>
              <a:t> Romance</a:t>
            </a:r>
          </a:p>
          <a:p>
            <a:r>
              <a:rPr lang="en-US" sz="1600" b="1" dirty="0"/>
              <a:t>    16%</a:t>
            </a:r>
            <a:endParaRPr lang="ru-RU" sz="1600" b="1" dirty="0"/>
          </a:p>
        </p:txBody>
      </p:sp>
      <p:sp>
        <p:nvSpPr>
          <p:cNvPr id="16" name="Облачко с текстом: прямоугольное со скругленными углами 15">
            <a:extLst>
              <a:ext uri="{FF2B5EF4-FFF2-40B4-BE49-F238E27FC236}">
                <a16:creationId xmlns:a16="http://schemas.microsoft.com/office/drawing/2014/main" xmlns="" id="{186EB7A3-54A4-F7D9-5C43-2B799D5604CA}"/>
              </a:ext>
            </a:extLst>
          </p:cNvPr>
          <p:cNvSpPr/>
          <p:nvPr/>
        </p:nvSpPr>
        <p:spPr>
          <a:xfrm>
            <a:off x="4316965" y="3310507"/>
            <a:ext cx="902302" cy="523221"/>
          </a:xfrm>
          <a:prstGeom prst="wedgeRoundRectCallout">
            <a:avLst>
              <a:gd name="adj1" fmla="val -74268"/>
              <a:gd name="adj2" fmla="val 6040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7" name="TextBox 16">
            <a:extLst>
              <a:ext uri="{FF2B5EF4-FFF2-40B4-BE49-F238E27FC236}">
                <a16:creationId xmlns:a16="http://schemas.microsoft.com/office/drawing/2014/main" xmlns="" id="{77AE9EE7-CD61-296E-CA7B-BE822A8B463E}"/>
              </a:ext>
            </a:extLst>
          </p:cNvPr>
          <p:cNvSpPr txBox="1"/>
          <p:nvPr/>
        </p:nvSpPr>
        <p:spPr>
          <a:xfrm>
            <a:off x="4431214" y="3322995"/>
            <a:ext cx="1146672" cy="523220"/>
          </a:xfrm>
          <a:prstGeom prst="rect">
            <a:avLst/>
          </a:prstGeom>
          <a:noFill/>
        </p:spPr>
        <p:txBody>
          <a:bodyPr wrap="square" rtlCol="0">
            <a:spAutoFit/>
          </a:bodyPr>
          <a:lstStyle/>
          <a:p>
            <a:r>
              <a:rPr lang="en-US" sz="1200" b="1" dirty="0"/>
              <a:t>Comics</a:t>
            </a:r>
          </a:p>
          <a:p>
            <a:r>
              <a:rPr lang="en-US" sz="1600" b="1" dirty="0"/>
              <a:t>  9%</a:t>
            </a:r>
            <a:endParaRPr lang="ru-RU" sz="1600" b="1" dirty="0"/>
          </a:p>
        </p:txBody>
      </p:sp>
      <p:sp>
        <p:nvSpPr>
          <p:cNvPr id="18" name="TextBox 17">
            <a:extLst>
              <a:ext uri="{FF2B5EF4-FFF2-40B4-BE49-F238E27FC236}">
                <a16:creationId xmlns:a16="http://schemas.microsoft.com/office/drawing/2014/main" xmlns="" id="{3818EF97-C5BA-73ED-85FE-53CBCC7DE84E}"/>
              </a:ext>
            </a:extLst>
          </p:cNvPr>
          <p:cNvSpPr txBox="1"/>
          <p:nvPr/>
        </p:nvSpPr>
        <p:spPr>
          <a:xfrm>
            <a:off x="1132546" y="2715209"/>
            <a:ext cx="6168006" cy="3416320"/>
          </a:xfrm>
          <a:prstGeom prst="rect">
            <a:avLst/>
          </a:prstGeom>
          <a:noFill/>
          <a:ln>
            <a:solidFill>
              <a:schemeClr val="tx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ru-RU" dirty="0"/>
          </a:p>
        </p:txBody>
      </p:sp>
      <p:sp>
        <p:nvSpPr>
          <p:cNvPr id="20" name="TextBox 19">
            <a:extLst>
              <a:ext uri="{FF2B5EF4-FFF2-40B4-BE49-F238E27FC236}">
                <a16:creationId xmlns:a16="http://schemas.microsoft.com/office/drawing/2014/main" xmlns="" id="{023D8785-F50B-CF24-FDEF-35533A5D818F}"/>
              </a:ext>
            </a:extLst>
          </p:cNvPr>
          <p:cNvSpPr txBox="1"/>
          <p:nvPr/>
        </p:nvSpPr>
        <p:spPr>
          <a:xfrm>
            <a:off x="695833" y="6651251"/>
            <a:ext cx="6314577" cy="3002745"/>
          </a:xfrm>
          <a:prstGeom prst="rect">
            <a:avLst/>
          </a:prstGeom>
          <a:noFill/>
        </p:spPr>
        <p:txBody>
          <a:bodyPr wrap="square">
            <a:spAutoFit/>
          </a:bodyPr>
          <a:lstStyle/>
          <a:p>
            <a:pPr>
              <a:lnSpc>
                <a:spcPct val="150000"/>
              </a:lnSpc>
            </a:pPr>
            <a:r>
              <a:rPr lang="en-US" sz="1600" b="0" dirty="0">
                <a:solidFill>
                  <a:srgbClr val="000000"/>
                </a:solidFill>
                <a:effectLst/>
                <a:latin typeface="Times New Roman" panose="02020603050405020304" pitchFamily="18" charset="0"/>
                <a:cs typeface="Times New Roman" panose="02020603050405020304" pitchFamily="18" charset="0"/>
              </a:rPr>
              <a:t>Write </a:t>
            </a:r>
            <a:r>
              <a:rPr lang="en-US" sz="1600" b="1" dirty="0">
                <a:solidFill>
                  <a:srgbClr val="000000"/>
                </a:solidFill>
                <a:effectLst/>
                <a:latin typeface="Times New Roman" panose="02020603050405020304" pitchFamily="18" charset="0"/>
                <a:cs typeface="Times New Roman" panose="02020603050405020304" pitchFamily="18" charset="0"/>
              </a:rPr>
              <a:t>200–250 words</a:t>
            </a:r>
            <a:r>
              <a:rPr lang="en-US" sz="1600" b="0" dirty="0">
                <a:solidFill>
                  <a:srgbClr val="000000"/>
                </a:solidFill>
                <a:effectLst/>
                <a:latin typeface="Times New Roman" panose="02020603050405020304" pitchFamily="18" charset="0"/>
                <a:cs typeface="Times New Roman" panose="02020603050405020304" pitchFamily="18" charset="0"/>
              </a:rPr>
              <a: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Use the following</a:t>
            </a:r>
            <a:r>
              <a:rPr lang="ru-RU" sz="1600" b="0" dirty="0">
                <a:solidFill>
                  <a:srgbClr val="000000"/>
                </a:solidFill>
                <a:effectLst/>
                <a:latin typeface="Times New Roman" panose="02020603050405020304" pitchFamily="18" charset="0"/>
                <a:cs typeface="Times New Roman" panose="02020603050405020304" pitchFamily="18" charset="0"/>
              </a:rPr>
              <a:t> </a:t>
            </a:r>
            <a:r>
              <a:rPr lang="en-US" sz="1600" b="0" dirty="0">
                <a:solidFill>
                  <a:srgbClr val="000000"/>
                </a:solidFill>
                <a:effectLst/>
                <a:latin typeface="Times New Roman" panose="02020603050405020304" pitchFamily="18" charset="0"/>
                <a:cs typeface="Times New Roman" panose="02020603050405020304" pitchFamily="18" charset="0"/>
              </a:rPr>
              <a:t>statement on the subject of the project;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select and report 2–3 facts;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make 1–2 comparisons where relevant and give your comments;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outline a problem </a:t>
            </a:r>
            <a:r>
              <a:rPr lang="en-US" sz="1600" b="0">
                <a:solidFill>
                  <a:srgbClr val="000000"/>
                </a:solidFill>
                <a:effectLst/>
                <a:latin typeface="Times New Roman" panose="02020603050405020304" pitchFamily="18" charset="0"/>
                <a:cs typeface="Times New Roman" panose="02020603050405020304" pitchFamily="18" charset="0"/>
              </a:rPr>
              <a:t>that </a:t>
            </a:r>
            <a:r>
              <a:rPr lang="en-US" sz="1600">
                <a:solidFill>
                  <a:srgbClr val="000000"/>
                </a:solidFill>
                <a:latin typeface="Times New Roman" panose="02020603050405020304" pitchFamily="18" charset="0"/>
                <a:cs typeface="Times New Roman" panose="02020603050405020304" pitchFamily="18" charset="0"/>
              </a:rPr>
              <a:t>one </a:t>
            </a:r>
            <a:r>
              <a:rPr lang="en-US" sz="1600" b="0">
                <a:solidFill>
                  <a:srgbClr val="000000"/>
                </a:solidFill>
                <a:effectLst/>
                <a:latin typeface="Times New Roman" panose="02020603050405020304" pitchFamily="18" charset="0"/>
                <a:cs typeface="Times New Roman" panose="02020603050405020304" pitchFamily="18" charset="0"/>
              </a:rPr>
              <a:t>can face </a:t>
            </a:r>
            <a:r>
              <a:rPr lang="en-US" sz="1600">
                <a:solidFill>
                  <a:srgbClr val="000000"/>
                </a:solidFill>
                <a:latin typeface="Times New Roman" panose="02020603050405020304" pitchFamily="18" charset="0"/>
                <a:cs typeface="Times New Roman" panose="02020603050405020304" pitchFamily="18" charset="0"/>
              </a:rPr>
              <a:t>with </a:t>
            </a:r>
            <a:r>
              <a:rPr lang="en-US" sz="1600" dirty="0">
                <a:solidFill>
                  <a:srgbClr val="000000"/>
                </a:solidFill>
                <a:latin typeface="Times New Roman" panose="02020603050405020304" pitchFamily="18" charset="0"/>
                <a:cs typeface="Times New Roman" panose="02020603050405020304" pitchFamily="18" charset="0"/>
              </a:rPr>
              <a:t>reading books and suggest a way of solving it;</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conclude by 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on the role of reading books for teenagers.</a:t>
            </a:r>
            <a:endParaRPr lang="en-US" sz="3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076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838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65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A0C662-164B-442D-B839-0D371B7D5AC6}"/>
              </a:ext>
            </a:extLst>
          </p:cNvPr>
          <p:cNvSpPr txBox="1"/>
          <p:nvPr/>
        </p:nvSpPr>
        <p:spPr>
          <a:xfrm>
            <a:off x="100851" y="1687606"/>
            <a:ext cx="7357969" cy="5324535"/>
          </a:xfrm>
          <a:prstGeom prst="rect">
            <a:avLst/>
          </a:prstGeom>
          <a:noFill/>
        </p:spPr>
        <p:txBody>
          <a:bodyPr wrap="square">
            <a:spAutoFit/>
          </a:bodyPr>
          <a:lstStyle/>
          <a:p>
            <a:pPr algn="ctr" fontAlgn="base"/>
            <a:r>
              <a:rPr lang="ru-RU" b="1" dirty="0">
                <a:solidFill>
                  <a:srgbClr val="111111"/>
                </a:solidFill>
                <a:effectLst/>
                <a:latin typeface="inherit"/>
              </a:rPr>
              <a:t>Задание 1</a:t>
            </a:r>
            <a:endParaRPr lang="ru-RU" b="1" dirty="0">
              <a:solidFill>
                <a:srgbClr val="111111"/>
              </a:solidFill>
              <a:effectLst/>
              <a:latin typeface="Playfair Display"/>
            </a:endParaRPr>
          </a:p>
          <a:p>
            <a:pPr algn="l" fontAlgn="base"/>
            <a:r>
              <a:rPr lang="ru-RU" b="0" i="0" dirty="0">
                <a:solidFill>
                  <a:srgbClr val="555555"/>
                </a:solidFill>
                <a:effectLst/>
                <a:latin typeface="Arial" panose="020B0604020202020204" pitchFamily="34" charset="0"/>
              </a:rPr>
              <a:t> </a:t>
            </a:r>
          </a:p>
          <a:p>
            <a:pPr algn="l" fontAlgn="base"/>
            <a:r>
              <a:rPr lang="ru-RU" b="0" i="1" dirty="0">
                <a:effectLst/>
                <a:latin typeface="inherit"/>
              </a:rPr>
              <a:t>Прослушайте шесть высказываний. Установите соответствие между высказываниями каждого говорящего </a:t>
            </a:r>
            <a:r>
              <a:rPr lang="en-US" b="1" i="1" dirty="0">
                <a:effectLst/>
                <a:latin typeface="inherit"/>
              </a:rPr>
              <a:t>A</a:t>
            </a:r>
            <a:r>
              <a:rPr lang="en-US" b="1" i="0" dirty="0">
                <a:effectLst/>
                <a:latin typeface="inherit"/>
              </a:rPr>
              <a:t>–</a:t>
            </a:r>
            <a:r>
              <a:rPr lang="en-US" b="1" i="1" dirty="0">
                <a:effectLst/>
                <a:latin typeface="inherit"/>
              </a:rPr>
              <a:t>F </a:t>
            </a:r>
            <a:r>
              <a:rPr lang="ru-RU" b="0" i="1" dirty="0">
                <a:effectLst/>
                <a:latin typeface="inherit"/>
              </a:rPr>
              <a:t>и утверждениями, данными в списке </a:t>
            </a:r>
            <a:r>
              <a:rPr lang="ru-RU" b="1" i="1" dirty="0">
                <a:effectLst/>
                <a:latin typeface="inherit"/>
              </a:rPr>
              <a:t>1–7</a:t>
            </a:r>
            <a:r>
              <a:rPr lang="ru-RU" b="0" i="1" dirty="0">
                <a:effectLst/>
                <a:latin typeface="inherit"/>
              </a:rPr>
              <a:t>. Используйте каждое утверждение, обозначенное соответствующей цифрой, </a:t>
            </a:r>
            <a:r>
              <a:rPr lang="ru-RU" b="1" i="1" dirty="0">
                <a:effectLst/>
                <a:latin typeface="inherit"/>
              </a:rPr>
              <a:t>только один раз. В задании есть одно лишнее утверждение. </a:t>
            </a:r>
            <a:r>
              <a:rPr lang="ru-RU" b="0" i="1" dirty="0">
                <a:effectLst/>
                <a:latin typeface="inherit"/>
              </a:rPr>
              <a:t> Занесите свои ответы в таблицу.</a:t>
            </a:r>
            <a:endParaRPr lang="ru-RU" b="0" i="0" dirty="0">
              <a:effectLst/>
              <a:latin typeface="Arial" panose="020B0604020202020204" pitchFamily="34" charset="0"/>
            </a:endParaRPr>
          </a:p>
          <a:p>
            <a:pPr algn="l" fontAlgn="base"/>
            <a:r>
              <a:rPr lang="ru-RU" b="0" i="0" dirty="0">
                <a:effectLst/>
                <a:latin typeface="Arial" panose="020B0604020202020204" pitchFamily="34" charset="0"/>
              </a:rPr>
              <a:t> </a:t>
            </a:r>
          </a:p>
          <a:p>
            <a:pPr algn="l" fontAlgn="base"/>
            <a:r>
              <a:rPr lang="ru-RU" b="0" i="0" dirty="0">
                <a:effectLst/>
                <a:latin typeface="Arial" panose="020B0604020202020204" pitchFamily="34" charset="0"/>
              </a:rPr>
              <a:t> </a:t>
            </a:r>
          </a:p>
          <a:p>
            <a:pPr algn="l" fontAlgn="base">
              <a:buFont typeface="+mj-lt"/>
              <a:buAutoNum type="arabicPeriod"/>
            </a:pPr>
            <a:r>
              <a:rPr lang="en-US" b="0" i="0" dirty="0">
                <a:effectLst/>
                <a:latin typeface="inherit"/>
              </a:rPr>
              <a:t>There are times when we need to accept change.</a:t>
            </a:r>
          </a:p>
          <a:p>
            <a:pPr algn="l" fontAlgn="base">
              <a:buFont typeface="+mj-lt"/>
              <a:buAutoNum type="arabicPeriod"/>
            </a:pPr>
            <a:r>
              <a:rPr lang="en-US" b="0" i="0" dirty="0">
                <a:effectLst/>
                <a:latin typeface="inherit"/>
              </a:rPr>
              <a:t>I’m thankful to my parents for their support.</a:t>
            </a:r>
          </a:p>
          <a:p>
            <a:pPr algn="l" fontAlgn="base">
              <a:buFont typeface="+mj-lt"/>
              <a:buAutoNum type="arabicPeriod"/>
            </a:pPr>
            <a:r>
              <a:rPr lang="en-US" b="0" i="0" dirty="0">
                <a:effectLst/>
                <a:latin typeface="inherit"/>
              </a:rPr>
              <a:t>I’d like to be like my parent.</a:t>
            </a:r>
          </a:p>
          <a:p>
            <a:pPr algn="l" fontAlgn="base">
              <a:buFont typeface="+mj-lt"/>
              <a:buAutoNum type="arabicPeriod"/>
            </a:pPr>
            <a:r>
              <a:rPr lang="en-US" b="0" i="0" dirty="0">
                <a:effectLst/>
                <a:latin typeface="inherit"/>
              </a:rPr>
              <a:t>A parent can make a true friend.</a:t>
            </a:r>
          </a:p>
          <a:p>
            <a:pPr algn="l" fontAlgn="base">
              <a:buFont typeface="+mj-lt"/>
              <a:buAutoNum type="arabicPeriod"/>
            </a:pPr>
            <a:r>
              <a:rPr lang="en-US" b="0" i="0" dirty="0">
                <a:effectLst/>
                <a:latin typeface="inherit"/>
              </a:rPr>
              <a:t>I’d like to become truly independent.</a:t>
            </a:r>
          </a:p>
          <a:p>
            <a:pPr algn="l" fontAlgn="base">
              <a:buFont typeface="+mj-lt"/>
              <a:buAutoNum type="arabicPeriod"/>
            </a:pPr>
            <a:r>
              <a:rPr lang="en-US" b="0" i="0" dirty="0">
                <a:effectLst/>
                <a:latin typeface="inherit"/>
              </a:rPr>
              <a:t>Sometimes it’s hard to find peace at home.</a:t>
            </a:r>
          </a:p>
          <a:p>
            <a:pPr algn="l" fontAlgn="base">
              <a:buFont typeface="+mj-lt"/>
              <a:buAutoNum type="arabicPeriod"/>
            </a:pPr>
            <a:r>
              <a:rPr lang="en-US" b="0" i="0" dirty="0">
                <a:effectLst/>
                <a:latin typeface="inherit"/>
              </a:rPr>
              <a:t>Family is not always about blood relation.</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4F667E23-2D9D-4A21-B05D-2B3014F4E81C}"/>
              </a:ext>
            </a:extLst>
          </p:cNvPr>
          <p:cNvGraphicFramePr>
            <a:graphicFrameLocks noGrp="1"/>
          </p:cNvGraphicFramePr>
          <p:nvPr>
            <p:extLst>
              <p:ext uri="{D42A27DB-BD31-4B8C-83A1-F6EECF244321}">
                <p14:modId xmlns:p14="http://schemas.microsoft.com/office/powerpoint/2010/main" xmlns="" val="579628797"/>
              </p:ext>
            </p:extLst>
          </p:nvPr>
        </p:nvGraphicFramePr>
        <p:xfrm>
          <a:off x="201706" y="6788124"/>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a:effectLst/>
                        </a:rPr>
                        <a:t>Говорящий</a:t>
                      </a:r>
                      <a:endParaRPr lang="ru-RU" sz="1200" b="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C</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200" b="0" dirty="0">
                          <a:effectLst/>
                        </a:rPr>
                        <a:t>Утверждение</a:t>
                      </a:r>
                      <a:endParaRPr lang="ru-RU" sz="1200" b="0" dirty="0">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
        <p:nvSpPr>
          <p:cNvPr id="5" name="Rectangle 1">
            <a:extLst>
              <a:ext uri="{FF2B5EF4-FFF2-40B4-BE49-F238E27FC236}">
                <a16:creationId xmlns:a16="http://schemas.microsoft.com/office/drawing/2014/main" xmlns="" id="{1BD006BA-F1E9-48A1-A69A-547AB53F8C4A}"/>
              </a:ext>
            </a:extLst>
          </p:cNvPr>
          <p:cNvSpPr>
            <a:spLocks noChangeArrowheads="1"/>
          </p:cNvSpPr>
          <p:nvPr/>
        </p:nvSpPr>
        <p:spPr bwMode="auto">
          <a:xfrm>
            <a:off x="667030" y="6796168"/>
            <a:ext cx="6838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555555"/>
                </a:solidFill>
                <a:effectLst/>
                <a:latin typeface="Arial" panose="020B0604020202020204" pitchFamily="34" charset="0"/>
                <a:cs typeface="Arial" panose="020B060402020202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Прямоугольник 6">
            <a:extLst>
              <a:ext uri="{FF2B5EF4-FFF2-40B4-BE49-F238E27FC236}">
                <a16:creationId xmlns:a16="http://schemas.microsoft.com/office/drawing/2014/main" xmlns="" id="{AB2E3EE0-E433-41B3-9598-80DB4AB55D7D}"/>
              </a:ext>
            </a:extLst>
          </p:cNvPr>
          <p:cNvSpPr/>
          <p:nvPr/>
        </p:nvSpPr>
        <p:spPr>
          <a:xfrm>
            <a:off x="1311918" y="509405"/>
            <a:ext cx="493583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1. Аудирование </a:t>
            </a:r>
          </a:p>
        </p:txBody>
      </p:sp>
      <p:sp>
        <p:nvSpPr>
          <p:cNvPr id="9" name="Прямоугольник 8">
            <a:extLst>
              <a:ext uri="{FF2B5EF4-FFF2-40B4-BE49-F238E27FC236}">
                <a16:creationId xmlns:a16="http://schemas.microsoft.com/office/drawing/2014/main" xmlns="" id="{CAC27F20-BFED-47F1-843D-1DF8F8BA3A73}"/>
              </a:ext>
            </a:extLst>
          </p:cNvPr>
          <p:cNvSpPr/>
          <p:nvPr/>
        </p:nvSpPr>
        <p:spPr>
          <a:xfrm>
            <a:off x="470647" y="14590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p>
        </p:txBody>
      </p:sp>
      <p:pic>
        <p:nvPicPr>
          <p:cNvPr id="2" name="1112_ege">
            <a:hlinkClick r:id="" action="ppaction://media"/>
            <a:extLst>
              <a:ext uri="{FF2B5EF4-FFF2-40B4-BE49-F238E27FC236}">
                <a16:creationId xmlns:a16="http://schemas.microsoft.com/office/drawing/2014/main" xmlns="" id="{27C20E19-43D0-4D7B-A756-597A02592208}"/>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133350" y="8525808"/>
            <a:ext cx="1292973" cy="1292973"/>
          </a:xfrm>
          <a:prstGeom prst="rect">
            <a:avLst/>
          </a:prstGeom>
        </p:spPr>
      </p:pic>
    </p:spTree>
    <p:extLst>
      <p:ext uri="{BB962C8B-B14F-4D97-AF65-F5344CB8AC3E}">
        <p14:creationId xmlns:p14="http://schemas.microsoft.com/office/powerpoint/2010/main" xmlns="" val="2917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4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97FC174-0258-4659-8E83-795B5DD07CBE}"/>
              </a:ext>
            </a:extLst>
          </p:cNvPr>
          <p:cNvSpPr/>
          <p:nvPr/>
        </p:nvSpPr>
        <p:spPr>
          <a:xfrm>
            <a:off x="470647" y="59839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a:t>
            </a:r>
          </a:p>
        </p:txBody>
      </p:sp>
      <p:sp>
        <p:nvSpPr>
          <p:cNvPr id="4" name="TextBox 3">
            <a:extLst>
              <a:ext uri="{FF2B5EF4-FFF2-40B4-BE49-F238E27FC236}">
                <a16:creationId xmlns:a16="http://schemas.microsoft.com/office/drawing/2014/main" xmlns="" id="{112F2021-992A-4BE8-9236-52DFB9F3B6FA}"/>
              </a:ext>
            </a:extLst>
          </p:cNvPr>
          <p:cNvSpPr txBox="1"/>
          <p:nvPr/>
        </p:nvSpPr>
        <p:spPr>
          <a:xfrm>
            <a:off x="344112" y="506584"/>
            <a:ext cx="7112769" cy="5463547"/>
          </a:xfrm>
          <a:prstGeom prst="rect">
            <a:avLst/>
          </a:prstGeom>
          <a:noFill/>
        </p:spPr>
        <p:txBody>
          <a:bodyPr wrap="square">
            <a:spAutoFit/>
          </a:bodyPr>
          <a:lstStyle/>
          <a:p>
            <a:pPr algn="ctr" fontAlgn="base"/>
            <a:r>
              <a:rPr lang="ru-RU" sz="1600" b="1" dirty="0">
                <a:solidFill>
                  <a:srgbClr val="111111"/>
                </a:solidFill>
                <a:effectLst/>
                <a:latin typeface="inherit"/>
              </a:rPr>
              <a:t/>
            </a:r>
            <a:br>
              <a:rPr lang="ru-RU" sz="1600" b="1" dirty="0">
                <a:solidFill>
                  <a:srgbClr val="111111"/>
                </a:solidFill>
                <a:effectLst/>
                <a:latin typeface="inherit"/>
              </a:rPr>
            </a:br>
            <a:r>
              <a:rPr lang="ru-RU" sz="1600" b="1" dirty="0">
                <a:effectLst/>
                <a:latin typeface="inherit"/>
              </a:rPr>
              <a:t>Задание 2</a:t>
            </a:r>
            <a:endParaRPr lang="ru-RU" sz="1600" b="1" dirty="0">
              <a:effectLst/>
              <a:latin typeface="Playfair Display"/>
            </a:endParaRPr>
          </a:p>
          <a:p>
            <a:pPr algn="l" fontAlgn="base"/>
            <a:r>
              <a:rPr lang="ru-RU" sz="1600" b="0" i="0" dirty="0">
                <a:effectLst/>
                <a:latin typeface="Arial" panose="020B0604020202020204" pitchFamily="34" charset="0"/>
              </a:rPr>
              <a:t> </a:t>
            </a:r>
          </a:p>
          <a:p>
            <a:pPr algn="l" fontAlgn="base"/>
            <a:r>
              <a:rPr lang="ru-RU" sz="1600" b="0" i="1" dirty="0">
                <a:effectLst/>
                <a:latin typeface="inherit"/>
              </a:rPr>
              <a:t>Вы услышите диалог.</a:t>
            </a:r>
            <a:r>
              <a:rPr lang="ru-RU" sz="1600" b="0" i="0" dirty="0">
                <a:effectLst/>
                <a:latin typeface="Arial" panose="020B0604020202020204" pitchFamily="34" charset="0"/>
              </a:rPr>
              <a:t> </a:t>
            </a:r>
            <a:r>
              <a:rPr lang="ru-RU" sz="1600" b="0" i="1" dirty="0">
                <a:effectLst/>
                <a:latin typeface="inherit"/>
              </a:rPr>
              <a:t>Определите, какие из приведённых утверждений </a:t>
            </a:r>
            <a:r>
              <a:rPr lang="ru-RU" sz="1600" b="1" i="1" dirty="0">
                <a:effectLst/>
                <a:latin typeface="inherit"/>
              </a:rPr>
              <a:t>А</a:t>
            </a:r>
            <a:r>
              <a:rPr lang="ru-RU" sz="1600" b="0" i="0" dirty="0">
                <a:effectLst/>
                <a:latin typeface="Arial" panose="020B0604020202020204" pitchFamily="34" charset="0"/>
              </a:rPr>
              <a:t>–</a:t>
            </a:r>
            <a:r>
              <a:rPr lang="en-US" sz="1600" b="1" i="1" dirty="0">
                <a:effectLst/>
                <a:latin typeface="inherit"/>
              </a:rPr>
              <a:t>G </a:t>
            </a:r>
            <a:r>
              <a:rPr lang="ru-RU" sz="1600" b="0" i="1" dirty="0">
                <a:effectLst/>
                <a:latin typeface="inherit"/>
              </a:rPr>
              <a:t>соответствуют содержанию текста (</a:t>
            </a:r>
            <a:r>
              <a:rPr lang="ru-RU" sz="1600" b="1" i="1" dirty="0">
                <a:effectLst/>
                <a:latin typeface="inherit"/>
              </a:rPr>
              <a:t>1 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True</a:t>
            </a:r>
            <a:r>
              <a:rPr lang="en-US" sz="1600" b="0" i="1" dirty="0">
                <a:effectLst/>
                <a:latin typeface="inherit"/>
              </a:rPr>
              <a:t>), </a:t>
            </a:r>
            <a:r>
              <a:rPr lang="ru-RU" sz="1600" b="0" i="1" dirty="0">
                <a:effectLst/>
                <a:latin typeface="inherit"/>
              </a:rPr>
              <a:t>какие не соответствуют (</a:t>
            </a:r>
            <a:r>
              <a:rPr lang="ru-RU" sz="1600" b="1" i="1" dirty="0">
                <a:effectLst/>
                <a:latin typeface="inherit"/>
              </a:rPr>
              <a:t>2 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False</a:t>
            </a:r>
            <a:r>
              <a:rPr lang="en-US" sz="1600" b="0" i="1" dirty="0">
                <a:effectLst/>
                <a:latin typeface="inherit"/>
              </a:rPr>
              <a:t>) </a:t>
            </a:r>
            <a:r>
              <a:rPr lang="ru-RU" sz="1600" b="0" i="1" dirty="0">
                <a:effectLst/>
                <a:latin typeface="inherit"/>
              </a:rPr>
              <a:t>и о чём в тексте не сказано, то есть на основании текста нельзя дать ни положительного, ни отрицательного ответа (</a:t>
            </a:r>
            <a:r>
              <a:rPr lang="ru-RU" sz="1600" b="1" i="1" dirty="0">
                <a:effectLst/>
                <a:latin typeface="inherit"/>
              </a:rPr>
              <a:t>3 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Not stated</a:t>
            </a:r>
            <a:r>
              <a:rPr lang="en-US" sz="1600" b="0" i="1" dirty="0">
                <a:effectLst/>
                <a:latin typeface="inherit"/>
              </a:rPr>
              <a:t>). </a:t>
            </a:r>
            <a:r>
              <a:rPr lang="ru-RU" sz="1600" b="0" i="1" dirty="0">
                <a:effectLst/>
                <a:latin typeface="inherit"/>
              </a:rPr>
              <a:t>Занесите номер выбранного Вами варианта ответа в таблицу. Вы услышите запись дважды.</a:t>
            </a:r>
            <a:endParaRPr lang="ru-RU" sz="1600" b="0" i="0" dirty="0">
              <a:effectLst/>
              <a:latin typeface="Arial" panose="020B0604020202020204" pitchFamily="34" charset="0"/>
            </a:endParaRPr>
          </a:p>
          <a:p>
            <a:pPr algn="l" fontAlgn="base"/>
            <a:r>
              <a:rPr lang="ru-RU" sz="1600" b="0" i="0" dirty="0">
                <a:effectLst/>
                <a:latin typeface="Arial" panose="020B0604020202020204" pitchFamily="34" charset="0"/>
              </a:rPr>
              <a:t> </a:t>
            </a:r>
          </a:p>
          <a:p>
            <a:pPr algn="l" fontAlgn="base"/>
            <a:r>
              <a:rPr lang="ru-RU" sz="1600" b="0" i="0" dirty="0">
                <a:effectLst/>
                <a:latin typeface="Arial" panose="020B0604020202020204" pitchFamily="34" charset="0"/>
              </a:rPr>
              <a:t> </a:t>
            </a:r>
          </a:p>
          <a:p>
            <a:pPr algn="l" fontAlgn="base"/>
            <a:r>
              <a:rPr lang="en-US" sz="1600" b="0" i="0" dirty="0">
                <a:effectLst/>
                <a:latin typeface="Arial" panose="020B0604020202020204" pitchFamily="34" charset="0"/>
              </a:rPr>
              <a:t>A. Anna is looking forward to the family holiday.</a:t>
            </a:r>
          </a:p>
          <a:p>
            <a:pPr algn="l" fontAlgn="base"/>
            <a:r>
              <a:rPr lang="en-US" sz="1600" b="0" i="0" dirty="0">
                <a:effectLst/>
                <a:latin typeface="Arial" panose="020B0604020202020204" pitchFamily="34" charset="0"/>
              </a:rPr>
              <a:t>B. Ben has watched all Disney cartoons.</a:t>
            </a:r>
          </a:p>
          <a:p>
            <a:pPr algn="l" fontAlgn="base"/>
            <a:r>
              <a:rPr lang="en-US" sz="1600" b="0" i="0" dirty="0">
                <a:effectLst/>
                <a:latin typeface="Arial" panose="020B0604020202020204" pitchFamily="34" charset="0"/>
              </a:rPr>
              <a:t>C. Anna thinks that only parents with children go to the cinema to see cartoons.</a:t>
            </a:r>
          </a:p>
          <a:p>
            <a:pPr algn="l" fontAlgn="base"/>
            <a:r>
              <a:rPr lang="en-US" sz="1600" b="0" i="0" dirty="0">
                <a:effectLst/>
                <a:latin typeface="Arial" panose="020B0604020202020204" pitchFamily="34" charset="0"/>
              </a:rPr>
              <a:t>D. Ben and his friends watch cartoons at Ben’s house.</a:t>
            </a:r>
          </a:p>
          <a:p>
            <a:pPr algn="l" fontAlgn="base"/>
            <a:r>
              <a:rPr lang="en-US" sz="1600" b="0" i="0" dirty="0">
                <a:effectLst/>
                <a:latin typeface="Arial" panose="020B0604020202020204" pitchFamily="34" charset="0"/>
              </a:rPr>
              <a:t>E. Anna thinks that some cartoons are like feature films.</a:t>
            </a:r>
          </a:p>
          <a:p>
            <a:pPr algn="l" fontAlgn="base"/>
            <a:r>
              <a:rPr lang="en-US" sz="1600" b="0" i="0" dirty="0">
                <a:effectLst/>
                <a:latin typeface="Arial" panose="020B0604020202020204" pitchFamily="34" charset="0"/>
              </a:rPr>
              <a:t>F. Anna thinks that Ben wouldn’t like going to Florida after all.</a:t>
            </a:r>
          </a:p>
          <a:p>
            <a:pPr algn="l" fontAlgn="base"/>
            <a:r>
              <a:rPr lang="en-US" sz="1600" b="0" i="0" dirty="0">
                <a:effectLst/>
                <a:latin typeface="Arial" panose="020B0604020202020204" pitchFamily="34" charset="0"/>
              </a:rPr>
              <a:t>G. Ben would like to meet Mickey Mouse.</a:t>
            </a:r>
          </a:p>
          <a:p>
            <a:pPr algn="l" fontAlgn="base">
              <a:lnSpc>
                <a:spcPct val="150000"/>
              </a:lnSpc>
            </a:pPr>
            <a:r>
              <a:rPr lang="en-US" sz="1600" b="0" i="0" dirty="0">
                <a:solidFill>
                  <a:srgbClr val="555555"/>
                </a:solidFill>
                <a:effectLst/>
                <a:latin typeface="Arial" panose="020B0604020202020204" pitchFamily="34" charset="0"/>
              </a:rPr>
              <a:t> </a:t>
            </a:r>
          </a:p>
          <a:p>
            <a:pPr algn="l" fontAlgn="base">
              <a:lnSpc>
                <a:spcPct val="150000"/>
              </a:lnSpc>
            </a:pPr>
            <a:endParaRPr lang="en-US" sz="1600" b="0" i="0" dirty="0">
              <a:effectLst/>
              <a:latin typeface="Arial" panose="020B0604020202020204" pitchFamily="34" charset="0"/>
            </a:endParaRPr>
          </a:p>
        </p:txBody>
      </p:sp>
      <p:graphicFrame>
        <p:nvGraphicFramePr>
          <p:cNvPr id="6" name="Таблица 5">
            <a:extLst>
              <a:ext uri="{FF2B5EF4-FFF2-40B4-BE49-F238E27FC236}">
                <a16:creationId xmlns:a16="http://schemas.microsoft.com/office/drawing/2014/main" xmlns="" id="{D7E27C89-E519-4DFB-B7F1-16033105974C}"/>
              </a:ext>
            </a:extLst>
          </p:cNvPr>
          <p:cNvGraphicFramePr>
            <a:graphicFrameLocks noGrp="1"/>
          </p:cNvGraphicFramePr>
          <p:nvPr>
            <p:extLst>
              <p:ext uri="{D42A27DB-BD31-4B8C-83A1-F6EECF244321}">
                <p14:modId xmlns:p14="http://schemas.microsoft.com/office/powerpoint/2010/main" xmlns="" val="1235665752"/>
              </p:ext>
            </p:extLst>
          </p:nvPr>
        </p:nvGraphicFramePr>
        <p:xfrm>
          <a:off x="185831" y="6425053"/>
          <a:ext cx="6871445" cy="1059927"/>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Говорящий</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Соответствие диалогу</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pic>
        <p:nvPicPr>
          <p:cNvPr id="3" name="1212_ege">
            <a:hlinkClick r:id="" action="ppaction://media"/>
            <a:extLst>
              <a:ext uri="{FF2B5EF4-FFF2-40B4-BE49-F238E27FC236}">
                <a16:creationId xmlns:a16="http://schemas.microsoft.com/office/drawing/2014/main" xmlns="" id="{2FB8318D-1F7A-4F87-823B-AA3A41D67557}"/>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200212" y="8165311"/>
            <a:ext cx="1314865" cy="1314865"/>
          </a:xfrm>
          <a:prstGeom prst="rect">
            <a:avLst/>
          </a:prstGeom>
        </p:spPr>
      </p:pic>
    </p:spTree>
    <p:extLst>
      <p:ext uri="{BB962C8B-B14F-4D97-AF65-F5344CB8AC3E}">
        <p14:creationId xmlns:p14="http://schemas.microsoft.com/office/powerpoint/2010/main" xmlns="" val="3331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9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F5674E2-EAAB-4E40-8A5C-3D40A4981C4F}"/>
              </a:ext>
            </a:extLst>
          </p:cNvPr>
          <p:cNvSpPr/>
          <p:nvPr/>
        </p:nvSpPr>
        <p:spPr>
          <a:xfrm>
            <a:off x="255494" y="115807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3</a:t>
            </a:r>
          </a:p>
        </p:txBody>
      </p:sp>
      <p:sp>
        <p:nvSpPr>
          <p:cNvPr id="4" name="TextBox 3">
            <a:extLst>
              <a:ext uri="{FF2B5EF4-FFF2-40B4-BE49-F238E27FC236}">
                <a16:creationId xmlns:a16="http://schemas.microsoft.com/office/drawing/2014/main" xmlns="" id="{A7C90925-97A9-4E65-BD44-5D6B75106237}"/>
              </a:ext>
            </a:extLst>
          </p:cNvPr>
          <p:cNvSpPr txBox="1"/>
          <p:nvPr/>
        </p:nvSpPr>
        <p:spPr>
          <a:xfrm>
            <a:off x="255494" y="259114"/>
            <a:ext cx="7126941" cy="830997"/>
          </a:xfrm>
          <a:prstGeom prst="rect">
            <a:avLst/>
          </a:prstGeom>
          <a:noFill/>
        </p:spPr>
        <p:txBody>
          <a:bodyPr wrap="square">
            <a:spAutoFit/>
          </a:bodyPr>
          <a:lstStyle/>
          <a:p>
            <a:r>
              <a:rPr lang="ru-RU" sz="1600" b="0" i="0" dirty="0">
                <a:effectLst/>
                <a:latin typeface="Arial" panose="020B0604020202020204" pitchFamily="34" charset="0"/>
              </a:rPr>
              <a:t>Вы услышите интервью. В заданиях </a:t>
            </a:r>
            <a:r>
              <a:rPr lang="ru-RU" sz="1600" b="1" i="0" dirty="0">
                <a:effectLst/>
                <a:latin typeface="Arial" panose="020B0604020202020204" pitchFamily="34" charset="0"/>
              </a:rPr>
              <a:t>3–9</a:t>
            </a:r>
            <a:r>
              <a:rPr lang="ru-RU" sz="1600" b="0" i="0" dirty="0">
                <a:effectLst/>
                <a:latin typeface="Arial" panose="020B0604020202020204" pitchFamily="34" charset="0"/>
              </a:rPr>
              <a:t> запишите в поле ответа цифру </a:t>
            </a:r>
            <a:r>
              <a:rPr lang="ru-RU" sz="1600" b="1" i="0" dirty="0">
                <a:effectLst/>
                <a:latin typeface="Arial" panose="020B0604020202020204" pitchFamily="34" charset="0"/>
              </a:rPr>
              <a:t>1</a:t>
            </a:r>
            <a:r>
              <a:rPr lang="ru-RU" sz="1600" b="0" i="0" dirty="0">
                <a:effectLst/>
                <a:latin typeface="Arial" panose="020B0604020202020204" pitchFamily="34" charset="0"/>
              </a:rPr>
              <a:t>, </a:t>
            </a:r>
            <a:r>
              <a:rPr lang="ru-RU" sz="1600" b="1" i="0" dirty="0">
                <a:effectLst/>
                <a:latin typeface="Arial" panose="020B0604020202020204" pitchFamily="34" charset="0"/>
              </a:rPr>
              <a:t>2</a:t>
            </a:r>
            <a:r>
              <a:rPr lang="ru-RU" sz="1600" b="0" i="0" dirty="0">
                <a:effectLst/>
                <a:latin typeface="Arial" panose="020B0604020202020204" pitchFamily="34" charset="0"/>
              </a:rPr>
              <a:t> или </a:t>
            </a:r>
            <a:r>
              <a:rPr lang="ru-RU" sz="1600" b="1" i="0" dirty="0">
                <a:effectLst/>
                <a:latin typeface="Arial" panose="020B0604020202020204" pitchFamily="34" charset="0"/>
              </a:rPr>
              <a:t>3</a:t>
            </a:r>
            <a:r>
              <a:rPr lang="ru-RU" sz="1600" b="0" i="0" dirty="0">
                <a:effectLst/>
                <a:latin typeface="Arial" panose="020B0604020202020204" pitchFamily="34" charset="0"/>
              </a:rPr>
              <a:t>, соответствующую выбранному Вами варианту ответа. Вы услышите запись дважды.</a:t>
            </a:r>
            <a:endParaRPr lang="ru-RU" sz="1600" dirty="0"/>
          </a:p>
        </p:txBody>
      </p:sp>
      <p:sp>
        <p:nvSpPr>
          <p:cNvPr id="6" name="TextBox 5">
            <a:extLst>
              <a:ext uri="{FF2B5EF4-FFF2-40B4-BE49-F238E27FC236}">
                <a16:creationId xmlns:a16="http://schemas.microsoft.com/office/drawing/2014/main" xmlns="" id="{64C638DC-8EAD-4B04-8B7E-340633825CB6}"/>
              </a:ext>
            </a:extLst>
          </p:cNvPr>
          <p:cNvSpPr txBox="1"/>
          <p:nvPr/>
        </p:nvSpPr>
        <p:spPr>
          <a:xfrm>
            <a:off x="820271" y="1137550"/>
            <a:ext cx="6898340" cy="1323439"/>
          </a:xfrm>
          <a:prstGeom prst="rect">
            <a:avLst/>
          </a:prstGeom>
          <a:noFill/>
        </p:spPr>
        <p:txBody>
          <a:bodyPr wrap="square">
            <a:spAutoFit/>
          </a:bodyPr>
          <a:lstStyle/>
          <a:p>
            <a:pPr algn="l" fontAlgn="base"/>
            <a:r>
              <a:rPr lang="en-US" sz="1600" b="0" i="0" dirty="0">
                <a:effectLst/>
                <a:latin typeface="Arial" panose="020B0604020202020204" pitchFamily="34" charset="0"/>
              </a:rPr>
              <a:t>Samuel Jeffrey is NOT introduced by the presenter as …</a:t>
            </a:r>
          </a:p>
          <a:p>
            <a:pPr algn="l" fontAlgn="base"/>
            <a:r>
              <a:rPr lang="en-US" sz="1600" b="0" i="0" dirty="0">
                <a:effectLst/>
                <a:latin typeface="Arial" panose="020B0604020202020204" pitchFamily="34" charset="0"/>
              </a:rPr>
              <a:t>1) a teacher.</a:t>
            </a:r>
          </a:p>
          <a:p>
            <a:pPr algn="l" fontAlgn="base"/>
            <a:r>
              <a:rPr lang="en-US" sz="1600" b="0" i="0" dirty="0">
                <a:effectLst/>
                <a:latin typeface="Arial" panose="020B0604020202020204" pitchFamily="34" charset="0"/>
              </a:rPr>
              <a:t>2) a traveler.</a:t>
            </a:r>
          </a:p>
          <a:p>
            <a:pPr algn="l" fontAlgn="base"/>
            <a:r>
              <a:rPr lang="en-US" sz="1600" b="0" i="0" dirty="0">
                <a:effectLst/>
                <a:latin typeface="Arial" panose="020B0604020202020204" pitchFamily="34" charset="0"/>
              </a:rPr>
              <a:t>3) a patriot.</a:t>
            </a:r>
          </a:p>
          <a:p>
            <a:pPr algn="l" fontAlgn="base"/>
            <a:r>
              <a:rPr lang="en-US" sz="1600" b="0" i="0" dirty="0">
                <a:solidFill>
                  <a:srgbClr val="555555"/>
                </a:solidFill>
                <a:effectLst/>
                <a:latin typeface="Arial" panose="020B0604020202020204" pitchFamily="34" charset="0"/>
              </a:rPr>
              <a:t> </a:t>
            </a:r>
          </a:p>
        </p:txBody>
      </p:sp>
      <p:sp>
        <p:nvSpPr>
          <p:cNvPr id="7" name="Прямоугольник 6">
            <a:extLst>
              <a:ext uri="{FF2B5EF4-FFF2-40B4-BE49-F238E27FC236}">
                <a16:creationId xmlns:a16="http://schemas.microsoft.com/office/drawing/2014/main" xmlns="" id="{4E72EAA1-43A7-4D30-BEB6-275270D2897D}"/>
              </a:ext>
            </a:extLst>
          </p:cNvPr>
          <p:cNvSpPr/>
          <p:nvPr/>
        </p:nvSpPr>
        <p:spPr>
          <a:xfrm>
            <a:off x="255494" y="250842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ru-RU" sz="2400" b="1" dirty="0">
              <a:solidFill>
                <a:schemeClr val="tx1"/>
              </a:solidFill>
            </a:endParaRPr>
          </a:p>
        </p:txBody>
      </p:sp>
      <p:sp>
        <p:nvSpPr>
          <p:cNvPr id="9" name="TextBox 8">
            <a:extLst>
              <a:ext uri="{FF2B5EF4-FFF2-40B4-BE49-F238E27FC236}">
                <a16:creationId xmlns:a16="http://schemas.microsoft.com/office/drawing/2014/main" xmlns="" id="{7F481A05-E036-4A1E-991F-85BB921CB5C4}"/>
              </a:ext>
            </a:extLst>
          </p:cNvPr>
          <p:cNvSpPr txBox="1"/>
          <p:nvPr/>
        </p:nvSpPr>
        <p:spPr>
          <a:xfrm>
            <a:off x="833717" y="2440467"/>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 Samuel Jeffery considers teaching abroad to be …</a:t>
            </a:r>
          </a:p>
          <a:p>
            <a:pPr algn="l" fontAlgn="base"/>
            <a:r>
              <a:rPr lang="en-US" sz="1600" b="0" i="0" dirty="0">
                <a:effectLst/>
                <a:latin typeface="Arial" panose="020B0604020202020204" pitchFamily="34" charset="0"/>
              </a:rPr>
              <a:t>1) a way of getting to know the world.</a:t>
            </a:r>
          </a:p>
          <a:p>
            <a:pPr algn="l" fontAlgn="base"/>
            <a:r>
              <a:rPr lang="en-US" sz="1600" b="0" i="0" dirty="0">
                <a:effectLst/>
                <a:latin typeface="Arial" panose="020B0604020202020204" pitchFamily="34" charset="0"/>
              </a:rPr>
              <a:t>2) a risky experience.</a:t>
            </a:r>
          </a:p>
          <a:p>
            <a:pPr algn="l" fontAlgn="base"/>
            <a:r>
              <a:rPr lang="en-US" sz="1600" b="0" i="0" dirty="0">
                <a:effectLst/>
                <a:latin typeface="Arial" panose="020B0604020202020204" pitchFamily="34" charset="0"/>
              </a:rPr>
              <a:t>3) the best way to earn one’s living.</a:t>
            </a:r>
          </a:p>
        </p:txBody>
      </p:sp>
      <p:sp>
        <p:nvSpPr>
          <p:cNvPr id="10" name="Прямоугольник 9">
            <a:extLst>
              <a:ext uri="{FF2B5EF4-FFF2-40B4-BE49-F238E27FC236}">
                <a16:creationId xmlns:a16="http://schemas.microsoft.com/office/drawing/2014/main" xmlns="" id="{67463138-D171-47B4-BDCF-857B3544262E}"/>
              </a:ext>
            </a:extLst>
          </p:cNvPr>
          <p:cNvSpPr/>
          <p:nvPr/>
        </p:nvSpPr>
        <p:spPr>
          <a:xfrm>
            <a:off x="255494" y="37433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ru-RU" sz="2400" b="1" dirty="0">
              <a:solidFill>
                <a:schemeClr val="tx1"/>
              </a:solidFill>
            </a:endParaRPr>
          </a:p>
        </p:txBody>
      </p:sp>
      <p:sp>
        <p:nvSpPr>
          <p:cNvPr id="12" name="TextBox 11">
            <a:extLst>
              <a:ext uri="{FF2B5EF4-FFF2-40B4-BE49-F238E27FC236}">
                <a16:creationId xmlns:a16="http://schemas.microsoft.com/office/drawing/2014/main" xmlns="" id="{DDD66701-D3D8-4FA8-84E8-69A4A90B1091}"/>
              </a:ext>
            </a:extLst>
          </p:cNvPr>
          <p:cNvSpPr txBox="1"/>
          <p:nvPr/>
        </p:nvSpPr>
        <p:spPr>
          <a:xfrm>
            <a:off x="820271" y="3623310"/>
            <a:ext cx="7304181" cy="1323439"/>
          </a:xfrm>
          <a:prstGeom prst="rect">
            <a:avLst/>
          </a:prstGeom>
          <a:noFill/>
        </p:spPr>
        <p:txBody>
          <a:bodyPr wrap="square">
            <a:spAutoFit/>
          </a:bodyPr>
          <a:lstStyle/>
          <a:p>
            <a:pPr algn="l" fontAlgn="base"/>
            <a:r>
              <a:rPr lang="en-US" sz="1600" b="0" i="0" dirty="0">
                <a:effectLst/>
                <a:latin typeface="Arial" panose="020B0604020202020204" pitchFamily="34" charset="0"/>
              </a:rPr>
              <a:t> What encouraged Samuel Jeffrey to start teaching English?</a:t>
            </a:r>
          </a:p>
          <a:p>
            <a:pPr algn="l" fontAlgn="base"/>
            <a:r>
              <a:rPr lang="en-US" sz="1600" b="0" i="0" dirty="0">
                <a:effectLst/>
                <a:latin typeface="Arial" panose="020B0604020202020204" pitchFamily="34" charset="0"/>
              </a:rPr>
              <a:t>1) The improvement of his teaching skills.</a:t>
            </a:r>
          </a:p>
          <a:p>
            <a:pPr algn="l" fontAlgn="base"/>
            <a:r>
              <a:rPr lang="en-US" sz="1600" b="0" i="0" dirty="0">
                <a:effectLst/>
                <a:latin typeface="Arial" panose="020B0604020202020204" pitchFamily="34" charset="0"/>
              </a:rPr>
              <a:t>2) Desire to work abroad.</a:t>
            </a:r>
          </a:p>
          <a:p>
            <a:pPr algn="l" fontAlgn="base"/>
            <a:r>
              <a:rPr lang="en-US" sz="1600" b="0" i="0" dirty="0">
                <a:effectLst/>
                <a:latin typeface="Arial" panose="020B0604020202020204" pitchFamily="34" charset="0"/>
              </a:rPr>
              <a:t>3) His work with Korean students.</a:t>
            </a:r>
          </a:p>
          <a:p>
            <a:pPr algn="l" fontAlgn="base"/>
            <a:r>
              <a:rPr lang="en-US" sz="1600" b="0" i="0" dirty="0">
                <a:solidFill>
                  <a:srgbClr val="555555"/>
                </a:solidFill>
                <a:effectLst/>
                <a:latin typeface="Arial" panose="020B0604020202020204" pitchFamily="34" charset="0"/>
              </a:rPr>
              <a:t> </a:t>
            </a:r>
          </a:p>
        </p:txBody>
      </p:sp>
      <p:sp>
        <p:nvSpPr>
          <p:cNvPr id="13" name="Прямоугольник 12">
            <a:extLst>
              <a:ext uri="{FF2B5EF4-FFF2-40B4-BE49-F238E27FC236}">
                <a16:creationId xmlns:a16="http://schemas.microsoft.com/office/drawing/2014/main" xmlns="" id="{3329B93A-A5D1-4246-8190-4EC20773D1B9}"/>
              </a:ext>
            </a:extLst>
          </p:cNvPr>
          <p:cNvSpPr/>
          <p:nvPr/>
        </p:nvSpPr>
        <p:spPr>
          <a:xfrm>
            <a:off x="255494" y="498437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9D81DBEA-B758-4274-8561-54B8B828C52B}"/>
              </a:ext>
            </a:extLst>
          </p:cNvPr>
          <p:cNvSpPr/>
          <p:nvPr/>
        </p:nvSpPr>
        <p:spPr>
          <a:xfrm>
            <a:off x="6457015" y="181519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D4FECC1B-5A91-44DD-8514-9E5BF79A3768}"/>
              </a:ext>
            </a:extLst>
          </p:cNvPr>
          <p:cNvSpPr/>
          <p:nvPr/>
        </p:nvSpPr>
        <p:spPr>
          <a:xfrm>
            <a:off x="6457012" y="303142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F5D21B4A-DF1D-46E5-BB07-117743DD1FEA}"/>
              </a:ext>
            </a:extLst>
          </p:cNvPr>
          <p:cNvSpPr/>
          <p:nvPr/>
        </p:nvSpPr>
        <p:spPr>
          <a:xfrm>
            <a:off x="6457012" y="414186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TextBox 17">
            <a:extLst>
              <a:ext uri="{FF2B5EF4-FFF2-40B4-BE49-F238E27FC236}">
                <a16:creationId xmlns:a16="http://schemas.microsoft.com/office/drawing/2014/main" xmlns="" id="{E0A320C5-66EB-44D6-AA0A-8A7E51265808}"/>
              </a:ext>
            </a:extLst>
          </p:cNvPr>
          <p:cNvSpPr txBox="1"/>
          <p:nvPr/>
        </p:nvSpPr>
        <p:spPr>
          <a:xfrm>
            <a:off x="813548" y="4900649"/>
            <a:ext cx="6548718" cy="1323439"/>
          </a:xfrm>
          <a:prstGeom prst="rect">
            <a:avLst/>
          </a:prstGeom>
          <a:noFill/>
        </p:spPr>
        <p:txBody>
          <a:bodyPr wrap="square">
            <a:spAutoFit/>
          </a:bodyPr>
          <a:lstStyle/>
          <a:p>
            <a:pPr algn="l" fontAlgn="base"/>
            <a:r>
              <a:rPr lang="en-US" sz="1600" b="0" i="0" dirty="0">
                <a:effectLst/>
                <a:latin typeface="Arial" panose="020B0604020202020204" pitchFamily="34" charset="0"/>
              </a:rPr>
              <a:t>Which of the following is TRUE about Samuel Jeffrey’s teaching English in Korea?</a:t>
            </a:r>
          </a:p>
          <a:p>
            <a:pPr algn="l" fontAlgn="base"/>
            <a:r>
              <a:rPr lang="en-US" sz="1600" b="0" i="0" dirty="0">
                <a:effectLst/>
                <a:latin typeface="Arial" panose="020B0604020202020204" pitchFamily="34" charset="0"/>
              </a:rPr>
              <a:t>1) It was poorly paid.</a:t>
            </a:r>
          </a:p>
          <a:p>
            <a:pPr algn="l" fontAlgn="base"/>
            <a:r>
              <a:rPr lang="en-US" sz="1600" b="0" i="0" dirty="0">
                <a:effectLst/>
                <a:latin typeface="Arial" panose="020B0604020202020204" pitchFamily="34" charset="0"/>
              </a:rPr>
              <a:t>2) The students were boring.</a:t>
            </a:r>
          </a:p>
          <a:p>
            <a:pPr algn="l" fontAlgn="base"/>
            <a:r>
              <a:rPr lang="en-US" sz="1600" b="0" i="0" dirty="0">
                <a:effectLst/>
                <a:latin typeface="Arial" panose="020B0604020202020204" pitchFamily="34" charset="0"/>
              </a:rPr>
              <a:t>3) It left him time for other activities.</a:t>
            </a:r>
          </a:p>
        </p:txBody>
      </p:sp>
      <p:sp>
        <p:nvSpPr>
          <p:cNvPr id="19" name="Прямоугольник 18">
            <a:extLst>
              <a:ext uri="{FF2B5EF4-FFF2-40B4-BE49-F238E27FC236}">
                <a16:creationId xmlns:a16="http://schemas.microsoft.com/office/drawing/2014/main" xmlns="" id="{93A9B59A-CD44-4DE7-8F94-BEBA6DDB0B0D}"/>
              </a:ext>
            </a:extLst>
          </p:cNvPr>
          <p:cNvSpPr/>
          <p:nvPr/>
        </p:nvSpPr>
        <p:spPr>
          <a:xfrm>
            <a:off x="248771" y="639833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ru-RU" sz="2400" b="1" dirty="0">
              <a:solidFill>
                <a:schemeClr val="tx1"/>
              </a:solidFill>
            </a:endParaRPr>
          </a:p>
        </p:txBody>
      </p:sp>
      <p:sp>
        <p:nvSpPr>
          <p:cNvPr id="21" name="TextBox 20">
            <a:extLst>
              <a:ext uri="{FF2B5EF4-FFF2-40B4-BE49-F238E27FC236}">
                <a16:creationId xmlns:a16="http://schemas.microsoft.com/office/drawing/2014/main" xmlns="" id="{AEB26E7F-C841-4166-99C8-BE46DA245FA0}"/>
              </a:ext>
            </a:extLst>
          </p:cNvPr>
          <p:cNvSpPr txBox="1"/>
          <p:nvPr/>
        </p:nvSpPr>
        <p:spPr>
          <a:xfrm>
            <a:off x="833717" y="6341586"/>
            <a:ext cx="6548718" cy="1323439"/>
          </a:xfrm>
          <a:prstGeom prst="rect">
            <a:avLst/>
          </a:prstGeom>
          <a:noFill/>
        </p:spPr>
        <p:txBody>
          <a:bodyPr wrap="square">
            <a:spAutoFit/>
          </a:bodyPr>
          <a:lstStyle/>
          <a:p>
            <a:pPr algn="l" fontAlgn="base"/>
            <a:r>
              <a:rPr lang="en-US" sz="1600" b="0" i="0" dirty="0">
                <a:effectLst/>
                <a:latin typeface="Arial" panose="020B0604020202020204" pitchFamily="34" charset="0"/>
              </a:rPr>
              <a:t> Which of the following does Samuel Jeffrey NOT mention as something the teacher’s salary depends on?</a:t>
            </a:r>
          </a:p>
          <a:p>
            <a:pPr algn="l" fontAlgn="base"/>
            <a:r>
              <a:rPr lang="en-US" sz="1600" b="0" i="0" dirty="0">
                <a:effectLst/>
                <a:latin typeface="Arial" panose="020B0604020202020204" pitchFamily="34" charset="0"/>
              </a:rPr>
              <a:t>1) Teacher’s experience.</a:t>
            </a:r>
          </a:p>
          <a:p>
            <a:pPr algn="l" fontAlgn="base"/>
            <a:r>
              <a:rPr lang="en-US" sz="1600" b="0" i="0" dirty="0">
                <a:effectLst/>
                <a:latin typeface="Arial" panose="020B0604020202020204" pitchFamily="34" charset="0"/>
              </a:rPr>
              <a:t>2) Teacher’s age.</a:t>
            </a:r>
          </a:p>
          <a:p>
            <a:pPr algn="l" fontAlgn="base"/>
            <a:r>
              <a:rPr lang="en-US" sz="1600" b="0" i="0" dirty="0">
                <a:effectLst/>
                <a:latin typeface="Arial" panose="020B0604020202020204" pitchFamily="34" charset="0"/>
              </a:rPr>
              <a:t>3) Teacher’s qualifications.</a:t>
            </a:r>
          </a:p>
        </p:txBody>
      </p:sp>
      <p:sp>
        <p:nvSpPr>
          <p:cNvPr id="22" name="Прямоугольник 21">
            <a:extLst>
              <a:ext uri="{FF2B5EF4-FFF2-40B4-BE49-F238E27FC236}">
                <a16:creationId xmlns:a16="http://schemas.microsoft.com/office/drawing/2014/main" xmlns="" id="{FC22DE55-20C5-466D-925D-3913B91777B8}"/>
              </a:ext>
            </a:extLst>
          </p:cNvPr>
          <p:cNvSpPr/>
          <p:nvPr/>
        </p:nvSpPr>
        <p:spPr>
          <a:xfrm>
            <a:off x="242045" y="774868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endParaRPr lang="ru-RU" sz="2400" b="1" dirty="0">
              <a:solidFill>
                <a:schemeClr val="tx1"/>
              </a:solidFill>
            </a:endParaRPr>
          </a:p>
        </p:txBody>
      </p:sp>
      <p:sp>
        <p:nvSpPr>
          <p:cNvPr id="23" name="Прямоугольник 22">
            <a:extLst>
              <a:ext uri="{FF2B5EF4-FFF2-40B4-BE49-F238E27FC236}">
                <a16:creationId xmlns:a16="http://schemas.microsoft.com/office/drawing/2014/main" xmlns="" id="{B61BBB8C-59A1-4968-A8C6-68CD34B675EA}"/>
              </a:ext>
            </a:extLst>
          </p:cNvPr>
          <p:cNvSpPr/>
          <p:nvPr/>
        </p:nvSpPr>
        <p:spPr>
          <a:xfrm>
            <a:off x="274123" y="911095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a:t>
            </a:r>
            <a:endParaRPr lang="ru-RU" sz="2400" b="1" dirty="0">
              <a:solidFill>
                <a:schemeClr val="tx1"/>
              </a:solidFill>
            </a:endParaRPr>
          </a:p>
        </p:txBody>
      </p:sp>
      <p:sp>
        <p:nvSpPr>
          <p:cNvPr id="25" name="TextBox 24">
            <a:extLst>
              <a:ext uri="{FF2B5EF4-FFF2-40B4-BE49-F238E27FC236}">
                <a16:creationId xmlns:a16="http://schemas.microsoft.com/office/drawing/2014/main" xmlns="" id="{F903B82C-FEC4-48B6-9712-75DC3FB2398D}"/>
              </a:ext>
            </a:extLst>
          </p:cNvPr>
          <p:cNvSpPr txBox="1"/>
          <p:nvPr/>
        </p:nvSpPr>
        <p:spPr>
          <a:xfrm>
            <a:off x="806822" y="7660202"/>
            <a:ext cx="6457018" cy="1569660"/>
          </a:xfrm>
          <a:prstGeom prst="rect">
            <a:avLst/>
          </a:prstGeom>
          <a:noFill/>
        </p:spPr>
        <p:txBody>
          <a:bodyPr wrap="square">
            <a:spAutoFit/>
          </a:bodyPr>
          <a:lstStyle/>
          <a:p>
            <a:pPr algn="l" fontAlgn="base"/>
            <a:r>
              <a:rPr lang="en-US" sz="1600" b="0" i="0" dirty="0">
                <a:effectLst/>
                <a:latin typeface="Arial" panose="020B0604020202020204" pitchFamily="34" charset="0"/>
              </a:rPr>
              <a:t>According to Samuel Jeffrey, what advantage is unique to teaching abroad and not found by simply traveling?</a:t>
            </a:r>
          </a:p>
          <a:p>
            <a:pPr algn="l" fontAlgn="base"/>
            <a:r>
              <a:rPr lang="en-US" sz="1600" b="0" i="0" dirty="0">
                <a:effectLst/>
                <a:latin typeface="Arial" panose="020B0604020202020204" pitchFamily="34" charset="0"/>
              </a:rPr>
              <a:t>1) An ability to save money.</a:t>
            </a:r>
          </a:p>
          <a:p>
            <a:pPr algn="l" fontAlgn="base"/>
            <a:r>
              <a:rPr lang="en-US" sz="1600" b="0" i="0" dirty="0">
                <a:effectLst/>
                <a:latin typeface="Arial" panose="020B0604020202020204" pitchFamily="34" charset="0"/>
              </a:rPr>
              <a:t>2) A better study of a new culture.</a:t>
            </a:r>
          </a:p>
          <a:p>
            <a:pPr algn="l" fontAlgn="base"/>
            <a:r>
              <a:rPr lang="en-US" sz="1600" b="0" i="0" dirty="0">
                <a:effectLst/>
                <a:latin typeface="Arial" panose="020B0604020202020204" pitchFamily="34" charset="0"/>
              </a:rPr>
              <a:t>3) Feeling of belonging in a local community.</a:t>
            </a:r>
          </a:p>
          <a:p>
            <a:pPr algn="l" fontAlgn="base"/>
            <a:r>
              <a:rPr lang="en-US" sz="1600" b="0" i="0" dirty="0">
                <a:solidFill>
                  <a:srgbClr val="555555"/>
                </a:solidFill>
                <a:effectLst/>
                <a:latin typeface="Arial" panose="020B0604020202020204" pitchFamily="34" charset="0"/>
              </a:rPr>
              <a:t> </a:t>
            </a:r>
          </a:p>
        </p:txBody>
      </p:sp>
      <p:sp>
        <p:nvSpPr>
          <p:cNvPr id="27" name="TextBox 26">
            <a:extLst>
              <a:ext uri="{FF2B5EF4-FFF2-40B4-BE49-F238E27FC236}">
                <a16:creationId xmlns:a16="http://schemas.microsoft.com/office/drawing/2014/main" xmlns="" id="{F6F8A2AC-CF33-43F2-AF9F-E4E274995B4C}"/>
              </a:ext>
            </a:extLst>
          </p:cNvPr>
          <p:cNvSpPr txBox="1"/>
          <p:nvPr/>
        </p:nvSpPr>
        <p:spPr>
          <a:xfrm>
            <a:off x="870978" y="8997333"/>
            <a:ext cx="6898340" cy="1323439"/>
          </a:xfrm>
          <a:prstGeom prst="rect">
            <a:avLst/>
          </a:prstGeom>
          <a:noFill/>
        </p:spPr>
        <p:txBody>
          <a:bodyPr wrap="square">
            <a:spAutoFit/>
          </a:bodyPr>
          <a:lstStyle/>
          <a:p>
            <a:pPr algn="l" fontAlgn="base"/>
            <a:r>
              <a:rPr lang="en-US" sz="1600" b="0" i="0" dirty="0">
                <a:effectLst/>
                <a:latin typeface="Arial" panose="020B0604020202020204" pitchFamily="34" charset="0"/>
              </a:rPr>
              <a:t>What advice does Samuel Jeffrey give to those wishing to teach English abroad?</a:t>
            </a:r>
          </a:p>
          <a:p>
            <a:pPr algn="l" fontAlgn="base"/>
            <a:r>
              <a:rPr lang="en-US" sz="1600" b="0" i="0" dirty="0">
                <a:effectLst/>
                <a:latin typeface="Arial" panose="020B0604020202020204" pitchFamily="34" charset="0"/>
              </a:rPr>
              <a:t>1) Try to learn everything there is to about the prospective school.</a:t>
            </a:r>
          </a:p>
          <a:p>
            <a:pPr algn="l" fontAlgn="base"/>
            <a:r>
              <a:rPr lang="en-US" sz="1600" b="0" i="0" dirty="0">
                <a:effectLst/>
                <a:latin typeface="Arial" panose="020B0604020202020204" pitchFamily="34" charset="0"/>
              </a:rPr>
              <a:t>2) Stay away from ESL industry.</a:t>
            </a:r>
          </a:p>
          <a:p>
            <a:pPr algn="l" fontAlgn="base"/>
            <a:r>
              <a:rPr lang="en-US" sz="1600" b="0" i="0" dirty="0">
                <a:effectLst/>
                <a:latin typeface="Arial" panose="020B0604020202020204" pitchFamily="34" charset="0"/>
              </a:rPr>
              <a:t>3) Learn how to recognize the tricky operators.</a:t>
            </a:r>
          </a:p>
        </p:txBody>
      </p:sp>
      <p:sp>
        <p:nvSpPr>
          <p:cNvPr id="28" name="Прямоугольник 27">
            <a:extLst>
              <a:ext uri="{FF2B5EF4-FFF2-40B4-BE49-F238E27FC236}">
                <a16:creationId xmlns:a16="http://schemas.microsoft.com/office/drawing/2014/main" xmlns="" id="{A01AC7CD-C127-4E6F-9252-95D7368B375B}"/>
              </a:ext>
            </a:extLst>
          </p:cNvPr>
          <p:cNvSpPr/>
          <p:nvPr/>
        </p:nvSpPr>
        <p:spPr>
          <a:xfrm>
            <a:off x="6457012" y="564529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29" name="Прямоугольник 28">
            <a:extLst>
              <a:ext uri="{FF2B5EF4-FFF2-40B4-BE49-F238E27FC236}">
                <a16:creationId xmlns:a16="http://schemas.microsoft.com/office/drawing/2014/main" xmlns="" id="{1119315B-F33D-4B42-B8B7-8E525721CF2A}"/>
              </a:ext>
            </a:extLst>
          </p:cNvPr>
          <p:cNvSpPr/>
          <p:nvPr/>
        </p:nvSpPr>
        <p:spPr>
          <a:xfrm>
            <a:off x="6502260" y="707314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0" name="Прямоугольник 29">
            <a:extLst>
              <a:ext uri="{FF2B5EF4-FFF2-40B4-BE49-F238E27FC236}">
                <a16:creationId xmlns:a16="http://schemas.microsoft.com/office/drawing/2014/main" xmlns="" id="{7249609B-E975-4C39-BCFE-A09DD719B54D}"/>
              </a:ext>
            </a:extLst>
          </p:cNvPr>
          <p:cNvSpPr/>
          <p:nvPr/>
        </p:nvSpPr>
        <p:spPr>
          <a:xfrm>
            <a:off x="6555789" y="841486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1" name="Прямоугольник 30">
            <a:extLst>
              <a:ext uri="{FF2B5EF4-FFF2-40B4-BE49-F238E27FC236}">
                <a16:creationId xmlns:a16="http://schemas.microsoft.com/office/drawing/2014/main" xmlns="" id="{D4E4274A-B4A7-41C4-B7D7-1F1F1B65303E}"/>
              </a:ext>
            </a:extLst>
          </p:cNvPr>
          <p:cNvSpPr/>
          <p:nvPr/>
        </p:nvSpPr>
        <p:spPr>
          <a:xfrm>
            <a:off x="6555789" y="98233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3" name="TextBox 32">
            <a:extLst>
              <a:ext uri="{FF2B5EF4-FFF2-40B4-BE49-F238E27FC236}">
                <a16:creationId xmlns:a16="http://schemas.microsoft.com/office/drawing/2014/main" xmlns="" id="{DB1EE9B5-1DDE-4C3E-9A55-A1866F257A2C}"/>
              </a:ext>
            </a:extLst>
          </p:cNvPr>
          <p:cNvSpPr txBox="1"/>
          <p:nvPr/>
        </p:nvSpPr>
        <p:spPr>
          <a:xfrm>
            <a:off x="1885950" y="-38401"/>
            <a:ext cx="4067734" cy="369332"/>
          </a:xfrm>
          <a:prstGeom prst="rect">
            <a:avLst/>
          </a:prstGeom>
          <a:noFill/>
        </p:spPr>
        <p:txBody>
          <a:bodyPr wrap="square">
            <a:spAutoFit/>
          </a:bodyPr>
          <a:lstStyle/>
          <a:p>
            <a:pPr algn="ctr" fontAlgn="base"/>
            <a:r>
              <a:rPr lang="ru-RU" sz="1800" b="1" dirty="0">
                <a:effectLst/>
                <a:latin typeface="inherit"/>
              </a:rPr>
              <a:t>Задание 3</a:t>
            </a:r>
            <a:endParaRPr lang="ru-RU" sz="1800" b="1" dirty="0">
              <a:effectLst/>
              <a:latin typeface="Playfair Display"/>
            </a:endParaRPr>
          </a:p>
        </p:txBody>
      </p:sp>
      <p:pic>
        <p:nvPicPr>
          <p:cNvPr id="5" name="1312_ege">
            <a:hlinkClick r:id="" action="ppaction://media"/>
            <a:extLst>
              <a:ext uri="{FF2B5EF4-FFF2-40B4-BE49-F238E27FC236}">
                <a16:creationId xmlns:a16="http://schemas.microsoft.com/office/drawing/2014/main" xmlns="" id="{B932F484-F88D-417C-9463-6E3284AA84B4}"/>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304612" y="809947"/>
            <a:ext cx="869581" cy="869581"/>
          </a:xfrm>
          <a:prstGeom prst="rect">
            <a:avLst/>
          </a:prstGeom>
        </p:spPr>
      </p:pic>
    </p:spTree>
    <p:extLst>
      <p:ext uri="{BB962C8B-B14F-4D97-AF65-F5344CB8AC3E}">
        <p14:creationId xmlns:p14="http://schemas.microsoft.com/office/powerpoint/2010/main" xmlns="" val="2737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D57D87E-A1AB-40B3-9B96-5ECFC2921353}"/>
              </a:ext>
            </a:extLst>
          </p:cNvPr>
          <p:cNvSpPr/>
          <p:nvPr/>
        </p:nvSpPr>
        <p:spPr>
          <a:xfrm>
            <a:off x="2009332" y="111130"/>
            <a:ext cx="3667543"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Чтение</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4" name="TextBox 3">
            <a:extLst>
              <a:ext uri="{FF2B5EF4-FFF2-40B4-BE49-F238E27FC236}">
                <a16:creationId xmlns:a16="http://schemas.microsoft.com/office/drawing/2014/main" xmlns="" id="{AC1BA80C-91C1-4894-9295-4B0485E7D05C}"/>
              </a:ext>
            </a:extLst>
          </p:cNvPr>
          <p:cNvSpPr txBox="1"/>
          <p:nvPr/>
        </p:nvSpPr>
        <p:spPr>
          <a:xfrm>
            <a:off x="1207152" y="725320"/>
            <a:ext cx="6352523" cy="1077218"/>
          </a:xfrm>
          <a:prstGeom prst="rect">
            <a:avLst/>
          </a:prstGeom>
          <a:noFill/>
        </p:spPr>
        <p:txBody>
          <a:bodyPr wrap="square">
            <a:spAutoFit/>
          </a:bodyPr>
          <a:lstStyle/>
          <a:p>
            <a:r>
              <a:rPr lang="ru-RU" sz="1600" b="0" i="1" dirty="0">
                <a:effectLst/>
                <a:latin typeface="Arial" panose="020B0604020202020204" pitchFamily="34" charset="0"/>
              </a:rPr>
              <a:t>Установите соответствие между заголовками</a:t>
            </a:r>
            <a:r>
              <a:rPr lang="ru-RU" sz="1600" b="1" i="1" dirty="0">
                <a:effectLst/>
                <a:latin typeface="inherit"/>
              </a:rPr>
              <a:t> 1–8 </a:t>
            </a:r>
            <a:r>
              <a:rPr lang="ru-RU" sz="1600" b="0" i="1" dirty="0">
                <a:effectLst/>
                <a:latin typeface="Arial" panose="020B0604020202020204" pitchFamily="34" charset="0"/>
              </a:rPr>
              <a:t>и текстами</a:t>
            </a:r>
            <a:r>
              <a:rPr lang="ru-RU" sz="1600" b="1" i="1" dirty="0">
                <a:effectLst/>
                <a:latin typeface="inherit"/>
              </a:rPr>
              <a:t> A–G. </a:t>
            </a:r>
            <a:r>
              <a:rPr lang="ru-RU" sz="1600" b="0" i="1" dirty="0">
                <a:effectLst/>
                <a:latin typeface="Arial" panose="020B0604020202020204" pitchFamily="34" charset="0"/>
              </a:rPr>
              <a:t>Занесите свои ответы в таблицу. Используйте каждую цифру</a:t>
            </a:r>
            <a:r>
              <a:rPr lang="ru-RU" sz="1600" b="1" i="1" dirty="0">
                <a:effectLst/>
                <a:latin typeface="inherit"/>
              </a:rPr>
              <a:t> только один раз. </a:t>
            </a:r>
          </a:p>
          <a:p>
            <a:r>
              <a:rPr lang="ru-RU" sz="1600" b="1" i="1" dirty="0">
                <a:effectLst/>
                <a:latin typeface="inherit"/>
              </a:rPr>
              <a:t> В задании один заголовок лишний.</a:t>
            </a:r>
            <a:endParaRPr lang="ru-RU" sz="1600" dirty="0"/>
          </a:p>
        </p:txBody>
      </p:sp>
      <p:sp>
        <p:nvSpPr>
          <p:cNvPr id="5" name="Прямоугольник 4">
            <a:extLst>
              <a:ext uri="{FF2B5EF4-FFF2-40B4-BE49-F238E27FC236}">
                <a16:creationId xmlns:a16="http://schemas.microsoft.com/office/drawing/2014/main" xmlns="" id="{462DCC60-2FA3-4768-AED1-C76AD9A2627A}"/>
              </a:ext>
            </a:extLst>
          </p:cNvPr>
          <p:cNvSpPr/>
          <p:nvPr/>
        </p:nvSpPr>
        <p:spPr>
          <a:xfrm>
            <a:off x="418948" y="43588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10</a:t>
            </a:r>
          </a:p>
        </p:txBody>
      </p:sp>
      <p:sp>
        <p:nvSpPr>
          <p:cNvPr id="7" name="TextBox 6">
            <a:extLst>
              <a:ext uri="{FF2B5EF4-FFF2-40B4-BE49-F238E27FC236}">
                <a16:creationId xmlns:a16="http://schemas.microsoft.com/office/drawing/2014/main" xmlns="" id="{09330B31-560A-4DF9-A7D4-63D7CAB4985F}"/>
              </a:ext>
            </a:extLst>
          </p:cNvPr>
          <p:cNvSpPr txBox="1"/>
          <p:nvPr/>
        </p:nvSpPr>
        <p:spPr>
          <a:xfrm>
            <a:off x="242048" y="2097286"/>
            <a:ext cx="7202113" cy="1200329"/>
          </a:xfrm>
          <a:prstGeom prst="rect">
            <a:avLst/>
          </a:prstGeom>
          <a:noFill/>
        </p:spPr>
        <p:txBody>
          <a:bodyPr wrap="square">
            <a:spAutoFit/>
          </a:bodyPr>
          <a:lstStyle/>
          <a:p>
            <a:pPr algn="l" fontAlgn="base">
              <a:buFont typeface="+mj-lt"/>
              <a:buAutoNum type="arabicPeriod"/>
            </a:pPr>
            <a:r>
              <a:rPr lang="en-US" b="1" i="0" dirty="0">
                <a:effectLst/>
                <a:latin typeface="inherit"/>
              </a:rPr>
              <a:t>Personal style in a uniform                           5. A hobby that carries away</a:t>
            </a:r>
          </a:p>
          <a:p>
            <a:pPr algn="l" fontAlgn="base">
              <a:buFont typeface="+mj-lt"/>
              <a:buAutoNum type="arabicPeriod"/>
            </a:pPr>
            <a:r>
              <a:rPr lang="en-US" b="1" i="0" dirty="0">
                <a:effectLst/>
                <a:latin typeface="inherit"/>
              </a:rPr>
              <a:t>Old but dear                                                    6. Meaning without words</a:t>
            </a:r>
          </a:p>
          <a:p>
            <a:pPr algn="l" fontAlgn="base">
              <a:buFont typeface="+mj-lt"/>
              <a:buAutoNum type="arabicPeriod"/>
            </a:pPr>
            <a:r>
              <a:rPr lang="en-US" b="1" i="0" dirty="0">
                <a:effectLst/>
                <a:latin typeface="inherit"/>
              </a:rPr>
              <a:t>Get a holiday spirit                                         7. The number is not guilty</a:t>
            </a:r>
          </a:p>
          <a:p>
            <a:pPr algn="l" fontAlgn="base">
              <a:buFont typeface="+mj-lt"/>
              <a:buAutoNum type="arabicPeriod"/>
            </a:pPr>
            <a:r>
              <a:rPr lang="en-US" b="1" i="0" dirty="0">
                <a:effectLst/>
                <a:latin typeface="inherit"/>
              </a:rPr>
              <a:t>Dance competition                                         8. Yes to school uniform</a:t>
            </a:r>
          </a:p>
        </p:txBody>
      </p:sp>
      <p:sp>
        <p:nvSpPr>
          <p:cNvPr id="9" name="TextBox 8">
            <a:extLst>
              <a:ext uri="{FF2B5EF4-FFF2-40B4-BE49-F238E27FC236}">
                <a16:creationId xmlns:a16="http://schemas.microsoft.com/office/drawing/2014/main" xmlns="" id="{909E05EE-0F85-4A62-BD09-E5A3D3C7C1E9}"/>
              </a:ext>
            </a:extLst>
          </p:cNvPr>
          <p:cNvSpPr txBox="1"/>
          <p:nvPr/>
        </p:nvSpPr>
        <p:spPr>
          <a:xfrm>
            <a:off x="242048" y="3742528"/>
            <a:ext cx="7202113" cy="5262979"/>
          </a:xfrm>
          <a:prstGeom prst="rect">
            <a:avLst/>
          </a:prstGeom>
          <a:noFill/>
        </p:spPr>
        <p:txBody>
          <a:bodyPr wrap="square">
            <a:spAutoFit/>
          </a:bodyPr>
          <a:lstStyle/>
          <a:p>
            <a:pPr algn="l" fontAlgn="base"/>
            <a:r>
              <a:rPr lang="en-US" sz="1600" b="0" i="0" dirty="0">
                <a:effectLst/>
                <a:latin typeface="Arial" panose="020B0604020202020204" pitchFamily="34" charset="0"/>
              </a:rPr>
              <a:t>A. Dance is in my heart, in my blood and in my mind. I dance daily. The seldom-used dining room of my house is now an often-used ballroom. The CD-changer has five discs at the ready: waltz, rock-and-roll, swing, salsa, and tango. Tango is a complex and difficult dance. I take three dancing lessons a week, and I am off to Buenos Aires for three months to feel the culture of tango.</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B. Clothes play an important role in my life. My passion for fashion began when I was in elementary school. I attended a private school with uniformed dress code. At first I felt bad that I could not wear what I wanted, but soon I learned to display my creativity and style through shoes and accessories. They can make each of us each of us unique, in a uniform or not.</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C. I believe that music has a bigger place in our society than it is given credit for. The single word ‘music’ covers so many styles. Rock bands and classical musicians make listeners get the meaning from the music. Music tells stories about life and death, expresses feelings of love, sadness, anger, guilt, and pain without using words.</a:t>
            </a:r>
          </a:p>
          <a:p>
            <a:pPr algn="l" fontAlgn="base"/>
            <a:r>
              <a:rPr lang="en-US" sz="1600" b="0" i="0" dirty="0">
                <a:solidFill>
                  <a:srgbClr val="555555"/>
                </a:solidFill>
                <a:effectLst/>
                <a:latin typeface="Arial" panose="020B0604020202020204" pitchFamily="34" charset="0"/>
              </a:rPr>
              <a:t> </a:t>
            </a:r>
          </a:p>
          <a:p>
            <a:pPr algn="l" fontAlgn="base"/>
            <a:endParaRPr lang="en-US" sz="1600" b="0" i="0" dirty="0">
              <a:effectLst/>
              <a:latin typeface="Arial" panose="020B0604020202020204" pitchFamily="34" charset="0"/>
            </a:endParaRPr>
          </a:p>
          <a:p>
            <a:pPr algn="l" fontAlgn="base"/>
            <a:r>
              <a:rPr lang="en-US" sz="1600" b="0" i="0" dirty="0">
                <a:solidFill>
                  <a:srgbClr val="555555"/>
                </a:solidFill>
                <a:effectLst/>
                <a:latin typeface="Arial" panose="020B0604020202020204" pitchFamily="34" charset="0"/>
              </a:rPr>
              <a:t> </a:t>
            </a:r>
          </a:p>
        </p:txBody>
      </p:sp>
    </p:spTree>
    <p:extLst>
      <p:ext uri="{BB962C8B-B14F-4D97-AF65-F5344CB8AC3E}">
        <p14:creationId xmlns:p14="http://schemas.microsoft.com/office/powerpoint/2010/main" xmlns="" val="328962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15325A-3580-4BE3-BD26-79B68FCD0505}"/>
              </a:ext>
            </a:extLst>
          </p:cNvPr>
          <p:cNvSpPr txBox="1"/>
          <p:nvPr/>
        </p:nvSpPr>
        <p:spPr>
          <a:xfrm>
            <a:off x="174812" y="913351"/>
            <a:ext cx="7167282" cy="5755422"/>
          </a:xfrm>
          <a:prstGeom prst="rect">
            <a:avLst/>
          </a:prstGeom>
          <a:noFill/>
        </p:spPr>
        <p:txBody>
          <a:bodyPr wrap="square">
            <a:spAutoFit/>
          </a:bodyPr>
          <a:lstStyle/>
          <a:p>
            <a:pPr algn="l" fontAlgn="base"/>
            <a:r>
              <a:rPr lang="en-US" sz="1600" b="0" i="0" dirty="0">
                <a:effectLst/>
                <a:latin typeface="Arial" panose="020B0604020202020204" pitchFamily="34" charset="0"/>
              </a:rPr>
              <a:t>D. Even as an eighteen year old young adult, I still feel the magic of Christmas. I believe in a real Christmas tree. My family has had a real Christmas tree every year of my life. When you get home and smell the sweet pine needles, something magical goes into your soul, raises your spirits. Every year we buy a real tree to fully embrace the spirit of Christmas.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E. People often try to get rid of the number thirteen. Many hotels and office buildings across the world do not have a 13th floor! I believe that the number thirteen is not an unlucky number. I was born on January, 13 and do not consider myself unlucky in any way at all! I believe that this number should have all the rights and respect we give the rest of the numbers.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F. Many kids that go to public schools don’t wear a uniform. They like to show off the new expensive clothes and often have trouble picking out outfits for school in the morning. They are more worried about whether their shirt matches the belt, rather than if the homework is completed. I believe that this is a fault of our school system and only causes problems.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G. They say that the music of your youth is the soundtrack of your life. I am 50; I enjoy new artists and new music, but I still find words of wisdom in singles of sixties and seventies, still believe that «you can’t always get what you want, but sometimes, you get what you need,» that «all you need is love.» I like to listen to the songs I grew up with.</a:t>
            </a:r>
          </a:p>
        </p:txBody>
      </p:sp>
      <p:graphicFrame>
        <p:nvGraphicFramePr>
          <p:cNvPr id="4" name="Таблица 3">
            <a:extLst>
              <a:ext uri="{FF2B5EF4-FFF2-40B4-BE49-F238E27FC236}">
                <a16:creationId xmlns:a16="http://schemas.microsoft.com/office/drawing/2014/main" xmlns="" id="{FFDB15CE-73EF-477A-A410-CDCA96AE58A0}"/>
              </a:ext>
            </a:extLst>
          </p:cNvPr>
          <p:cNvGraphicFramePr>
            <a:graphicFrameLocks noGrp="1"/>
          </p:cNvGraphicFramePr>
          <p:nvPr>
            <p:extLst>
              <p:ext uri="{D42A27DB-BD31-4B8C-83A1-F6EECF244321}">
                <p14:modId xmlns:p14="http://schemas.microsoft.com/office/powerpoint/2010/main" xmlns="" val="3848071058"/>
              </p:ext>
            </p:extLst>
          </p:nvPr>
        </p:nvGraphicFramePr>
        <p:xfrm>
          <a:off x="322731" y="8442112"/>
          <a:ext cx="6871445" cy="984276"/>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Текст</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Заголовок</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320042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192389-3157-4292-ADC4-52CA7FBE7DFD}"/>
              </a:ext>
            </a:extLst>
          </p:cNvPr>
          <p:cNvSpPr txBox="1"/>
          <p:nvPr/>
        </p:nvSpPr>
        <p:spPr>
          <a:xfrm>
            <a:off x="83109" y="1319226"/>
            <a:ext cx="7274858" cy="5293757"/>
          </a:xfrm>
          <a:prstGeom prst="rect">
            <a:avLst/>
          </a:prstGeom>
          <a:noFill/>
        </p:spPr>
        <p:txBody>
          <a:bodyPr wrap="square">
            <a:spAutoFit/>
          </a:bodyPr>
          <a:lstStyle/>
          <a:p>
            <a:pPr algn="ctr" fontAlgn="base"/>
            <a:r>
              <a:rPr lang="en-US" sz="1600" b="1" dirty="0">
                <a:solidFill>
                  <a:srgbClr val="111111"/>
                </a:solidFill>
                <a:effectLst/>
                <a:latin typeface="inherit"/>
              </a:rPr>
              <a:t>Duration of life and its social implications</a:t>
            </a:r>
            <a:endParaRPr lang="en-US" sz="1600" b="1" dirty="0">
              <a:solidFill>
                <a:srgbClr val="111111"/>
              </a:solidFill>
              <a:effectLst/>
              <a:latin typeface="Playfair Display"/>
            </a:endParaRPr>
          </a:p>
          <a:p>
            <a:pPr algn="l" fontAlgn="base"/>
            <a:r>
              <a:rPr lang="en-US" sz="1600" b="0" i="0" dirty="0">
                <a:solidFill>
                  <a:srgbClr val="555555"/>
                </a:solidFill>
                <a:effectLst/>
                <a:latin typeface="Arial" panose="020B0604020202020204" pitchFamily="34" charset="0"/>
              </a:rPr>
              <a:t> </a:t>
            </a:r>
            <a:endParaRPr lang="en-US" sz="1200" b="0" i="0" dirty="0">
              <a:effectLst/>
              <a:latin typeface="Arial" panose="020B0604020202020204" pitchFamily="34" charset="0"/>
            </a:endParaRPr>
          </a:p>
          <a:p>
            <a:pPr algn="l" fontAlgn="base"/>
            <a:r>
              <a:rPr lang="en-US" sz="1200" b="0" i="0" dirty="0">
                <a:effectLst/>
                <a:latin typeface="Arial" panose="020B0604020202020204" pitchFamily="34" charset="0"/>
              </a:rPr>
              <a:t>The world’s population is about to reach a landmark of huge social and economic importance, when the proportion of the global population over 65 outnumbers children under 5 for the first time. A new report by the US census bureau shows </a:t>
            </a:r>
            <a:r>
              <a:rPr lang="en-US" sz="1200" b="1" i="0" dirty="0">
                <a:effectLst/>
                <a:latin typeface="inherit"/>
              </a:rPr>
              <a:t>(A) </a:t>
            </a:r>
            <a:r>
              <a:rPr lang="en-US" sz="1200" b="0" i="0" dirty="0">
                <a:effectLst/>
                <a:latin typeface="Arial" panose="020B0604020202020204" pitchFamily="34" charset="0"/>
              </a:rPr>
              <a:t>______, with enormous consequences for both rich and poor nations.</a:t>
            </a:r>
          </a:p>
          <a:p>
            <a:pPr algn="l" fontAlgn="base"/>
            <a:r>
              <a:rPr lang="en-US" sz="1200" b="0" i="0" dirty="0">
                <a:effectLst/>
                <a:latin typeface="Arial" panose="020B0604020202020204" pitchFamily="34" charset="0"/>
              </a:rPr>
              <a:t> </a:t>
            </a:r>
          </a:p>
          <a:p>
            <a:pPr algn="l" fontAlgn="base"/>
            <a:r>
              <a:rPr lang="en-US" sz="1200" b="0" i="0" dirty="0">
                <a:effectLst/>
                <a:latin typeface="Arial" panose="020B0604020202020204" pitchFamily="34" charset="0"/>
              </a:rPr>
              <a:t>The rate of growth will shoot up in the next couple of years. The </a:t>
            </a:r>
            <a:r>
              <a:rPr lang="en-US" sz="1200" b="1" i="0" dirty="0">
                <a:effectLst/>
                <a:latin typeface="inherit"/>
              </a:rPr>
              <a:t>(В)</a:t>
            </a:r>
            <a:r>
              <a:rPr lang="en-US" sz="1200" b="0" i="0" dirty="0">
                <a:effectLst/>
                <a:latin typeface="Arial" panose="020B0604020202020204" pitchFamily="34" charset="0"/>
              </a:rPr>
              <a:t> ______ a combination of the high birth rates after the Second World War and more recent improvements in health that are bringing down death rates at older ages. Separate UN forecasts predict that the global population will be more than nine billion by 2050.</a:t>
            </a:r>
          </a:p>
          <a:p>
            <a:pPr algn="l" fontAlgn="base"/>
            <a:r>
              <a:rPr lang="en-US" sz="1200" b="0" i="0" dirty="0">
                <a:effectLst/>
                <a:latin typeface="Arial" panose="020B0604020202020204" pitchFamily="34" charset="0"/>
              </a:rPr>
              <a:t> </a:t>
            </a:r>
          </a:p>
          <a:p>
            <a:pPr algn="l" fontAlgn="base"/>
            <a:r>
              <a:rPr lang="en-US" sz="1200" b="0" i="0" dirty="0">
                <a:effectLst/>
                <a:latin typeface="Arial" panose="020B0604020202020204" pitchFamily="34" charset="0"/>
              </a:rPr>
              <a:t>The US census bureau was the first to sound </a:t>
            </a:r>
            <a:r>
              <a:rPr lang="en-US" sz="1200" b="1" i="0" dirty="0">
                <a:effectLst/>
                <a:latin typeface="inherit"/>
              </a:rPr>
              <a:t>(С)</a:t>
            </a:r>
            <a:r>
              <a:rPr lang="en-US" sz="1200" b="0" i="0" dirty="0">
                <a:effectLst/>
                <a:latin typeface="Arial" panose="020B0604020202020204" pitchFamily="34" charset="0"/>
              </a:rPr>
              <a:t> ______. Its latest forecasts warn governments and international bodies that this change in population structure will bring widespread challenges at every level of human organization, starting with the structure of the family, which will be transformed as people live longer. This will in turn place new burdens on careers and social services providers, </a:t>
            </a:r>
            <a:r>
              <a:rPr lang="en-US" sz="1200" b="1" i="0" dirty="0">
                <a:effectLst/>
                <a:latin typeface="inherit"/>
              </a:rPr>
              <a:t>(D)</a:t>
            </a:r>
            <a:r>
              <a:rPr lang="en-US" sz="1200" b="0" i="0" dirty="0">
                <a:effectLst/>
                <a:latin typeface="Arial" panose="020B0604020202020204" pitchFamily="34" charset="0"/>
              </a:rPr>
              <a:t> ______ for health services and pensions systems.</a:t>
            </a:r>
          </a:p>
          <a:p>
            <a:pPr algn="l" fontAlgn="base"/>
            <a:r>
              <a:rPr lang="en-US" sz="1200" b="0" i="0" dirty="0">
                <a:effectLst/>
                <a:latin typeface="Arial" panose="020B0604020202020204" pitchFamily="34" charset="0"/>
              </a:rPr>
              <a:t> </a:t>
            </a:r>
          </a:p>
          <a:p>
            <a:pPr algn="l" fontAlgn="base"/>
            <a:r>
              <a:rPr lang="en-US" sz="1200" b="0" i="0" dirty="0">
                <a:effectLst/>
                <a:latin typeface="Arial" panose="020B0604020202020204" pitchFamily="34" charset="0"/>
              </a:rPr>
              <a:t>“People are living longer and, in some parts of the world, healthier lives,” the authors conclude. “This represents one of the greatest achievements of the last century but also a significant challenge </a:t>
            </a:r>
            <a:r>
              <a:rPr lang="en-US" sz="1200" b="1" i="0" dirty="0">
                <a:effectLst/>
                <a:latin typeface="inherit"/>
              </a:rPr>
              <a:t>(E)</a:t>
            </a:r>
            <a:r>
              <a:rPr lang="en-US" sz="1200" b="0" i="0" dirty="0">
                <a:effectLst/>
                <a:latin typeface="Arial" panose="020B0604020202020204" pitchFamily="34" charset="0"/>
              </a:rPr>
              <a:t> ______ population.”</a:t>
            </a:r>
          </a:p>
          <a:p>
            <a:pPr algn="l" fontAlgn="base"/>
            <a:r>
              <a:rPr lang="en-US" sz="1200" b="0" i="0" dirty="0">
                <a:effectLst/>
                <a:latin typeface="Arial" panose="020B0604020202020204" pitchFamily="34" charset="0"/>
              </a:rPr>
              <a:t> </a:t>
            </a:r>
          </a:p>
          <a:p>
            <a:pPr algn="l" fontAlgn="base"/>
            <a:r>
              <a:rPr lang="en-US" sz="1200" b="0" i="0" dirty="0">
                <a:effectLst/>
                <a:latin typeface="Arial" panose="020B0604020202020204" pitchFamily="34" charset="0"/>
              </a:rPr>
              <a:t>Ageing will put pressure on societies at all levels. One way of measuring that is to look at the older dependency ratio, </a:t>
            </a:r>
            <a:r>
              <a:rPr lang="en-US" sz="1200" b="1" i="0" dirty="0">
                <a:effectLst/>
                <a:latin typeface="inherit"/>
              </a:rPr>
              <a:t>(F)</a:t>
            </a:r>
            <a:r>
              <a:rPr lang="en-US" sz="1200" b="0" i="0" dirty="0">
                <a:effectLst/>
                <a:latin typeface="Arial" panose="020B0604020202020204" pitchFamily="34" charset="0"/>
              </a:rPr>
              <a:t> ______ that must be supported by them. The ODR is the number of people aged 65 and over for every 100 people aged 20 to 64. It varies widely, from just six in Kenya to 33 in Italy and Japan. The UK has an ODR of 26, and the US has 21.</a:t>
            </a:r>
          </a:p>
          <a:p>
            <a:pPr algn="just" fontAlgn="base"/>
            <a:r>
              <a:rPr lang="en-US" sz="1400" b="0" i="0" dirty="0">
                <a:effectLst/>
                <a:latin typeface="Arial" panose="020B0604020202020204" pitchFamily="34" charset="0"/>
              </a:rPr>
              <a:t> </a:t>
            </a:r>
          </a:p>
          <a:p>
            <a:pPr algn="just" fontAlgn="base"/>
            <a:r>
              <a:rPr lang="en-US" sz="1600" b="0" i="0" dirty="0">
                <a:effectLst/>
                <a:latin typeface="Arial" panose="020B0604020202020204" pitchFamily="34" charset="0"/>
              </a:rPr>
              <a:t> </a:t>
            </a:r>
          </a:p>
        </p:txBody>
      </p:sp>
      <p:sp>
        <p:nvSpPr>
          <p:cNvPr id="4" name="Прямоугольник 3">
            <a:extLst>
              <a:ext uri="{FF2B5EF4-FFF2-40B4-BE49-F238E27FC236}">
                <a16:creationId xmlns:a16="http://schemas.microsoft.com/office/drawing/2014/main" xmlns="" id="{B90D6221-1DD8-4E0E-A87E-8347B75999D4}"/>
              </a:ext>
            </a:extLst>
          </p:cNvPr>
          <p:cNvSpPr/>
          <p:nvPr/>
        </p:nvSpPr>
        <p:spPr>
          <a:xfrm>
            <a:off x="358775" y="543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11</a:t>
            </a:r>
          </a:p>
        </p:txBody>
      </p:sp>
      <p:sp>
        <p:nvSpPr>
          <p:cNvPr id="6" name="TextBox 5">
            <a:extLst>
              <a:ext uri="{FF2B5EF4-FFF2-40B4-BE49-F238E27FC236}">
                <a16:creationId xmlns:a16="http://schemas.microsoft.com/office/drawing/2014/main" xmlns="" id="{09B0DB42-8609-44C3-B43B-1FE27111F8F2}"/>
              </a:ext>
            </a:extLst>
          </p:cNvPr>
          <p:cNvSpPr txBox="1"/>
          <p:nvPr/>
        </p:nvSpPr>
        <p:spPr>
          <a:xfrm>
            <a:off x="1044575" y="147204"/>
            <a:ext cx="6515100" cy="1077218"/>
          </a:xfrm>
          <a:prstGeom prst="rect">
            <a:avLst/>
          </a:prstGeom>
          <a:noFill/>
        </p:spPr>
        <p:txBody>
          <a:bodyPr wrap="square">
            <a:spAutoFit/>
          </a:bodyPr>
          <a:lstStyle/>
          <a:p>
            <a:pPr algn="l" fontAlgn="base"/>
            <a:r>
              <a:rPr lang="en-US" sz="1600" b="0" i="0" dirty="0" err="1">
                <a:effectLst/>
                <a:latin typeface="Arial" panose="020B0604020202020204" pitchFamily="34" charset="0"/>
              </a:rPr>
              <a:t>Прочитайте</a:t>
            </a:r>
            <a:r>
              <a:rPr lang="en-US" sz="1600" b="0" i="0" dirty="0">
                <a:effectLst/>
                <a:latin typeface="Arial" panose="020B0604020202020204" pitchFamily="34" charset="0"/>
              </a:rPr>
              <a:t> </a:t>
            </a:r>
            <a:r>
              <a:rPr lang="en-US" sz="1600" b="0" i="0" dirty="0" err="1">
                <a:effectLst/>
                <a:latin typeface="Arial" panose="020B0604020202020204" pitchFamily="34" charset="0"/>
              </a:rPr>
              <a:t>текст</a:t>
            </a:r>
            <a:r>
              <a:rPr lang="en-US" sz="1600" b="0" i="0" dirty="0">
                <a:effectLst/>
                <a:latin typeface="Arial" panose="020B0604020202020204" pitchFamily="34" charset="0"/>
              </a:rPr>
              <a:t> и </a:t>
            </a:r>
            <a:r>
              <a:rPr lang="en-US" sz="1600" b="0" i="0" dirty="0" err="1">
                <a:effectLst/>
                <a:latin typeface="Arial" panose="020B0604020202020204" pitchFamily="34" charset="0"/>
              </a:rPr>
              <a:t>заполните</a:t>
            </a:r>
            <a:r>
              <a:rPr lang="en-US" sz="1600" b="0" i="0" dirty="0">
                <a:effectLst/>
                <a:latin typeface="Arial" panose="020B0604020202020204" pitchFamily="34" charset="0"/>
              </a:rPr>
              <a:t> </a:t>
            </a:r>
            <a:r>
              <a:rPr lang="en-US" sz="1600" b="0" i="0" dirty="0" err="1">
                <a:effectLst/>
                <a:latin typeface="Arial" panose="020B0604020202020204" pitchFamily="34" charset="0"/>
              </a:rPr>
              <a:t>пропуски</a:t>
            </a:r>
            <a:r>
              <a:rPr lang="en-US" sz="1600" b="0" i="0" dirty="0">
                <a:effectLst/>
                <a:latin typeface="Arial" panose="020B0604020202020204" pitchFamily="34" charset="0"/>
              </a:rPr>
              <a:t> A–F </a:t>
            </a:r>
            <a:r>
              <a:rPr lang="en-US" sz="1600" b="0" i="0" dirty="0" err="1">
                <a:effectLst/>
                <a:latin typeface="Arial" panose="020B0604020202020204" pitchFamily="34" charset="0"/>
              </a:rPr>
              <a:t>частями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обозначенными</a:t>
            </a:r>
            <a:r>
              <a:rPr lang="en-US" sz="1600" b="0" i="0" dirty="0">
                <a:effectLst/>
                <a:latin typeface="Arial" panose="020B0604020202020204" pitchFamily="34" charset="0"/>
              </a:rPr>
              <a:t> </a:t>
            </a:r>
            <a:r>
              <a:rPr lang="en-US" sz="1600" b="0" i="0" dirty="0" err="1">
                <a:effectLst/>
                <a:latin typeface="Arial" panose="020B0604020202020204" pitchFamily="34" charset="0"/>
              </a:rPr>
              <a:t>цифрами</a:t>
            </a:r>
            <a:r>
              <a:rPr lang="en-US" sz="1600" b="0" i="0" dirty="0">
                <a:effectLst/>
                <a:latin typeface="Arial" panose="020B0604020202020204" pitchFamily="34" charset="0"/>
              </a:rPr>
              <a:t> 1–7. </a:t>
            </a:r>
            <a:r>
              <a:rPr lang="en-US" sz="1600" b="0" i="0" dirty="0" err="1">
                <a:effectLst/>
                <a:latin typeface="Arial" panose="020B0604020202020204" pitchFamily="34" charset="0"/>
              </a:rPr>
              <a:t>Одна</a:t>
            </a:r>
            <a:r>
              <a:rPr lang="en-US" sz="1600" b="0" i="0" dirty="0">
                <a:effectLst/>
                <a:latin typeface="Arial" panose="020B0604020202020204" pitchFamily="34" charset="0"/>
              </a:rPr>
              <a:t> </a:t>
            </a:r>
            <a:r>
              <a:rPr lang="en-US" sz="1600" b="0" i="0" dirty="0" err="1">
                <a:effectLst/>
                <a:latin typeface="Arial" panose="020B0604020202020204" pitchFamily="34" charset="0"/>
              </a:rPr>
              <a:t>из</a:t>
            </a:r>
            <a:r>
              <a:rPr lang="en-US" sz="1600" b="0" i="0" dirty="0">
                <a:effectLst/>
                <a:latin typeface="Arial" panose="020B0604020202020204" pitchFamily="34" charset="0"/>
              </a:rPr>
              <a:t> </a:t>
            </a:r>
            <a:r>
              <a:rPr lang="en-US" sz="1600" b="0" i="0" dirty="0" err="1">
                <a:effectLst/>
                <a:latin typeface="Arial" panose="020B0604020202020204" pitchFamily="34" charset="0"/>
              </a:rPr>
              <a:t>частей</a:t>
            </a:r>
            <a:r>
              <a:rPr lang="en-US" sz="1600" b="0" i="0" dirty="0">
                <a:effectLst/>
                <a:latin typeface="Arial" panose="020B0604020202020204" pitchFamily="34" charset="0"/>
              </a:rPr>
              <a:t> в </a:t>
            </a:r>
            <a:r>
              <a:rPr lang="en-US" sz="1600" b="0" i="0" dirty="0" err="1">
                <a:effectLst/>
                <a:latin typeface="Arial" panose="020B0604020202020204" pitchFamily="34" charset="0"/>
              </a:rPr>
              <a:t>списке</a:t>
            </a:r>
            <a:r>
              <a:rPr lang="en-US" sz="1600" b="0" i="0" dirty="0">
                <a:effectLst/>
                <a:latin typeface="Arial" panose="020B0604020202020204" pitchFamily="34" charset="0"/>
              </a:rPr>
              <a:t> 1–7 — </a:t>
            </a:r>
            <a:r>
              <a:rPr lang="en-US" sz="1600" b="0" i="0" dirty="0" err="1">
                <a:effectLst/>
                <a:latin typeface="Arial" panose="020B0604020202020204" pitchFamily="34" charset="0"/>
              </a:rPr>
              <a:t>лишняя</a:t>
            </a:r>
            <a:r>
              <a:rPr lang="en-US" sz="1600" b="0" i="0" dirty="0">
                <a:effectLst/>
                <a:latin typeface="Arial" panose="020B0604020202020204" pitchFamily="34" charset="0"/>
              </a:rPr>
              <a:t>. </a:t>
            </a:r>
            <a:r>
              <a:rPr lang="en-US" sz="1600" b="0" i="0" dirty="0" err="1">
                <a:effectLst/>
                <a:latin typeface="Arial" panose="020B0604020202020204" pitchFamily="34" charset="0"/>
              </a:rPr>
              <a:t>Занесите</a:t>
            </a:r>
            <a:r>
              <a:rPr lang="en-US" sz="1600" b="0" i="0" dirty="0">
                <a:effectLst/>
                <a:latin typeface="Arial" panose="020B0604020202020204" pitchFamily="34" charset="0"/>
              </a:rPr>
              <a:t> </a:t>
            </a:r>
            <a:r>
              <a:rPr lang="en-US" sz="1600" b="0" i="0" dirty="0" err="1">
                <a:effectLst/>
                <a:latin typeface="Arial" panose="020B0604020202020204" pitchFamily="34" charset="0"/>
              </a:rPr>
              <a:t>цифры</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обозначающие</a:t>
            </a:r>
            <a:r>
              <a:rPr lang="en-US" sz="1600" b="0" i="0" dirty="0">
                <a:effectLst/>
                <a:latin typeface="Arial" panose="020B0604020202020204" pitchFamily="34" charset="0"/>
              </a:rPr>
              <a:t> </a:t>
            </a:r>
            <a:r>
              <a:rPr lang="en-US" sz="1600" b="0" i="0" dirty="0" err="1">
                <a:effectLst/>
                <a:latin typeface="Arial" panose="020B0604020202020204" pitchFamily="34" charset="0"/>
              </a:rPr>
              <a:t>соответствующие</a:t>
            </a:r>
            <a:r>
              <a:rPr lang="en-US" sz="1600" b="0" i="0" dirty="0">
                <a:effectLst/>
                <a:latin typeface="Arial" panose="020B0604020202020204" pitchFamily="34" charset="0"/>
              </a:rPr>
              <a:t> </a:t>
            </a:r>
            <a:r>
              <a:rPr lang="en-US" sz="1600" b="0" i="0" dirty="0" err="1">
                <a:effectLst/>
                <a:latin typeface="Arial" panose="020B0604020202020204" pitchFamily="34" charset="0"/>
              </a:rPr>
              <a:t>части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в </a:t>
            </a:r>
            <a:r>
              <a:rPr lang="en-US" sz="1600" b="0" i="0" dirty="0" err="1">
                <a:effectLst/>
                <a:latin typeface="Arial" panose="020B0604020202020204" pitchFamily="34" charset="0"/>
              </a:rPr>
              <a:t>таблицу</a:t>
            </a:r>
            <a:r>
              <a:rPr lang="en-US" sz="1600" b="0" i="0" dirty="0">
                <a:effectLst/>
                <a:latin typeface="Arial" panose="020B0604020202020204" pitchFamily="34" charset="0"/>
              </a:rPr>
              <a:t>.</a:t>
            </a:r>
          </a:p>
        </p:txBody>
      </p:sp>
      <p:sp>
        <p:nvSpPr>
          <p:cNvPr id="8" name="TextBox 7">
            <a:extLst>
              <a:ext uri="{FF2B5EF4-FFF2-40B4-BE49-F238E27FC236}">
                <a16:creationId xmlns:a16="http://schemas.microsoft.com/office/drawing/2014/main" xmlns="" id="{92A82561-D354-48D3-AEA7-A0E727FB3028}"/>
              </a:ext>
            </a:extLst>
          </p:cNvPr>
          <p:cNvSpPr txBox="1"/>
          <p:nvPr/>
        </p:nvSpPr>
        <p:spPr>
          <a:xfrm>
            <a:off x="126562" y="6141514"/>
            <a:ext cx="7036172" cy="2923877"/>
          </a:xfrm>
          <a:prstGeom prst="rect">
            <a:avLst/>
          </a:prstGeom>
          <a:noFill/>
        </p:spPr>
        <p:txBody>
          <a:bodyPr wrap="square">
            <a:spAutoFit/>
          </a:bodyPr>
          <a:lstStyle/>
          <a:p>
            <a:pPr algn="l" fontAlgn="base">
              <a:lnSpc>
                <a:spcPct val="150000"/>
              </a:lnSpc>
              <a:buFont typeface="+mj-lt"/>
              <a:buAutoNum type="arabicPeriod"/>
            </a:pPr>
            <a:r>
              <a:rPr lang="en-US" sz="1600" b="0" i="0" dirty="0">
                <a:effectLst/>
                <a:latin typeface="inherit"/>
              </a:rPr>
              <a:t>change is due to</a:t>
            </a:r>
          </a:p>
          <a:p>
            <a:pPr algn="l" fontAlgn="base">
              <a:lnSpc>
                <a:spcPct val="150000"/>
              </a:lnSpc>
              <a:buFont typeface="+mj-lt"/>
              <a:buAutoNum type="arabicPeriod"/>
            </a:pPr>
            <a:r>
              <a:rPr lang="en-US" sz="1600" b="0" i="0" dirty="0">
                <a:effectLst/>
                <a:latin typeface="inherit"/>
              </a:rPr>
              <a:t>a huge shift towards an ageing population</a:t>
            </a:r>
          </a:p>
          <a:p>
            <a:pPr algn="l" fontAlgn="base">
              <a:lnSpc>
                <a:spcPct val="150000"/>
              </a:lnSpc>
              <a:buFont typeface="+mj-lt"/>
              <a:buAutoNum type="arabicPeriod"/>
            </a:pPr>
            <a:r>
              <a:rPr lang="en-US" sz="1600" b="0" i="0" dirty="0">
                <a:effectLst/>
                <a:latin typeface="inherit"/>
              </a:rPr>
              <a:t>as proportions of older people increase in most countries</a:t>
            </a:r>
          </a:p>
          <a:p>
            <a:pPr algn="l" fontAlgn="base">
              <a:lnSpc>
                <a:spcPct val="150000"/>
              </a:lnSpc>
              <a:buFont typeface="+mj-lt"/>
              <a:buAutoNum type="arabicPeriod"/>
            </a:pPr>
            <a:r>
              <a:rPr lang="en-US" sz="1600" b="0" i="0" dirty="0">
                <a:effectLst/>
                <a:latin typeface="inherit"/>
              </a:rPr>
              <a:t>while patterns of work and retirement will have huge implications</a:t>
            </a:r>
          </a:p>
          <a:p>
            <a:pPr algn="l" fontAlgn="base">
              <a:lnSpc>
                <a:spcPct val="150000"/>
              </a:lnSpc>
              <a:buFont typeface="+mj-lt"/>
              <a:buAutoNum type="arabicPeriod"/>
            </a:pPr>
            <a:r>
              <a:rPr lang="en-US" sz="1600" b="0" i="0" dirty="0">
                <a:effectLst/>
                <a:latin typeface="inherit"/>
              </a:rPr>
              <a:t>which recently replaced Italy as the world’s oldest major country</a:t>
            </a:r>
          </a:p>
          <a:p>
            <a:pPr algn="l" fontAlgn="base">
              <a:lnSpc>
                <a:spcPct val="150000"/>
              </a:lnSpc>
              <a:buFont typeface="+mj-lt"/>
              <a:buAutoNum type="arabicPeriod"/>
            </a:pPr>
            <a:r>
              <a:rPr lang="en-US" sz="1600" b="0" i="0" dirty="0">
                <a:effectLst/>
                <a:latin typeface="inherit"/>
              </a:rPr>
              <a:t>the alarm about these changes</a:t>
            </a:r>
          </a:p>
          <a:p>
            <a:pPr algn="l" fontAlgn="base">
              <a:lnSpc>
                <a:spcPct val="150000"/>
              </a:lnSpc>
              <a:buFont typeface="+mj-lt"/>
              <a:buAutoNum type="arabicPeriod"/>
            </a:pPr>
            <a:r>
              <a:rPr lang="en-US" sz="1600" b="0" i="0" dirty="0">
                <a:effectLst/>
                <a:latin typeface="inherit"/>
              </a:rPr>
              <a:t>which shows the balance between working-age people and the older</a:t>
            </a:r>
          </a:p>
          <a:p>
            <a:pPr algn="l" fontAlgn="base"/>
            <a:r>
              <a:rPr lang="en-US" sz="1600" b="0" i="0" dirty="0">
                <a:solidFill>
                  <a:srgbClr val="555555"/>
                </a:solidFill>
                <a:effectLst/>
                <a:latin typeface="Arial" panose="020B0604020202020204" pitchFamily="34" charset="0"/>
              </a:rPr>
              <a:t> </a:t>
            </a:r>
          </a:p>
        </p:txBody>
      </p:sp>
      <p:graphicFrame>
        <p:nvGraphicFramePr>
          <p:cNvPr id="9" name="Таблица 8">
            <a:extLst>
              <a:ext uri="{FF2B5EF4-FFF2-40B4-BE49-F238E27FC236}">
                <a16:creationId xmlns:a16="http://schemas.microsoft.com/office/drawing/2014/main" xmlns="" id="{AA22C8D0-3EEB-44AB-ADCA-8A9D378B643F}"/>
              </a:ext>
            </a:extLst>
          </p:cNvPr>
          <p:cNvGraphicFramePr>
            <a:graphicFrameLocks noGrp="1"/>
          </p:cNvGraphicFramePr>
          <p:nvPr>
            <p:extLst>
              <p:ext uri="{D42A27DB-BD31-4B8C-83A1-F6EECF244321}">
                <p14:modId xmlns:p14="http://schemas.microsoft.com/office/powerpoint/2010/main" xmlns="" val="4155477638"/>
              </p:ext>
            </p:extLst>
          </p:nvPr>
        </p:nvGraphicFramePr>
        <p:xfrm>
          <a:off x="201706" y="8869318"/>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dirty="0">
                          <a:effectLst/>
                        </a:rPr>
                        <a:t>Пропуск</a:t>
                      </a:r>
                      <a:endParaRPr lang="ru-RU" sz="1200" b="0" dirty="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100" b="0" dirty="0">
                          <a:effectLst/>
                          <a:latin typeface="inherit"/>
                        </a:rPr>
                        <a:t>Часть предложения</a:t>
                      </a: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81759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4BA4570-E1E0-4EBA-9B34-AD610618C4A0}"/>
              </a:ext>
            </a:extLst>
          </p:cNvPr>
          <p:cNvSpPr txBox="1"/>
          <p:nvPr/>
        </p:nvSpPr>
        <p:spPr>
          <a:xfrm>
            <a:off x="418072" y="144814"/>
            <a:ext cx="6723529" cy="830997"/>
          </a:xfrm>
          <a:prstGeom prst="rect">
            <a:avLst/>
          </a:prstGeom>
          <a:noFill/>
        </p:spPr>
        <p:txBody>
          <a:bodyPr wrap="square">
            <a:spAutoFit/>
          </a:bodyPr>
          <a:lstStyle/>
          <a:p>
            <a:r>
              <a:rPr lang="ru-RU" sz="1600" b="0" i="1" dirty="0">
                <a:effectLst/>
                <a:latin typeface="Arial" panose="020B0604020202020204" pitchFamily="34" charset="0"/>
              </a:rPr>
              <a:t>Прочитайте рассказ и выполните задания </a:t>
            </a:r>
            <a:r>
              <a:rPr lang="ru-RU" sz="1600" b="1" i="1" dirty="0">
                <a:effectLst/>
                <a:latin typeface="inherit"/>
              </a:rPr>
              <a:t>1–7</a:t>
            </a:r>
            <a:r>
              <a:rPr lang="ru-RU" sz="1600" b="0" i="1" dirty="0">
                <a:effectLst/>
                <a:latin typeface="Arial" panose="020B0604020202020204" pitchFamily="34" charset="0"/>
              </a:rPr>
              <a:t>. В каждом задании обведите букву </a:t>
            </a:r>
            <a:r>
              <a:rPr lang="ru-RU" sz="1600" b="1" i="1" dirty="0">
                <a:effectLst/>
                <a:latin typeface="inherit"/>
              </a:rPr>
              <a:t>A</a:t>
            </a:r>
            <a:r>
              <a:rPr lang="ru-RU" sz="1600" b="0" i="1" dirty="0">
                <a:effectLst/>
                <a:latin typeface="Arial" panose="020B0604020202020204" pitchFamily="34" charset="0"/>
              </a:rPr>
              <a:t>, </a:t>
            </a:r>
            <a:r>
              <a:rPr lang="ru-RU" sz="1600" b="1" i="1" dirty="0">
                <a:effectLst/>
                <a:latin typeface="inherit"/>
              </a:rPr>
              <a:t>B</a:t>
            </a:r>
            <a:r>
              <a:rPr lang="ru-RU" sz="1600" b="0" i="1" dirty="0">
                <a:effectLst/>
                <a:latin typeface="Arial" panose="020B0604020202020204" pitchFamily="34" charset="0"/>
              </a:rPr>
              <a:t>, </a:t>
            </a:r>
            <a:r>
              <a:rPr lang="ru-RU" sz="1600" b="1" i="1" dirty="0">
                <a:effectLst/>
                <a:latin typeface="inherit"/>
              </a:rPr>
              <a:t>C</a:t>
            </a:r>
            <a:r>
              <a:rPr lang="ru-RU" sz="1600" b="0" i="1" dirty="0">
                <a:effectLst/>
                <a:latin typeface="Arial" panose="020B0604020202020204" pitchFamily="34" charset="0"/>
              </a:rPr>
              <a:t> или </a:t>
            </a:r>
            <a:r>
              <a:rPr lang="ru-RU" sz="1600" b="1" i="1" dirty="0">
                <a:effectLst/>
                <a:latin typeface="inherit"/>
              </a:rPr>
              <a:t>D</a:t>
            </a:r>
            <a:r>
              <a:rPr lang="ru-RU" sz="1600" b="0" i="1" dirty="0">
                <a:effectLst/>
                <a:latin typeface="Arial" panose="020B0604020202020204" pitchFamily="34" charset="0"/>
              </a:rPr>
              <a:t>, соответствующую выбранному вами варианту ответа.</a:t>
            </a:r>
            <a:endParaRPr lang="ru-RU" sz="1600" dirty="0"/>
          </a:p>
        </p:txBody>
      </p:sp>
      <p:sp>
        <p:nvSpPr>
          <p:cNvPr id="8" name="TextBox 7">
            <a:extLst>
              <a:ext uri="{FF2B5EF4-FFF2-40B4-BE49-F238E27FC236}">
                <a16:creationId xmlns:a16="http://schemas.microsoft.com/office/drawing/2014/main" xmlns="" id="{00BB319C-2C7A-4D69-A243-41977BE177AC}"/>
              </a:ext>
            </a:extLst>
          </p:cNvPr>
          <p:cNvSpPr txBox="1"/>
          <p:nvPr/>
        </p:nvSpPr>
        <p:spPr>
          <a:xfrm>
            <a:off x="351442" y="975811"/>
            <a:ext cx="6856787" cy="9356408"/>
          </a:xfrm>
          <a:prstGeom prst="rect">
            <a:avLst/>
          </a:prstGeom>
          <a:noFill/>
        </p:spPr>
        <p:txBody>
          <a:bodyPr wrap="square">
            <a:spAutoFit/>
          </a:bodyPr>
          <a:lstStyle/>
          <a:p>
            <a:pPr algn="ctr" fontAlgn="base"/>
            <a:r>
              <a:rPr lang="en-US" sz="1400" b="1" dirty="0">
                <a:effectLst/>
                <a:latin typeface="inherit"/>
              </a:rPr>
              <a:t>Mr. Sticky</a:t>
            </a:r>
            <a:endParaRPr lang="en-US" sz="1400" b="1" dirty="0">
              <a:effectLst/>
              <a:latin typeface="Playfair Display"/>
            </a:endParaRP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No one knew how Mr. Sticky got in the fish tank.</a:t>
            </a:r>
          </a:p>
          <a:p>
            <a:pPr algn="l" fontAlgn="base"/>
            <a:r>
              <a:rPr lang="en-US" sz="1400" b="0" i="0" dirty="0">
                <a:effectLst/>
                <a:latin typeface="Arial" panose="020B0604020202020204" pitchFamily="34" charset="0"/>
              </a:rPr>
              <a:t> «He’s very small,» Mum said as she peered at the tiny water snail. «Just a black dot.»</a:t>
            </a:r>
          </a:p>
          <a:p>
            <a:pPr algn="l" fontAlgn="base"/>
            <a:r>
              <a:rPr lang="en-US" sz="1400" b="0" i="0" dirty="0">
                <a:effectLst/>
                <a:latin typeface="Arial" panose="020B0604020202020204" pitchFamily="34" charset="0"/>
              </a:rPr>
              <a:t> In the morning Abby jumped out of bed and switched on the light in her fish tank.</a:t>
            </a:r>
          </a:p>
          <a:p>
            <a:pPr algn="l" fontAlgn="base"/>
            <a:r>
              <a:rPr lang="en-US" sz="1400" b="0" i="0" dirty="0">
                <a:effectLst/>
                <a:latin typeface="Arial" panose="020B0604020202020204" pitchFamily="34" charset="0"/>
              </a:rPr>
              <a:t> Gerry, the fat orange goldfish, was dozing inside the stone archway. It took Abby a while to discover Mr. Sticky because he was clinging to the glass near the bottom, right next to the gravel.</a:t>
            </a:r>
          </a:p>
          <a:p>
            <a:pPr algn="l" fontAlgn="base"/>
            <a:r>
              <a:rPr lang="en-US" sz="1400" b="0" i="0" dirty="0">
                <a:effectLst/>
                <a:latin typeface="Arial" panose="020B0604020202020204" pitchFamily="34" charset="0"/>
              </a:rPr>
              <a:t> At school that day she wrote about the mysterious Mr. Sticky who was so small you could mistake him for a piece of gravel. Some of the girls in her class said he seemed an ideal pet for her and kept giggling about it.</a:t>
            </a:r>
          </a:p>
          <a:p>
            <a:pPr algn="l" fontAlgn="base"/>
            <a:r>
              <a:rPr lang="en-US" sz="1400" b="0" i="0" dirty="0">
                <a:effectLst/>
                <a:latin typeface="Arial" panose="020B0604020202020204" pitchFamily="34" charset="0"/>
              </a:rPr>
              <a:t> «I think he’s grown a bit,» Abby told her Mum at breakfast the next day.</a:t>
            </a:r>
          </a:p>
          <a:p>
            <a:pPr algn="l" fontAlgn="base"/>
            <a:r>
              <a:rPr lang="en-US" sz="1400" b="0" i="0" dirty="0">
                <a:effectLst/>
                <a:latin typeface="Arial" panose="020B0604020202020204" pitchFamily="34" charset="0"/>
              </a:rPr>
              <a:t> «Just as well if he’s going to be eaten up like that,» her Mum said, trying to put on her coat and eat toast at the same time. «But I don’t want him to get too huge or he won’t be cute anymore. Small things are cute aren’t they?»</a:t>
            </a:r>
          </a:p>
          <a:p>
            <a:pPr algn="l" fontAlgn="base"/>
            <a:r>
              <a:rPr lang="en-US" sz="1400" b="0" i="0" dirty="0">
                <a:effectLst/>
                <a:latin typeface="Arial" panose="020B0604020202020204" pitchFamily="34" charset="0"/>
              </a:rPr>
              <a:t> «Yes they are. Now hurry up, I’m going to miss my train.»</a:t>
            </a:r>
          </a:p>
          <a:p>
            <a:pPr algn="l" fontAlgn="base"/>
            <a:r>
              <a:rPr lang="en-US" sz="1400" b="0" i="0" dirty="0">
                <a:effectLst/>
                <a:latin typeface="Arial" panose="020B0604020202020204" pitchFamily="34" charset="0"/>
              </a:rPr>
              <a:t> At the weekend they cleaned out the tank. «There’s a lot of filth on the sides,» Mum said. «I’m not sure Mr. Sticky’s quite up to the job yet.»</a:t>
            </a:r>
          </a:p>
          <a:p>
            <a:pPr algn="l" fontAlgn="base"/>
            <a:r>
              <a:rPr lang="en-US" sz="1400" b="0" i="0" dirty="0">
                <a:effectLst/>
                <a:latin typeface="Arial" panose="020B0604020202020204" pitchFamily="34" charset="0"/>
              </a:rPr>
              <a:t> They took the fish out and put them in a bowl while they emptied some of the water. Mr. Sticky stayed out of the way, clinging to the glass while Mum used the special ‘vacuum cleaner’ to clean the gravel. Abby cleaned the archway and the filter tube. Mum poured new water into the tank.</a:t>
            </a:r>
          </a:p>
          <a:p>
            <a:pPr algn="l" fontAlgn="base"/>
            <a:r>
              <a:rPr lang="en-US" sz="1400" b="0" i="0" dirty="0">
                <a:effectLst/>
                <a:latin typeface="Arial" panose="020B0604020202020204" pitchFamily="34" charset="0"/>
              </a:rPr>
              <a:t> «Where’s Mr. Sticky?» Abby asked.</a:t>
            </a:r>
          </a:p>
          <a:p>
            <a:pPr algn="l" fontAlgn="base"/>
            <a:r>
              <a:rPr lang="en-US" sz="1400" b="0" i="0" dirty="0">
                <a:effectLst/>
                <a:latin typeface="Arial" panose="020B0604020202020204" pitchFamily="34" charset="0"/>
              </a:rPr>
              <a:t> «On the side,» Mum said. She was busy concentrating on the water.</a:t>
            </a:r>
            <a:endParaRPr lang="ru-RU" sz="1400" b="0" i="0" dirty="0">
              <a:effectLst/>
              <a:latin typeface="Arial" panose="020B0604020202020204" pitchFamily="34" charset="0"/>
            </a:endParaRPr>
          </a:p>
          <a:p>
            <a:pPr algn="l" fontAlgn="base"/>
            <a:r>
              <a:rPr lang="en-US" sz="1400" b="0" i="0" dirty="0">
                <a:effectLst/>
                <a:latin typeface="Arial" panose="020B0604020202020204" pitchFamily="34" charset="0"/>
              </a:rPr>
              <a:t>Abby looked on all sides of the tank. There was no sign of the water snail.</a:t>
            </a:r>
          </a:p>
          <a:p>
            <a:pPr algn="l" fontAlgn="base"/>
            <a:r>
              <a:rPr lang="en-US" sz="1400" b="0" i="0" dirty="0">
                <a:effectLst/>
                <a:latin typeface="Arial" panose="020B0604020202020204" pitchFamily="34" charset="0"/>
              </a:rPr>
              <a:t> «He’s probably in the gravel then,» her mum said. She put the fish back in the clean water where they swam round and round, looking baffled.</a:t>
            </a:r>
          </a:p>
          <a:p>
            <a:pPr algn="l" fontAlgn="base"/>
            <a:r>
              <a:rPr lang="en-US" sz="1400" b="0" i="0" dirty="0">
                <a:effectLst/>
                <a:latin typeface="Arial" panose="020B0604020202020204" pitchFamily="34" charset="0"/>
              </a:rPr>
              <a:t> That evening Abby went up to her bedroom to examine the tank. The water had settled and looked lovely and clear but there was no sign of Mr. Sticky. She went downstairs.</a:t>
            </a:r>
          </a:p>
          <a:p>
            <a:pPr algn="l" fontAlgn="base"/>
            <a:r>
              <a:rPr lang="en-US" sz="1400" b="0" i="0" dirty="0">
                <a:effectLst/>
                <a:latin typeface="Arial" panose="020B0604020202020204" pitchFamily="34" charset="0"/>
              </a:rPr>
              <a:t> Her mum was in the study surrounded by papers. She looked impatient when she saw Abby in the doorway and even more impatient when she heard the bad news.</a:t>
            </a:r>
          </a:p>
          <a:p>
            <a:pPr algn="l" fontAlgn="base"/>
            <a:r>
              <a:rPr lang="en-US" sz="1400" b="0" i="0" dirty="0">
                <a:effectLst/>
                <a:latin typeface="Arial" panose="020B0604020202020204" pitchFamily="34" charset="0"/>
              </a:rPr>
              <a:t> «He’ll turn up.» was all she said. «Now off to bed Abby. I’ve got masses of work to catch up on.»</a:t>
            </a:r>
          </a:p>
          <a:p>
            <a:pPr algn="l" fontAlgn="base"/>
            <a:r>
              <a:rPr lang="en-US" sz="1400" b="0" i="0" dirty="0">
                <a:effectLst/>
                <a:latin typeface="Arial" panose="020B0604020202020204" pitchFamily="34" charset="0"/>
              </a:rPr>
              <a:t> Abby felt her face go hot and red. It always happened when she was furious or offended.</a:t>
            </a:r>
          </a:p>
          <a:p>
            <a:pPr algn="l" fontAlgn="base"/>
            <a:r>
              <a:rPr lang="en-US" sz="1400" b="0" i="0" dirty="0">
                <a:effectLst/>
                <a:latin typeface="Arial" panose="020B0604020202020204" pitchFamily="34" charset="0"/>
              </a:rPr>
              <a:t> «You’ve poured him out, haven’t you,» she said. «You were in such a rush.»</a:t>
            </a:r>
          </a:p>
          <a:p>
            <a:pPr algn="l" fontAlgn="base"/>
            <a:r>
              <a:rPr lang="en-US" sz="1400" b="0" i="0" dirty="0">
                <a:effectLst/>
                <a:latin typeface="Arial" panose="020B0604020202020204" pitchFamily="34" charset="0"/>
              </a:rPr>
              <a:t> «I have not. I was very cautious. But he is extremely small.»</a:t>
            </a:r>
          </a:p>
          <a:p>
            <a:pPr algn="l" fontAlgn="base"/>
            <a:r>
              <a:rPr lang="en-US" sz="1400" b="0" i="0" dirty="0">
                <a:effectLst/>
                <a:latin typeface="Arial" panose="020B0604020202020204" pitchFamily="34" charset="0"/>
              </a:rPr>
              <a:t> «What’s wrong with being small?»</a:t>
            </a:r>
          </a:p>
          <a:p>
            <a:pPr algn="l" fontAlgn="base"/>
            <a:r>
              <a:rPr lang="en-US" sz="1400" b="0" i="0" dirty="0">
                <a:effectLst/>
                <a:latin typeface="Arial" panose="020B0604020202020204" pitchFamily="34" charset="0"/>
              </a:rPr>
              <a:t> «Nothing at all. But it makes things hard to find.»</a:t>
            </a:r>
          </a:p>
          <a:p>
            <a:pPr algn="l" fontAlgn="base"/>
            <a:r>
              <a:rPr lang="en-US" sz="1400" b="0" i="0" dirty="0">
                <a:effectLst/>
                <a:latin typeface="Arial" panose="020B0604020202020204" pitchFamily="34" charset="0"/>
              </a:rPr>
              <a:t> «Or notice,» Abby said and ran from the room.</a:t>
            </a:r>
          </a:p>
          <a:p>
            <a:pPr algn="l" fontAlgn="base"/>
            <a:r>
              <a:rPr lang="en-US" sz="1400" b="0" i="0" dirty="0">
                <a:effectLst/>
                <a:latin typeface="Arial" panose="020B0604020202020204" pitchFamily="34" charset="0"/>
              </a:rPr>
              <a:t> </a:t>
            </a:r>
            <a:endParaRPr lang="en-US" b="0" i="0" dirty="0">
              <a:effectLst/>
              <a:latin typeface="Arial" panose="020B0604020202020204" pitchFamily="34" charset="0"/>
            </a:endParaRPr>
          </a:p>
        </p:txBody>
      </p:sp>
    </p:spTree>
    <p:extLst>
      <p:ext uri="{BB962C8B-B14F-4D97-AF65-F5344CB8AC3E}">
        <p14:creationId xmlns:p14="http://schemas.microsoft.com/office/powerpoint/2010/main" xmlns="" val="160774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C2A24CC-9AF3-4795-BBE4-3F29F4E381E4}"/>
              </a:ext>
            </a:extLst>
          </p:cNvPr>
          <p:cNvSpPr/>
          <p:nvPr/>
        </p:nvSpPr>
        <p:spPr>
          <a:xfrm>
            <a:off x="214817" y="418534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12</a:t>
            </a:r>
          </a:p>
        </p:txBody>
      </p:sp>
      <p:sp>
        <p:nvSpPr>
          <p:cNvPr id="9" name="TextBox 8">
            <a:extLst>
              <a:ext uri="{FF2B5EF4-FFF2-40B4-BE49-F238E27FC236}">
                <a16:creationId xmlns:a16="http://schemas.microsoft.com/office/drawing/2014/main" xmlns="" id="{3C5EDF50-7A76-4ECD-9E78-BA7E726BB942}"/>
              </a:ext>
            </a:extLst>
          </p:cNvPr>
          <p:cNvSpPr txBox="1"/>
          <p:nvPr/>
        </p:nvSpPr>
        <p:spPr>
          <a:xfrm>
            <a:off x="824988" y="4095818"/>
            <a:ext cx="5894107" cy="1846659"/>
          </a:xfrm>
          <a:prstGeom prst="rect">
            <a:avLst/>
          </a:prstGeom>
          <a:noFill/>
        </p:spPr>
        <p:txBody>
          <a:bodyPr wrap="square">
            <a:spAutoFit/>
          </a:bodyPr>
          <a:lstStyle/>
          <a:p>
            <a:pPr algn="l" fontAlgn="base"/>
            <a:r>
              <a:rPr lang="en-US" sz="1600" b="0" i="0" dirty="0">
                <a:effectLst/>
                <a:latin typeface="Arial" panose="020B0604020202020204" pitchFamily="34" charset="0"/>
              </a:rPr>
              <a:t>Mr. Sticky was</a:t>
            </a:r>
          </a:p>
          <a:p>
            <a:pPr algn="l" fontAlgn="base"/>
            <a:r>
              <a:rPr lang="en-US" sz="1600" b="0" i="0" dirty="0">
                <a:effectLst/>
                <a:latin typeface="Arial" panose="020B0604020202020204" pitchFamily="34" charset="0"/>
              </a:rPr>
              <a:t>A) a goldfish.</a:t>
            </a:r>
          </a:p>
          <a:p>
            <a:pPr algn="l" fontAlgn="base"/>
            <a:r>
              <a:rPr lang="en-US" sz="1600" b="0" i="0" dirty="0">
                <a:effectLst/>
                <a:latin typeface="Arial" panose="020B0604020202020204" pitchFamily="34" charset="0"/>
              </a:rPr>
              <a:t>B) a piece of gravel.</a:t>
            </a:r>
          </a:p>
          <a:p>
            <a:pPr algn="l" fontAlgn="base"/>
            <a:r>
              <a:rPr lang="en-US" sz="1600" b="0" i="0" dirty="0">
                <a:effectLst/>
                <a:latin typeface="Arial" panose="020B0604020202020204" pitchFamily="34" charset="0"/>
              </a:rPr>
              <a:t>C) a snail.</a:t>
            </a:r>
          </a:p>
          <a:p>
            <a:pPr algn="l" fontAlgn="base"/>
            <a:r>
              <a:rPr lang="en-US" sz="1600" b="0" i="0" dirty="0">
                <a:effectLst/>
                <a:latin typeface="Arial" panose="020B0604020202020204" pitchFamily="34" charset="0"/>
              </a:rPr>
              <a:t>D) a turtle.</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8435E5EC-DF9B-452E-A190-F34AD67C88D8}"/>
              </a:ext>
            </a:extLst>
          </p:cNvPr>
          <p:cNvSpPr/>
          <p:nvPr/>
        </p:nvSpPr>
        <p:spPr>
          <a:xfrm>
            <a:off x="205224" y="592600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13</a:t>
            </a:r>
          </a:p>
        </p:txBody>
      </p:sp>
      <p:sp>
        <p:nvSpPr>
          <p:cNvPr id="12" name="TextBox 11">
            <a:extLst>
              <a:ext uri="{FF2B5EF4-FFF2-40B4-BE49-F238E27FC236}">
                <a16:creationId xmlns:a16="http://schemas.microsoft.com/office/drawing/2014/main" xmlns="" id="{AC040D59-1323-4E4C-9884-00850737D5A8}"/>
              </a:ext>
            </a:extLst>
          </p:cNvPr>
          <p:cNvSpPr txBox="1"/>
          <p:nvPr/>
        </p:nvSpPr>
        <p:spPr>
          <a:xfrm>
            <a:off x="840580" y="5898234"/>
            <a:ext cx="6719095" cy="1569660"/>
          </a:xfrm>
          <a:prstGeom prst="rect">
            <a:avLst/>
          </a:prstGeom>
          <a:noFill/>
        </p:spPr>
        <p:txBody>
          <a:bodyPr wrap="square">
            <a:spAutoFit/>
          </a:bodyPr>
          <a:lstStyle/>
          <a:p>
            <a:pPr algn="l" fontAlgn="base"/>
            <a:r>
              <a:rPr lang="en-US" sz="1600" b="0" i="0" dirty="0">
                <a:effectLst/>
                <a:latin typeface="Arial" panose="020B0604020202020204" pitchFamily="34" charset="0"/>
              </a:rPr>
              <a:t>Abby didn’t want Mr. Sticky to grow too big because</a:t>
            </a:r>
          </a:p>
          <a:p>
            <a:pPr algn="l" fontAlgn="base"/>
            <a:r>
              <a:rPr lang="en-US" sz="1600" b="0" i="0" dirty="0">
                <a:effectLst/>
                <a:latin typeface="Arial" panose="020B0604020202020204" pitchFamily="34" charset="0"/>
              </a:rPr>
              <a:t>A) there wouldn’t be enough space in the fish tank.</a:t>
            </a:r>
          </a:p>
          <a:p>
            <a:pPr algn="l" fontAlgn="base"/>
            <a:r>
              <a:rPr lang="en-US" sz="1600" b="0" i="0" dirty="0">
                <a:effectLst/>
                <a:latin typeface="Arial" panose="020B0604020202020204" pitchFamily="34" charset="0"/>
              </a:rPr>
              <a:t>B) he would eat too much.</a:t>
            </a:r>
          </a:p>
          <a:p>
            <a:pPr algn="l" fontAlgn="base"/>
            <a:r>
              <a:rPr lang="en-US" sz="1600" b="0" i="0" dirty="0">
                <a:effectLst/>
                <a:latin typeface="Arial" panose="020B0604020202020204" pitchFamily="34" charset="0"/>
              </a:rPr>
              <a:t>C) he would leave a lot of dirt on the walls of the fish tank.</a:t>
            </a:r>
          </a:p>
          <a:p>
            <a:pPr algn="l" fontAlgn="base"/>
            <a:r>
              <a:rPr lang="en-US" sz="1600" b="0" i="0" dirty="0">
                <a:effectLst/>
                <a:latin typeface="Arial" panose="020B0604020202020204" pitchFamily="34" charset="0"/>
              </a:rPr>
              <a:t>D) she found small things to be very pretty.</a:t>
            </a:r>
          </a:p>
          <a:p>
            <a:pPr algn="l" fontAlgn="base"/>
            <a:r>
              <a:rPr lang="en-US" sz="1600" b="0" i="0" dirty="0">
                <a:effectLst/>
                <a:latin typeface="Arial" panose="020B0604020202020204" pitchFamily="34" charset="0"/>
              </a:rPr>
              <a:t> </a:t>
            </a:r>
          </a:p>
        </p:txBody>
      </p:sp>
      <p:sp>
        <p:nvSpPr>
          <p:cNvPr id="13" name="Прямоугольник 12">
            <a:extLst>
              <a:ext uri="{FF2B5EF4-FFF2-40B4-BE49-F238E27FC236}">
                <a16:creationId xmlns:a16="http://schemas.microsoft.com/office/drawing/2014/main" xmlns="" id="{F3CD37C0-E3C8-45AD-B2BE-8C56E8136342}"/>
              </a:ext>
            </a:extLst>
          </p:cNvPr>
          <p:cNvSpPr/>
          <p:nvPr/>
        </p:nvSpPr>
        <p:spPr>
          <a:xfrm>
            <a:off x="189613" y="794217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14</a:t>
            </a:r>
          </a:p>
        </p:txBody>
      </p:sp>
      <p:sp>
        <p:nvSpPr>
          <p:cNvPr id="15" name="TextBox 14">
            <a:extLst>
              <a:ext uri="{FF2B5EF4-FFF2-40B4-BE49-F238E27FC236}">
                <a16:creationId xmlns:a16="http://schemas.microsoft.com/office/drawing/2014/main" xmlns="" id="{4744E306-AB29-4C58-A465-9E330F2CFBBA}"/>
              </a:ext>
            </a:extLst>
          </p:cNvPr>
          <p:cNvSpPr txBox="1"/>
          <p:nvPr/>
        </p:nvSpPr>
        <p:spPr>
          <a:xfrm>
            <a:off x="840580" y="7932936"/>
            <a:ext cx="5894108" cy="1569660"/>
          </a:xfrm>
          <a:prstGeom prst="rect">
            <a:avLst/>
          </a:prstGeom>
          <a:noFill/>
        </p:spPr>
        <p:txBody>
          <a:bodyPr wrap="square">
            <a:spAutoFit/>
          </a:bodyPr>
          <a:lstStyle/>
          <a:p>
            <a:pPr algn="l" fontAlgn="base"/>
            <a:r>
              <a:rPr lang="en-US" sz="1600" b="0" i="0" dirty="0">
                <a:effectLst/>
                <a:latin typeface="Arial" panose="020B0604020202020204" pitchFamily="34" charset="0"/>
              </a:rPr>
              <a:t>When helping her mother to clean out the tank Abby</a:t>
            </a:r>
          </a:p>
          <a:p>
            <a:pPr algn="l" fontAlgn="base"/>
            <a:r>
              <a:rPr lang="en-US" sz="1600" b="0" i="0" dirty="0">
                <a:effectLst/>
                <a:latin typeface="Arial" panose="020B0604020202020204" pitchFamily="34" charset="0"/>
              </a:rPr>
              <a:t>A) polished the walls of the tank.</a:t>
            </a:r>
          </a:p>
          <a:p>
            <a:pPr algn="l" fontAlgn="base"/>
            <a:r>
              <a:rPr lang="en-US" sz="1600" b="0" i="0" dirty="0">
                <a:effectLst/>
                <a:latin typeface="Arial" panose="020B0604020202020204" pitchFamily="34" charset="0"/>
              </a:rPr>
              <a:t>B) used a vacuum cleaner.</a:t>
            </a:r>
          </a:p>
          <a:p>
            <a:pPr algn="l" fontAlgn="base"/>
            <a:r>
              <a:rPr lang="en-US" sz="1600" b="0" i="0" dirty="0">
                <a:effectLst/>
                <a:latin typeface="Arial" panose="020B0604020202020204" pitchFamily="34" charset="0"/>
              </a:rPr>
              <a:t>C) poured fresh water into the tank.</a:t>
            </a:r>
          </a:p>
          <a:p>
            <a:pPr algn="l" fontAlgn="base"/>
            <a:r>
              <a:rPr lang="en-US" sz="1600" b="0" i="0" dirty="0">
                <a:effectLst/>
                <a:latin typeface="Arial" panose="020B0604020202020204" pitchFamily="34" charset="0"/>
              </a:rPr>
              <a:t>D) cleaned the filter tube of the fish tank.</a:t>
            </a:r>
          </a:p>
          <a:p>
            <a:pPr algn="l" fontAlgn="base"/>
            <a:r>
              <a:rPr lang="en-US" sz="1600" b="0" i="0" dirty="0">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6062A9DF-BC11-414D-9731-F5BA3B7473FB}"/>
              </a:ext>
            </a:extLst>
          </p:cNvPr>
          <p:cNvSpPr/>
          <p:nvPr/>
        </p:nvSpPr>
        <p:spPr>
          <a:xfrm>
            <a:off x="6522897" y="501591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Прямоугольник 17">
            <a:extLst>
              <a:ext uri="{FF2B5EF4-FFF2-40B4-BE49-F238E27FC236}">
                <a16:creationId xmlns:a16="http://schemas.microsoft.com/office/drawing/2014/main" xmlns="" id="{5838872A-149C-4D33-A25F-EA5EADD3E9D0}"/>
              </a:ext>
            </a:extLst>
          </p:cNvPr>
          <p:cNvSpPr/>
          <p:nvPr/>
        </p:nvSpPr>
        <p:spPr>
          <a:xfrm>
            <a:off x="6522896" y="681414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9" name="Прямоугольник 18">
            <a:extLst>
              <a:ext uri="{FF2B5EF4-FFF2-40B4-BE49-F238E27FC236}">
                <a16:creationId xmlns:a16="http://schemas.microsoft.com/office/drawing/2014/main" xmlns="" id="{0A46CD9F-2DE0-44F8-A79E-6B0F767A1FAC}"/>
              </a:ext>
            </a:extLst>
          </p:cNvPr>
          <p:cNvSpPr/>
          <p:nvPr/>
        </p:nvSpPr>
        <p:spPr>
          <a:xfrm>
            <a:off x="6522896" y="871776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4" name="TextBox 13">
            <a:extLst>
              <a:ext uri="{FF2B5EF4-FFF2-40B4-BE49-F238E27FC236}">
                <a16:creationId xmlns:a16="http://schemas.microsoft.com/office/drawing/2014/main" xmlns="" id="{B0D70CD3-EF18-4B88-9983-F70CC7E74CB3}"/>
              </a:ext>
            </a:extLst>
          </p:cNvPr>
          <p:cNvSpPr txBox="1"/>
          <p:nvPr/>
        </p:nvSpPr>
        <p:spPr>
          <a:xfrm>
            <a:off x="220419" y="572796"/>
            <a:ext cx="6898061" cy="3200876"/>
          </a:xfrm>
          <a:prstGeom prst="rect">
            <a:avLst/>
          </a:prstGeom>
          <a:noFill/>
        </p:spPr>
        <p:txBody>
          <a:bodyPr wrap="square">
            <a:spAutoFit/>
          </a:bodyPr>
          <a:lstStyle/>
          <a:p>
            <a:pPr algn="l" fontAlgn="base"/>
            <a:r>
              <a:rPr lang="en-US" sz="1400" b="0" i="0" dirty="0">
                <a:effectLst/>
                <a:latin typeface="Arial" panose="020B0604020202020204" pitchFamily="34" charset="0"/>
              </a:rPr>
              <a:t> The door to the bedroom opened and Mum’s face appeared. Abby tried to ignore her but it was hard when she walked over to the bed and sat next to her. She was holding her glasses in her hand. «These are my new pair,» she said. «Extra powerful, for snail hunting.» She smiled at Abby. Abby tried not to smile back.</a:t>
            </a:r>
          </a:p>
          <a:p>
            <a:pPr algn="l" fontAlgn="base"/>
            <a:r>
              <a:rPr lang="en-US" sz="1400" b="0" i="0" dirty="0">
                <a:effectLst/>
                <a:latin typeface="Arial" panose="020B0604020202020204" pitchFamily="34" charset="0"/>
              </a:rPr>
              <a:t> «And I’ve got a magnifying glass,» Abby suddenly remembered and rushed off to find it.</a:t>
            </a:r>
          </a:p>
          <a:p>
            <a:pPr algn="l" fontAlgn="base"/>
            <a:r>
              <a:rPr lang="en-US" sz="1400" b="0" i="0" dirty="0">
                <a:effectLst/>
                <a:latin typeface="Arial" panose="020B0604020202020204" pitchFamily="34" charset="0"/>
              </a:rPr>
              <a:t> They sat beside each other on the floor with the tank between them and peered into the water.</a:t>
            </a:r>
          </a:p>
          <a:p>
            <a:pPr algn="l" fontAlgn="base"/>
            <a:r>
              <a:rPr lang="en-US" sz="1400" b="0" i="0" dirty="0">
                <a:effectLst/>
                <a:latin typeface="Arial" panose="020B0604020202020204" pitchFamily="34" charset="0"/>
              </a:rPr>
              <a:t> «Ah ha!» Mum suddenly cried.</a:t>
            </a:r>
          </a:p>
          <a:p>
            <a:pPr algn="l" fontAlgn="base"/>
            <a:r>
              <a:rPr lang="en-US" sz="1400" b="0" i="0" dirty="0">
                <a:effectLst/>
                <a:latin typeface="Arial" panose="020B0604020202020204" pitchFamily="34" charset="0"/>
              </a:rPr>
              <a:t> There, perfectly hidden against the dark stone, sat Mr. Sticky. And right next to him was another water snail, even smaller than him.</a:t>
            </a:r>
          </a:p>
          <a:p>
            <a:pPr algn="l" fontAlgn="base"/>
            <a:r>
              <a:rPr lang="en-US" sz="1400" b="0" i="0" dirty="0">
                <a:effectLst/>
                <a:latin typeface="Arial" panose="020B0604020202020204" pitchFamily="34" charset="0"/>
              </a:rPr>
              <a:t> «Mrs. Sticky!» Abby breathed.</a:t>
            </a:r>
          </a:p>
          <a:p>
            <a:pPr algn="l" fontAlgn="base"/>
            <a:r>
              <a:rPr lang="en-US" sz="1400" b="0" i="0" dirty="0">
                <a:effectLst/>
                <a:latin typeface="Arial" panose="020B0604020202020204" pitchFamily="34" charset="0"/>
              </a:rPr>
              <a:t> They both laughed. Then Abby put her head on her mum’s chest and smiled.</a:t>
            </a:r>
          </a:p>
          <a:p>
            <a:pPr algn="l" fontAlgn="base"/>
            <a:r>
              <a:rPr lang="en-US" sz="2000" b="0" i="0" dirty="0">
                <a:solidFill>
                  <a:srgbClr val="555555"/>
                </a:solidFill>
                <a:effectLst/>
                <a:latin typeface="Arial" panose="020B0604020202020204" pitchFamily="34" charset="0"/>
              </a:rPr>
              <a:t> </a:t>
            </a:r>
            <a:endParaRPr lang="ru-RU" dirty="0"/>
          </a:p>
        </p:txBody>
      </p:sp>
    </p:spTree>
    <p:extLst>
      <p:ext uri="{BB962C8B-B14F-4D97-AF65-F5344CB8AC3E}">
        <p14:creationId xmlns:p14="http://schemas.microsoft.com/office/powerpoint/2010/main" xmlns="" val="10851024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2456</TotalTime>
  <Words>1191</Words>
  <Application>Microsoft Office PowerPoint</Application>
  <PresentationFormat>Произвольный</PresentationFormat>
  <Paragraphs>373</Paragraphs>
  <Slides>18</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Margarita Ten</dc:creator>
  <cp:lastModifiedBy>admin</cp:lastModifiedBy>
  <cp:revision>192</cp:revision>
  <dcterms:created xsi:type="dcterms:W3CDTF">2021-06-14T22:32:42Z</dcterms:created>
  <dcterms:modified xsi:type="dcterms:W3CDTF">2022-11-07T13:52:10Z</dcterms:modified>
</cp:coreProperties>
</file>