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mpeg"/>
  <Override PartName="/ppt/charts/style1.xml" ContentType="application/vnd.ms-office.chartstyl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charts/colors1.xml" ContentType="application/vnd.ms-office.chartcolorstyle+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9" r:id="rId4"/>
    <p:sldId id="262" r:id="rId5"/>
    <p:sldId id="266" r:id="rId6"/>
    <p:sldId id="267" r:id="rId7"/>
    <p:sldId id="269" r:id="rId8"/>
    <p:sldId id="270" r:id="rId9"/>
    <p:sldId id="271" r:id="rId10"/>
    <p:sldId id="272" r:id="rId11"/>
    <p:sldId id="274" r:id="rId12"/>
    <p:sldId id="277" r:id="rId13"/>
    <p:sldId id="276" r:id="rId14"/>
    <p:sldId id="279" r:id="rId15"/>
    <p:sldId id="285" r:id="rId16"/>
    <p:sldId id="286" r:id="rId17"/>
    <p:sldId id="280" r:id="rId18"/>
    <p:sldId id="281" r:id="rId19"/>
  </p:sldIdLst>
  <p:sldSz cx="7559675" cy="10439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snapToGrid="0">
      <p:cViewPr varScale="1">
        <p:scale>
          <a:sx n="72" d="100"/>
          <a:sy n="72" d="100"/>
        </p:scale>
        <p:origin x="-3240" y="-108"/>
      </p:cViewPr>
      <p:guideLst>
        <p:guide orient="horz" pos="3288"/>
        <p:guide pos="2381"/>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style val="8"/>
  <c:chart>
    <c:autoTitleDeleted val="1"/>
    <c:plotArea>
      <c:layout>
        <c:manualLayout>
          <c:layoutTarget val="inner"/>
          <c:xMode val="edge"/>
          <c:yMode val="edge"/>
          <c:x val="0.22934208655467483"/>
          <c:y val="0.23127632495923189"/>
          <c:w val="0.75194123335012542"/>
          <c:h val="0.63408852855563858"/>
        </c:manualLayout>
      </c:layout>
      <c:pieChart>
        <c:varyColors val="1"/>
        <c:ser>
          <c:idx val="0"/>
          <c:order val="0"/>
          <c:tx>
            <c:strRef>
              <c:f>Лист1!$B$1</c:f>
              <c:strCache>
                <c:ptCount val="1"/>
                <c:pt idx="0">
                  <c:v>What museums are popular among teenagers </c:v>
                </c:pt>
              </c:strCache>
            </c:strRef>
          </c:tx>
          <c:dPt>
            <c:idx val="0"/>
            <c:spPr>
              <a:solidFill>
                <a:schemeClr val="accent6">
                  <a:shade val="53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9803-488E-B3F2-152F7D52FCBD}"/>
              </c:ext>
            </c:extLst>
          </c:dPt>
          <c:dPt>
            <c:idx val="1"/>
            <c:spPr>
              <a:solidFill>
                <a:schemeClr val="accent6">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9803-488E-B3F2-152F7D52FCBD}"/>
              </c:ext>
            </c:extLst>
          </c:dPt>
          <c:dPt>
            <c:idx val="2"/>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9803-488E-B3F2-152F7D52FCBD}"/>
              </c:ext>
            </c:extLst>
          </c:dPt>
          <c:dPt>
            <c:idx val="3"/>
            <c:spPr>
              <a:solidFill>
                <a:schemeClr val="accent6">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9803-488E-B3F2-152F7D52FCBD}"/>
              </c:ext>
            </c:extLst>
          </c:dPt>
          <c:dPt>
            <c:idx val="4"/>
            <c:spPr>
              <a:solidFill>
                <a:schemeClr val="accent6">
                  <a:tint val="54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9803-488E-B3F2-152F7D52FCBD}"/>
              </c:ext>
            </c:extLst>
          </c:dPt>
          <c:cat>
            <c:strRef>
              <c:f>Лист1!$A$2:$A$6</c:f>
              <c:strCache>
                <c:ptCount val="5"/>
                <c:pt idx="0">
                  <c:v>Endless novelty</c:v>
                </c:pt>
                <c:pt idx="1">
                  <c:v>Different educational facilities</c:v>
                </c:pt>
                <c:pt idx="2">
                  <c:v>Plenty of job opportunities</c:v>
                </c:pt>
                <c:pt idx="3">
                  <c:v>Options for entertainment</c:v>
                </c:pt>
                <c:pt idx="4">
                  <c:v>Developed infrastructure</c:v>
                </c:pt>
              </c:strCache>
            </c:strRef>
          </c:cat>
          <c:val>
            <c:numRef>
              <c:f>Лист1!$B$2:$B$6</c:f>
              <c:numCache>
                <c:formatCode>General</c:formatCode>
                <c:ptCount val="5"/>
                <c:pt idx="0">
                  <c:v>2</c:v>
                </c:pt>
                <c:pt idx="1">
                  <c:v>4</c:v>
                </c:pt>
                <c:pt idx="2">
                  <c:v>21</c:v>
                </c:pt>
                <c:pt idx="3">
                  <c:v>25</c:v>
                </c:pt>
                <c:pt idx="4">
                  <c:v>48</c:v>
                </c:pt>
              </c:numCache>
            </c:numRef>
          </c:val>
          <c:extLst xmlns:c16r2="http://schemas.microsoft.com/office/drawing/2015/06/chart">
            <c:ext xmlns:c16="http://schemas.microsoft.com/office/drawing/2014/chart" uri="{C3380CC4-5D6E-409C-BE32-E72D297353CC}">
              <c16:uniqueId val="{0000000A-9803-488E-B3F2-152F7D52FCBD}"/>
            </c:ext>
          </c:extLst>
        </c:ser>
        <c:dLbls/>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08486"/>
            <a:ext cx="6425724" cy="3634458"/>
          </a:xfrm>
        </p:spPr>
        <p:txBody>
          <a:bodyPr anchor="b"/>
          <a:lstStyle>
            <a:lvl1pPr algn="ctr">
              <a:defRPr sz="4960"/>
            </a:lvl1pPr>
          </a:lstStyle>
          <a:p>
            <a:r>
              <a:rPr lang="ru-RU"/>
              <a:t>Образец заголовка</a:t>
            </a:r>
            <a:endParaRPr lang="en-US" dirty="0"/>
          </a:p>
        </p:txBody>
      </p:sp>
      <p:sp>
        <p:nvSpPr>
          <p:cNvPr id="3" name="Subtitle 2"/>
          <p:cNvSpPr>
            <a:spLocks noGrp="1"/>
          </p:cNvSpPr>
          <p:nvPr>
            <p:ph type="subTitle" idx="1"/>
          </p:nvPr>
        </p:nvSpPr>
        <p:spPr>
          <a:xfrm>
            <a:off x="944960" y="5483102"/>
            <a:ext cx="5669756" cy="2520438"/>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2120444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626691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55801"/>
            <a:ext cx="1630055" cy="884690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519728" y="555801"/>
            <a:ext cx="4795669" cy="884690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28895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32869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15791" y="2602603"/>
            <a:ext cx="6520220" cy="4342500"/>
          </a:xfrm>
        </p:spPr>
        <p:txBody>
          <a:bodyPr anchor="b"/>
          <a:lstStyle>
            <a:lvl1pPr>
              <a:defRPr sz="4960"/>
            </a:lvl1pPr>
          </a:lstStyle>
          <a:p>
            <a:r>
              <a:rPr lang="ru-RU"/>
              <a:t>Образец заголовка</a:t>
            </a:r>
            <a:endParaRPr lang="en-US" dirty="0"/>
          </a:p>
        </p:txBody>
      </p:sp>
      <p:sp>
        <p:nvSpPr>
          <p:cNvPr id="3" name="Text Placeholder 2"/>
          <p:cNvSpPr>
            <a:spLocks noGrp="1"/>
          </p:cNvSpPr>
          <p:nvPr>
            <p:ph type="body" idx="1"/>
          </p:nvPr>
        </p:nvSpPr>
        <p:spPr>
          <a:xfrm>
            <a:off x="515791" y="6986185"/>
            <a:ext cx="6520220" cy="2283618"/>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680265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519728" y="2779007"/>
            <a:ext cx="3212862" cy="662370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27085" y="2779007"/>
            <a:ext cx="3212862" cy="662370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02147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20712" y="555804"/>
            <a:ext cx="6520220" cy="2017801"/>
          </a:xfrm>
        </p:spPr>
        <p:txBody>
          <a:bodyPr/>
          <a:lstStyle/>
          <a:p>
            <a:r>
              <a:rPr lang="ru-RU"/>
              <a:t>Образец заголовка</a:t>
            </a:r>
            <a:endParaRPr lang="en-US" dirty="0"/>
          </a:p>
        </p:txBody>
      </p:sp>
      <p:sp>
        <p:nvSpPr>
          <p:cNvPr id="3" name="Text Placeholder 2"/>
          <p:cNvSpPr>
            <a:spLocks noGrp="1"/>
          </p:cNvSpPr>
          <p:nvPr>
            <p:ph type="body" idx="1"/>
          </p:nvPr>
        </p:nvSpPr>
        <p:spPr>
          <a:xfrm>
            <a:off x="520713" y="2559104"/>
            <a:ext cx="3198096" cy="1254177"/>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ru-RU"/>
              <a:t>Образец текста</a:t>
            </a:r>
          </a:p>
        </p:txBody>
      </p:sp>
      <p:sp>
        <p:nvSpPr>
          <p:cNvPr id="4" name="Content Placeholder 3"/>
          <p:cNvSpPr>
            <a:spLocks noGrp="1"/>
          </p:cNvSpPr>
          <p:nvPr>
            <p:ph sz="half" idx="2"/>
          </p:nvPr>
        </p:nvSpPr>
        <p:spPr>
          <a:xfrm>
            <a:off x="520713" y="3813281"/>
            <a:ext cx="3198096" cy="56087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27086" y="2559104"/>
            <a:ext cx="3213847" cy="1254177"/>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ru-RU"/>
              <a:t>Образец текста</a:t>
            </a:r>
          </a:p>
        </p:txBody>
      </p:sp>
      <p:sp>
        <p:nvSpPr>
          <p:cNvPr id="6" name="Content Placeholder 5"/>
          <p:cNvSpPr>
            <a:spLocks noGrp="1"/>
          </p:cNvSpPr>
          <p:nvPr>
            <p:ph sz="quarter" idx="4"/>
          </p:nvPr>
        </p:nvSpPr>
        <p:spPr>
          <a:xfrm>
            <a:off x="3827086" y="3813281"/>
            <a:ext cx="3213847" cy="56087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2771537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358537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488621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20712" y="695960"/>
            <a:ext cx="2438192" cy="2435860"/>
          </a:xfrm>
        </p:spPr>
        <p:txBody>
          <a:bodyPr anchor="b"/>
          <a:lstStyle>
            <a:lvl1pPr>
              <a:defRPr sz="2645"/>
            </a:lvl1pPr>
          </a:lstStyle>
          <a:p>
            <a:r>
              <a:rPr lang="ru-RU"/>
              <a:t>Образец заголовка</a:t>
            </a:r>
            <a:endParaRPr lang="en-US" dirty="0"/>
          </a:p>
        </p:txBody>
      </p:sp>
      <p:sp>
        <p:nvSpPr>
          <p:cNvPr id="3" name="Content Placeholder 2"/>
          <p:cNvSpPr>
            <a:spLocks noGrp="1"/>
          </p:cNvSpPr>
          <p:nvPr>
            <p:ph idx="1"/>
          </p:nvPr>
        </p:nvSpPr>
        <p:spPr>
          <a:xfrm>
            <a:off x="3213847" y="1503083"/>
            <a:ext cx="3827085" cy="7418740"/>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20712" y="3131820"/>
            <a:ext cx="2438192" cy="5802084"/>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ru-RU"/>
              <a:t>Образец текста</a:t>
            </a:r>
          </a:p>
        </p:txBody>
      </p:sp>
      <p:sp>
        <p:nvSpPr>
          <p:cNvPr id="5" name="Date Placeholder 4"/>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3949413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20712" y="695960"/>
            <a:ext cx="2438192" cy="2435860"/>
          </a:xfrm>
        </p:spPr>
        <p:txBody>
          <a:bodyPr anchor="b"/>
          <a:lstStyle>
            <a:lvl1pPr>
              <a:defRPr sz="2645"/>
            </a:lvl1pPr>
          </a:lstStyle>
          <a:p>
            <a:r>
              <a:rPr lang="ru-RU"/>
              <a:t>Образец заголовка</a:t>
            </a:r>
            <a:endParaRPr lang="en-US" dirty="0"/>
          </a:p>
        </p:txBody>
      </p:sp>
      <p:sp>
        <p:nvSpPr>
          <p:cNvPr id="3" name="Picture Placeholder 2"/>
          <p:cNvSpPr>
            <a:spLocks noGrp="1" noChangeAspect="1"/>
          </p:cNvSpPr>
          <p:nvPr>
            <p:ph type="pic" idx="1"/>
          </p:nvPr>
        </p:nvSpPr>
        <p:spPr>
          <a:xfrm>
            <a:off x="3213847" y="1503083"/>
            <a:ext cx="3827085" cy="7418740"/>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ru-RU"/>
              <a:t>Вставка рисунка</a:t>
            </a:r>
            <a:endParaRPr lang="en-US" dirty="0"/>
          </a:p>
        </p:txBody>
      </p:sp>
      <p:sp>
        <p:nvSpPr>
          <p:cNvPr id="4" name="Text Placeholder 3"/>
          <p:cNvSpPr>
            <a:spLocks noGrp="1"/>
          </p:cNvSpPr>
          <p:nvPr>
            <p:ph type="body" sz="half" idx="2"/>
          </p:nvPr>
        </p:nvSpPr>
        <p:spPr>
          <a:xfrm>
            <a:off x="520712" y="3131820"/>
            <a:ext cx="2438192" cy="5802084"/>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ru-RU"/>
              <a:t>Образец текста</a:t>
            </a:r>
          </a:p>
        </p:txBody>
      </p:sp>
      <p:sp>
        <p:nvSpPr>
          <p:cNvPr id="5" name="Date Placeholder 4"/>
          <p:cNvSpPr>
            <a:spLocks noGrp="1"/>
          </p:cNvSpPr>
          <p:nvPr>
            <p:ph type="dt" sz="half" idx="10"/>
          </p:nvPr>
        </p:nvSpPr>
        <p:spPr/>
        <p:txBody>
          <a:bodyPr/>
          <a:lstStyle/>
          <a:p>
            <a:fld id="{C841908D-6937-4D1E-B13D-A1009C6A5FBE}" type="datetimeFigureOut">
              <a:rPr lang="ru-RU" smtClean="0"/>
              <a:pPr/>
              <a:t>07.11.2022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445873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55804"/>
            <a:ext cx="6520220" cy="2017801"/>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519728" y="2779007"/>
            <a:ext cx="6520220" cy="662370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19728" y="9675780"/>
            <a:ext cx="1700927" cy="555801"/>
          </a:xfrm>
          <a:prstGeom prst="rect">
            <a:avLst/>
          </a:prstGeom>
        </p:spPr>
        <p:txBody>
          <a:bodyPr vert="horz" lIns="91440" tIns="45720" rIns="91440" bIns="45720" rtlCol="0" anchor="ctr"/>
          <a:lstStyle>
            <a:lvl1pPr algn="l">
              <a:defRPr sz="992">
                <a:solidFill>
                  <a:schemeClr val="tx1">
                    <a:tint val="75000"/>
                  </a:schemeClr>
                </a:solidFill>
              </a:defRPr>
            </a:lvl1pPr>
          </a:lstStyle>
          <a:p>
            <a:fld id="{C841908D-6937-4D1E-B13D-A1009C6A5FBE}" type="datetimeFigureOut">
              <a:rPr lang="ru-RU" smtClean="0"/>
              <a:pPr/>
              <a:t>07.11.2022</a:t>
            </a:fld>
            <a:endParaRPr lang="ru-RU"/>
          </a:p>
        </p:txBody>
      </p:sp>
      <p:sp>
        <p:nvSpPr>
          <p:cNvPr id="5" name="Footer Placeholder 4"/>
          <p:cNvSpPr>
            <a:spLocks noGrp="1"/>
          </p:cNvSpPr>
          <p:nvPr>
            <p:ph type="ftr" sz="quarter" idx="3"/>
          </p:nvPr>
        </p:nvSpPr>
        <p:spPr>
          <a:xfrm>
            <a:off x="2504143" y="9675780"/>
            <a:ext cx="2551390" cy="555801"/>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339020" y="9675780"/>
            <a:ext cx="1700927" cy="555801"/>
          </a:xfrm>
          <a:prstGeom prst="rect">
            <a:avLst/>
          </a:prstGeom>
        </p:spPr>
        <p:txBody>
          <a:bodyPr vert="horz" lIns="91440" tIns="45720" rIns="91440" bIns="45720" rtlCol="0" anchor="ctr"/>
          <a:lstStyle>
            <a:lvl1pPr algn="r">
              <a:defRPr sz="992">
                <a:solidFill>
                  <a:schemeClr val="tx1">
                    <a:tint val="75000"/>
                  </a:schemeClr>
                </a:solidFill>
              </a:defRPr>
            </a:lvl1pPr>
          </a:lstStyle>
          <a:p>
            <a:fld id="{06CAEAD2-ED24-4423-B116-FD9338A778D7}" type="slidenum">
              <a:rPr lang="ru-RU" smtClean="0"/>
              <a:pPr/>
              <a:t>‹#›</a:t>
            </a:fld>
            <a:endParaRPr lang="ru-RU"/>
          </a:p>
        </p:txBody>
      </p:sp>
    </p:spTree>
    <p:extLst>
      <p:ext uri="{BB962C8B-B14F-4D97-AF65-F5344CB8AC3E}">
        <p14:creationId xmlns:p14="http://schemas.microsoft.com/office/powerpoint/2010/main" xmlns="" val="1237369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vk.com/e_oge_ege"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slideLayout" Target="../slideLayouts/slideLayout7.xml"/><Relationship Id="rId1" Type="http://schemas.openxmlformats.org/officeDocument/2006/relationships/audio" Target="../media/media1.mp3"/><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media" Target="../media/media2.mp3"/><Relationship Id="rId2" Type="http://schemas.openxmlformats.org/officeDocument/2006/relationships/slideLayout" Target="../slideLayouts/slideLayout7.xml"/><Relationship Id="rId1" Type="http://schemas.openxmlformats.org/officeDocument/2006/relationships/audio" Target="../media/media2.mp3"/><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media" Target="../media/media3.mp3"/><Relationship Id="rId2" Type="http://schemas.openxmlformats.org/officeDocument/2006/relationships/slideLayout" Target="../slideLayouts/slideLayout7.xml"/><Relationship Id="rId1" Type="http://schemas.openxmlformats.org/officeDocument/2006/relationships/audio" Target="../media/media3.mp3"/><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856A741B-F8EF-40BB-AB3D-EDE79B177C20}"/>
              </a:ext>
            </a:extLst>
          </p:cNvPr>
          <p:cNvSpPr/>
          <p:nvPr/>
        </p:nvSpPr>
        <p:spPr>
          <a:xfrm>
            <a:off x="1133984" y="2418246"/>
            <a:ext cx="5291705" cy="1754326"/>
          </a:xfrm>
          <a:prstGeom prst="rect">
            <a:avLst/>
          </a:prstGeom>
          <a:noFill/>
        </p:spPr>
        <p:txBody>
          <a:bodyPr wrap="none" lIns="91440" tIns="45720" rIns="91440" bIns="45720">
            <a:spAutoFit/>
          </a:bodyPr>
          <a:lstStyle/>
          <a:p>
            <a:pPr algn="ctr"/>
            <a:r>
              <a:rPr lang="ru-RU"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ЕГЭ</a:t>
            </a:r>
          </a:p>
          <a:p>
            <a:pPr algn="ctr"/>
            <a:r>
              <a:rPr lang="ru-RU" sz="5400" b="1" dirty="0">
                <a:ln w="9525">
                  <a:solidFill>
                    <a:schemeClr val="bg1"/>
                  </a:solidFill>
                  <a:prstDash val="solid"/>
                </a:ln>
                <a:effectLst>
                  <a:outerShdw blurRad="12700" dist="38100" dir="2700000" algn="tl" rotWithShape="0">
                    <a:schemeClr val="bg1">
                      <a:lumMod val="50000"/>
                    </a:schemeClr>
                  </a:outerShdw>
                </a:effectLst>
              </a:rPr>
              <a:t>английский язык</a:t>
            </a:r>
            <a:endParaRPr lang="ru-RU"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Box 2">
            <a:extLst>
              <a:ext uri="{FF2B5EF4-FFF2-40B4-BE49-F238E27FC236}">
                <a16:creationId xmlns:a16="http://schemas.microsoft.com/office/drawing/2014/main" xmlns="" id="{AF1F6FBD-488B-476D-BE11-0E045190BE11}"/>
              </a:ext>
            </a:extLst>
          </p:cNvPr>
          <p:cNvSpPr txBox="1"/>
          <p:nvPr/>
        </p:nvSpPr>
        <p:spPr>
          <a:xfrm>
            <a:off x="2314106" y="4767308"/>
            <a:ext cx="2931459" cy="584775"/>
          </a:xfrm>
          <a:prstGeom prst="rect">
            <a:avLst/>
          </a:prstGeom>
          <a:noFill/>
        </p:spPr>
        <p:txBody>
          <a:bodyPr wrap="square" rtlCol="0">
            <a:spAutoFit/>
          </a:bodyPr>
          <a:lstStyle/>
          <a:p>
            <a:r>
              <a:rPr lang="ru-RU" sz="3200" dirty="0">
                <a:latin typeface="Arial Black" panose="020B0A04020102020204" pitchFamily="34" charset="0"/>
              </a:rPr>
              <a:t>ВАРИАНТ 7</a:t>
            </a:r>
          </a:p>
        </p:txBody>
      </p:sp>
      <p:pic>
        <p:nvPicPr>
          <p:cNvPr id="5" name="Рисунок 4">
            <a:hlinkClick r:id="rId2"/>
            <a:extLst>
              <a:ext uri="{FF2B5EF4-FFF2-40B4-BE49-F238E27FC236}">
                <a16:creationId xmlns:a16="http://schemas.microsoft.com/office/drawing/2014/main" xmlns="" id="{E42AC338-4621-3C28-8D0E-391EEC78932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0357" y="63441"/>
            <a:ext cx="2150428" cy="2150428"/>
          </a:xfrm>
          <a:prstGeom prst="rect">
            <a:avLst/>
          </a:prstGeom>
        </p:spPr>
      </p:pic>
      <p:sp>
        <p:nvSpPr>
          <p:cNvPr id="6" name="TextBox 5">
            <a:extLst>
              <a:ext uri="{FF2B5EF4-FFF2-40B4-BE49-F238E27FC236}">
                <a16:creationId xmlns:a16="http://schemas.microsoft.com/office/drawing/2014/main" xmlns="" id="{1499D926-A548-B70A-C686-E9AF9C93FAFB}"/>
              </a:ext>
            </a:extLst>
          </p:cNvPr>
          <p:cNvSpPr txBox="1"/>
          <p:nvPr/>
        </p:nvSpPr>
        <p:spPr>
          <a:xfrm>
            <a:off x="1332600" y="5954615"/>
            <a:ext cx="5809128" cy="369332"/>
          </a:xfrm>
          <a:prstGeom prst="rect">
            <a:avLst/>
          </a:prstGeom>
          <a:noFill/>
        </p:spPr>
        <p:txBody>
          <a:bodyPr wrap="square" rtlCol="0">
            <a:spAutoFit/>
          </a:bodyPr>
          <a:lstStyle/>
          <a:p>
            <a:r>
              <a:rPr lang="ru-RU" dirty="0"/>
              <a:t>Время выполнения работы 3 часа </a:t>
            </a:r>
            <a:r>
              <a:rPr lang="en-US" dirty="0"/>
              <a:t>10 </a:t>
            </a:r>
            <a:r>
              <a:rPr lang="ru-RU" dirty="0"/>
              <a:t>мин ( 1</a:t>
            </a:r>
            <a:r>
              <a:rPr lang="en-US" dirty="0"/>
              <a:t>9</a:t>
            </a:r>
            <a:r>
              <a:rPr lang="ru-RU" dirty="0"/>
              <a:t>0 минут) </a:t>
            </a:r>
          </a:p>
        </p:txBody>
      </p:sp>
      <p:graphicFrame>
        <p:nvGraphicFramePr>
          <p:cNvPr id="7" name="Таблица 6">
            <a:extLst>
              <a:ext uri="{FF2B5EF4-FFF2-40B4-BE49-F238E27FC236}">
                <a16:creationId xmlns:a16="http://schemas.microsoft.com/office/drawing/2014/main" xmlns="" id="{620ED76B-3AC2-2FB4-0358-5646E0378659}"/>
              </a:ext>
            </a:extLst>
          </p:cNvPr>
          <p:cNvGraphicFramePr>
            <a:graphicFrameLocks noGrp="1"/>
          </p:cNvGraphicFramePr>
          <p:nvPr>
            <p:extLst>
              <p:ext uri="{D42A27DB-BD31-4B8C-83A1-F6EECF244321}">
                <p14:modId xmlns:p14="http://schemas.microsoft.com/office/powerpoint/2010/main" xmlns="" val="794918686"/>
              </p:ext>
            </p:extLst>
          </p:nvPr>
        </p:nvGraphicFramePr>
        <p:xfrm>
          <a:off x="1516886" y="6724173"/>
          <a:ext cx="5288105" cy="3200400"/>
        </p:xfrm>
        <a:graphic>
          <a:graphicData uri="http://schemas.openxmlformats.org/drawingml/2006/table">
            <a:tbl>
              <a:tblPr/>
              <a:tblGrid>
                <a:gridCol w="5288105">
                  <a:extLst>
                    <a:ext uri="{9D8B030D-6E8A-4147-A177-3AD203B41FA5}">
                      <a16:colId xmlns:a16="http://schemas.microsoft.com/office/drawing/2014/main" xmlns="" val="1802723221"/>
                    </a:ext>
                  </a:extLst>
                </a:gridCol>
              </a:tblGrid>
              <a:tr h="0">
                <a:tc>
                  <a:txBody>
                    <a:bodyPr/>
                    <a:lstStyle/>
                    <a:p>
                      <a:r>
                        <a:rPr lang="ru-RU" sz="1200" b="0" i="0" dirty="0">
                          <a:solidFill>
                            <a:srgbClr val="000000"/>
                          </a:solidFill>
                          <a:effectLst/>
                          <a:latin typeface="TimesNewRoman"/>
                        </a:rPr>
                        <a:t>Работа состоит из четырёх разделов: </a:t>
                      </a:r>
                    </a:p>
                    <a:p>
                      <a:r>
                        <a:rPr lang="ru-RU" sz="1200" b="1" i="0" dirty="0">
                          <a:solidFill>
                            <a:srgbClr val="000000"/>
                          </a:solidFill>
                          <a:effectLst/>
                          <a:latin typeface="TimesNewRoman"/>
                        </a:rPr>
                        <a:t>«Аудирование», «Чтение", "Грамматика и лексика», «Письменная речь».</a:t>
                      </a:r>
                    </a:p>
                    <a:p>
                      <a:r>
                        <a:rPr lang="ru-RU" sz="1200" b="0" i="0" dirty="0">
                          <a:solidFill>
                            <a:srgbClr val="000000"/>
                          </a:solidFill>
                          <a:effectLst/>
                          <a:latin typeface="TimesNewRoman"/>
                        </a:rPr>
                        <a:t/>
                      </a:r>
                      <a:br>
                        <a:rPr lang="ru-RU" sz="1200" b="0" i="0" dirty="0">
                          <a:solidFill>
                            <a:srgbClr val="000000"/>
                          </a:solidFill>
                          <a:effectLst/>
                          <a:latin typeface="TimesNewRoman"/>
                        </a:rPr>
                      </a:br>
                      <a:r>
                        <a:rPr lang="ru-RU" sz="1200" b="0" i="0" dirty="0">
                          <a:solidFill>
                            <a:srgbClr val="000000"/>
                          </a:solidFill>
                          <a:effectLst/>
                          <a:latin typeface="TimesNewRoman"/>
                        </a:rPr>
                        <a:t>Раздел 1 </a:t>
                      </a:r>
                      <a:r>
                        <a:rPr lang="ru-RU" sz="1200" b="1" i="0" dirty="0">
                          <a:solidFill>
                            <a:srgbClr val="000000"/>
                          </a:solidFill>
                          <a:effectLst/>
                          <a:latin typeface="TimesNewRoman"/>
                        </a:rPr>
                        <a:t>(«Аудирование») </a:t>
                      </a:r>
                      <a:r>
                        <a:rPr lang="ru-RU" sz="1200" b="0" i="0" dirty="0">
                          <a:solidFill>
                            <a:srgbClr val="000000"/>
                          </a:solidFill>
                          <a:effectLst/>
                          <a:latin typeface="TimesNewRoman"/>
                        </a:rPr>
                        <a:t>содержит 9 заданий. Рекомендуемое время на</a:t>
                      </a:r>
                      <a:br>
                        <a:rPr lang="ru-RU" sz="1200" b="0" i="0" dirty="0">
                          <a:solidFill>
                            <a:srgbClr val="000000"/>
                          </a:solidFill>
                          <a:effectLst/>
                          <a:latin typeface="TimesNewRoman"/>
                        </a:rPr>
                      </a:br>
                      <a:r>
                        <a:rPr lang="ru-RU" sz="1200" b="0" i="0" dirty="0">
                          <a:solidFill>
                            <a:srgbClr val="000000"/>
                          </a:solidFill>
                          <a:effectLst/>
                          <a:latin typeface="TimesNewRoman"/>
                        </a:rPr>
                        <a:t>выполнение заданий раздела 1 составляет </a:t>
                      </a:r>
                      <a:r>
                        <a:rPr lang="ru-RU" sz="1200" b="1" i="0" dirty="0">
                          <a:solidFill>
                            <a:srgbClr val="000000"/>
                          </a:solidFill>
                          <a:effectLst/>
                          <a:latin typeface="TimesNewRoman"/>
                        </a:rPr>
                        <a:t>30 минут</a:t>
                      </a:r>
                      <a:r>
                        <a:rPr lang="ru-RU" sz="1200" b="0" i="0" dirty="0">
                          <a:solidFill>
                            <a:srgbClr val="000000"/>
                          </a:solidFill>
                          <a:effectLst/>
                          <a:latin typeface="TimesNewRoman"/>
                        </a:rPr>
                        <a:t>.</a:t>
                      </a:r>
                    </a:p>
                    <a:p>
                      <a:r>
                        <a:rPr lang="ru-RU" sz="1200" b="0" i="0" dirty="0">
                          <a:solidFill>
                            <a:srgbClr val="000000"/>
                          </a:solidFill>
                          <a:effectLst/>
                          <a:latin typeface="TimesNewRoman"/>
                        </a:rPr>
                        <a:t/>
                      </a:r>
                      <a:br>
                        <a:rPr lang="ru-RU" sz="1200" b="0" i="0" dirty="0">
                          <a:solidFill>
                            <a:srgbClr val="000000"/>
                          </a:solidFill>
                          <a:effectLst/>
                          <a:latin typeface="TimesNewRoman"/>
                        </a:rPr>
                      </a:br>
                      <a:r>
                        <a:rPr lang="ru-RU" sz="1200" b="0" i="0" dirty="0">
                          <a:solidFill>
                            <a:srgbClr val="000000"/>
                          </a:solidFill>
                          <a:effectLst/>
                          <a:latin typeface="TimesNewRoman"/>
                        </a:rPr>
                        <a:t>Раздел 2 </a:t>
                      </a:r>
                      <a:r>
                        <a:rPr lang="ru-RU" sz="1200" b="1" i="0" dirty="0">
                          <a:solidFill>
                            <a:srgbClr val="000000"/>
                          </a:solidFill>
                          <a:effectLst/>
                          <a:latin typeface="TimesNewRoman"/>
                        </a:rPr>
                        <a:t>(«Чтение») </a:t>
                      </a:r>
                      <a:r>
                        <a:rPr lang="ru-RU" sz="1200" b="0" i="0" dirty="0">
                          <a:solidFill>
                            <a:srgbClr val="000000"/>
                          </a:solidFill>
                          <a:effectLst/>
                          <a:latin typeface="TimesNewRoman"/>
                        </a:rPr>
                        <a:t>содержит 9 заданий. Рекомендуемое время на</a:t>
                      </a:r>
                      <a:br>
                        <a:rPr lang="ru-RU" sz="1200" b="0" i="0" dirty="0">
                          <a:solidFill>
                            <a:srgbClr val="000000"/>
                          </a:solidFill>
                          <a:effectLst/>
                          <a:latin typeface="TimesNewRoman"/>
                        </a:rPr>
                      </a:br>
                      <a:r>
                        <a:rPr lang="ru-RU" sz="1200" b="0" i="0" dirty="0">
                          <a:solidFill>
                            <a:srgbClr val="000000"/>
                          </a:solidFill>
                          <a:effectLst/>
                          <a:latin typeface="TimesNewRoman"/>
                        </a:rPr>
                        <a:t>выполнение заданий раздела 2 составляет </a:t>
                      </a:r>
                      <a:r>
                        <a:rPr lang="ru-RU" sz="1200" b="1" i="0" dirty="0">
                          <a:solidFill>
                            <a:srgbClr val="000000"/>
                          </a:solidFill>
                          <a:effectLst/>
                          <a:latin typeface="TimesNewRoman"/>
                        </a:rPr>
                        <a:t>30 минут</a:t>
                      </a:r>
                      <a:r>
                        <a:rPr lang="ru-RU" sz="1200" b="0" i="0" dirty="0">
                          <a:solidFill>
                            <a:srgbClr val="000000"/>
                          </a:solidFill>
                          <a:effectLst/>
                          <a:latin typeface="TimesNewRoman"/>
                        </a:rPr>
                        <a:t>.</a:t>
                      </a:r>
                    </a:p>
                    <a:p>
                      <a:r>
                        <a:rPr lang="ru-RU" sz="1200" b="0" i="0" dirty="0">
                          <a:solidFill>
                            <a:srgbClr val="000000"/>
                          </a:solidFill>
                          <a:effectLst/>
                          <a:latin typeface="TimesNewRoman"/>
                        </a:rPr>
                        <a:t/>
                      </a:r>
                      <a:br>
                        <a:rPr lang="ru-RU" sz="1200" b="0" i="0" dirty="0">
                          <a:solidFill>
                            <a:srgbClr val="000000"/>
                          </a:solidFill>
                          <a:effectLst/>
                          <a:latin typeface="TimesNewRoman"/>
                        </a:rPr>
                      </a:br>
                      <a:r>
                        <a:rPr lang="ru-RU" sz="1200" b="0" i="0" dirty="0">
                          <a:solidFill>
                            <a:srgbClr val="000000"/>
                          </a:solidFill>
                          <a:effectLst/>
                          <a:latin typeface="TimesNewRoman"/>
                        </a:rPr>
                        <a:t>Раздел </a:t>
                      </a:r>
                      <a:r>
                        <a:rPr lang="ru-RU" sz="1200" b="1" i="0" dirty="0">
                          <a:solidFill>
                            <a:srgbClr val="000000"/>
                          </a:solidFill>
                          <a:effectLst/>
                          <a:latin typeface="TimesNewRoman"/>
                        </a:rPr>
                        <a:t>3 («Грамматика и лексика») </a:t>
                      </a:r>
                      <a:r>
                        <a:rPr lang="ru-RU" sz="1200" b="0" i="0" dirty="0">
                          <a:solidFill>
                            <a:srgbClr val="000000"/>
                          </a:solidFill>
                          <a:effectLst/>
                          <a:latin typeface="TimesNewRoman"/>
                        </a:rPr>
                        <a:t>содержит 20 заданий. Рекомендуемое</a:t>
                      </a:r>
                      <a:br>
                        <a:rPr lang="ru-RU" sz="1200" b="0" i="0" dirty="0">
                          <a:solidFill>
                            <a:srgbClr val="000000"/>
                          </a:solidFill>
                          <a:effectLst/>
                          <a:latin typeface="TimesNewRoman"/>
                        </a:rPr>
                      </a:br>
                      <a:r>
                        <a:rPr lang="ru-RU" sz="1200" b="0" i="0" dirty="0">
                          <a:solidFill>
                            <a:srgbClr val="000000"/>
                          </a:solidFill>
                          <a:effectLst/>
                          <a:latin typeface="TimesNewRoman"/>
                        </a:rPr>
                        <a:t>время на выполнение заданий раздела 3 составляет </a:t>
                      </a:r>
                      <a:r>
                        <a:rPr lang="ru-RU" sz="1200" b="1" i="0" dirty="0">
                          <a:solidFill>
                            <a:srgbClr val="000000"/>
                          </a:solidFill>
                          <a:effectLst/>
                          <a:latin typeface="TimesNewRoman"/>
                        </a:rPr>
                        <a:t>40 минут</a:t>
                      </a:r>
                      <a:r>
                        <a:rPr lang="ru-RU" sz="1200" b="0" i="0" dirty="0">
                          <a:solidFill>
                            <a:srgbClr val="000000"/>
                          </a:solidFill>
                          <a:effectLst/>
                          <a:latin typeface="TimesNewRoman"/>
                        </a:rPr>
                        <a:t>.</a:t>
                      </a:r>
                    </a:p>
                    <a:p>
                      <a:r>
                        <a:rPr lang="ru-RU" sz="1200" b="0" i="0" dirty="0">
                          <a:solidFill>
                            <a:srgbClr val="000000"/>
                          </a:solidFill>
                          <a:effectLst/>
                          <a:latin typeface="TimesNewRoman"/>
                        </a:rPr>
                        <a:t/>
                      </a:r>
                      <a:br>
                        <a:rPr lang="ru-RU" sz="1200" b="0" i="0" dirty="0">
                          <a:solidFill>
                            <a:srgbClr val="000000"/>
                          </a:solidFill>
                          <a:effectLst/>
                          <a:latin typeface="TimesNewRoman"/>
                        </a:rPr>
                      </a:br>
                      <a:r>
                        <a:rPr lang="ru-RU" sz="1200" b="0" i="0" dirty="0">
                          <a:solidFill>
                            <a:srgbClr val="000000"/>
                          </a:solidFill>
                          <a:effectLst/>
                          <a:latin typeface="TimesNewRoman"/>
                        </a:rPr>
                        <a:t>Раздел 4 </a:t>
                      </a:r>
                      <a:r>
                        <a:rPr lang="ru-RU" sz="1200" b="1" i="0" dirty="0">
                          <a:solidFill>
                            <a:srgbClr val="000000"/>
                          </a:solidFill>
                          <a:effectLst/>
                          <a:latin typeface="TimesNewRoman"/>
                        </a:rPr>
                        <a:t>(«Письменная речь») </a:t>
                      </a:r>
                      <a:r>
                        <a:rPr lang="ru-RU" sz="1200" b="0" i="0" dirty="0">
                          <a:solidFill>
                            <a:srgbClr val="000000"/>
                          </a:solidFill>
                          <a:effectLst/>
                          <a:latin typeface="TimesNewRoman"/>
                        </a:rPr>
                        <a:t>состоит из 2 заданий. Рекомендуемое</a:t>
                      </a:r>
                      <a:br>
                        <a:rPr lang="ru-RU" sz="1200" b="0" i="0" dirty="0">
                          <a:solidFill>
                            <a:srgbClr val="000000"/>
                          </a:solidFill>
                          <a:effectLst/>
                          <a:latin typeface="TimesNewRoman"/>
                        </a:rPr>
                      </a:br>
                      <a:r>
                        <a:rPr lang="ru-RU" sz="1200" b="0" i="0" dirty="0">
                          <a:solidFill>
                            <a:srgbClr val="000000"/>
                          </a:solidFill>
                          <a:effectLst/>
                          <a:latin typeface="TimesNewRoman"/>
                        </a:rPr>
                        <a:t>время на выполнение заданий этого раздела работы – </a:t>
                      </a:r>
                      <a:r>
                        <a:rPr lang="ru-RU" sz="1200" b="1" i="0" dirty="0">
                          <a:solidFill>
                            <a:srgbClr val="000000"/>
                          </a:solidFill>
                          <a:effectLst/>
                          <a:latin typeface="TimesNewRoman"/>
                        </a:rPr>
                        <a:t>90 минут</a:t>
                      </a:r>
                      <a:r>
                        <a:rPr lang="ru-RU" sz="1200" b="0" i="0" dirty="0">
                          <a:solidFill>
                            <a:srgbClr val="000000"/>
                          </a:solidFill>
                          <a:effectLst/>
                          <a:latin typeface="TimesNewRoman"/>
                        </a:rPr>
                        <a:t>.</a:t>
                      </a:r>
                      <a:endParaRPr lang="ru-RU" sz="20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451297"/>
                  </a:ext>
                </a:extLst>
              </a:tr>
            </a:tbl>
          </a:graphicData>
        </a:graphic>
      </p:graphicFrame>
    </p:spTree>
    <p:extLst>
      <p:ext uri="{BB962C8B-B14F-4D97-AF65-F5344CB8AC3E}">
        <p14:creationId xmlns:p14="http://schemas.microsoft.com/office/powerpoint/2010/main" xmlns="" val="18089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8A953FBB-A038-4051-BB58-9264081E22C6}"/>
              </a:ext>
            </a:extLst>
          </p:cNvPr>
          <p:cNvSpPr/>
          <p:nvPr/>
        </p:nvSpPr>
        <p:spPr>
          <a:xfrm>
            <a:off x="277952" y="434122"/>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15</a:t>
            </a:r>
          </a:p>
        </p:txBody>
      </p:sp>
      <p:sp>
        <p:nvSpPr>
          <p:cNvPr id="4" name="TextBox 3">
            <a:extLst>
              <a:ext uri="{FF2B5EF4-FFF2-40B4-BE49-F238E27FC236}">
                <a16:creationId xmlns:a16="http://schemas.microsoft.com/office/drawing/2014/main" xmlns="" id="{7795DFF3-91EF-44C2-A8CF-F27A3CACC8F1}"/>
              </a:ext>
            </a:extLst>
          </p:cNvPr>
          <p:cNvSpPr txBox="1"/>
          <p:nvPr/>
        </p:nvSpPr>
        <p:spPr>
          <a:xfrm>
            <a:off x="865187" y="428190"/>
            <a:ext cx="6468035" cy="1600438"/>
          </a:xfrm>
          <a:prstGeom prst="rect">
            <a:avLst/>
          </a:prstGeom>
          <a:noFill/>
        </p:spPr>
        <p:txBody>
          <a:bodyPr wrap="square">
            <a:spAutoFit/>
          </a:bodyPr>
          <a:lstStyle/>
          <a:p>
            <a:pPr algn="l" fontAlgn="base"/>
            <a:r>
              <a:rPr lang="en-US" sz="1600" b="0" i="0" dirty="0">
                <a:effectLst/>
                <a:latin typeface="Arial" panose="020B0604020202020204" pitchFamily="34" charset="0"/>
              </a:rPr>
              <a:t> After the second year in the college the narrator decided to</a:t>
            </a:r>
          </a:p>
          <a:p>
            <a:pPr algn="l" fontAlgn="base"/>
            <a:r>
              <a:rPr lang="en-US" sz="1600" b="0" i="0" dirty="0">
                <a:effectLst/>
                <a:latin typeface="Arial" panose="020B0604020202020204" pitchFamily="34" charset="0"/>
              </a:rPr>
              <a:t>А) start to work.</a:t>
            </a:r>
          </a:p>
          <a:p>
            <a:pPr algn="l" fontAlgn="base"/>
            <a:r>
              <a:rPr lang="en-US" sz="1600" b="0" i="0" dirty="0">
                <a:effectLst/>
                <a:latin typeface="Arial" panose="020B0604020202020204" pitchFamily="34" charset="0"/>
              </a:rPr>
              <a:t>B) quit his studies.</a:t>
            </a:r>
          </a:p>
          <a:p>
            <a:pPr algn="l" fontAlgn="base"/>
            <a:r>
              <a:rPr lang="en-US" sz="1600" b="0" i="0" dirty="0">
                <a:effectLst/>
                <a:latin typeface="Arial" panose="020B0604020202020204" pitchFamily="34" charset="0"/>
              </a:rPr>
              <a:t>C) change the college.</a:t>
            </a:r>
          </a:p>
          <a:p>
            <a:pPr algn="l" fontAlgn="base"/>
            <a:r>
              <a:rPr lang="en-US" sz="1600" b="0" i="0" dirty="0">
                <a:effectLst/>
                <a:latin typeface="Arial" panose="020B0604020202020204" pitchFamily="34" charset="0"/>
              </a:rPr>
              <a:t>D) take a summer course.</a:t>
            </a:r>
          </a:p>
          <a:p>
            <a:pPr algn="l" fontAlgn="base"/>
            <a:endParaRPr lang="en-US" b="0" i="0" dirty="0">
              <a:solidFill>
                <a:srgbClr val="555555"/>
              </a:solidFill>
              <a:effectLst/>
              <a:latin typeface="Arial" panose="020B0604020202020204" pitchFamily="34" charset="0"/>
            </a:endParaRPr>
          </a:p>
        </p:txBody>
      </p:sp>
      <p:sp>
        <p:nvSpPr>
          <p:cNvPr id="5" name="Прямоугольник 4">
            <a:extLst>
              <a:ext uri="{FF2B5EF4-FFF2-40B4-BE49-F238E27FC236}">
                <a16:creationId xmlns:a16="http://schemas.microsoft.com/office/drawing/2014/main" xmlns="" id="{01C51677-0F55-4868-9546-3D40C9B27237}"/>
              </a:ext>
            </a:extLst>
          </p:cNvPr>
          <p:cNvSpPr/>
          <p:nvPr/>
        </p:nvSpPr>
        <p:spPr>
          <a:xfrm>
            <a:off x="286963" y="220016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16</a:t>
            </a:r>
          </a:p>
        </p:txBody>
      </p:sp>
      <p:sp>
        <p:nvSpPr>
          <p:cNvPr id="7" name="TextBox 6">
            <a:extLst>
              <a:ext uri="{FF2B5EF4-FFF2-40B4-BE49-F238E27FC236}">
                <a16:creationId xmlns:a16="http://schemas.microsoft.com/office/drawing/2014/main" xmlns="" id="{E717D639-7792-490D-B08F-437001E4EBA8}"/>
              </a:ext>
            </a:extLst>
          </p:cNvPr>
          <p:cNvSpPr txBox="1"/>
          <p:nvPr/>
        </p:nvSpPr>
        <p:spPr>
          <a:xfrm>
            <a:off x="903240" y="2167953"/>
            <a:ext cx="6468034" cy="1569660"/>
          </a:xfrm>
          <a:prstGeom prst="rect">
            <a:avLst/>
          </a:prstGeom>
          <a:noFill/>
        </p:spPr>
        <p:txBody>
          <a:bodyPr wrap="square">
            <a:spAutoFit/>
          </a:bodyPr>
          <a:lstStyle/>
          <a:p>
            <a:pPr algn="l" fontAlgn="base"/>
            <a:r>
              <a:rPr lang="en-US" sz="1600" b="0" i="0" dirty="0">
                <a:effectLst/>
                <a:latin typeface="Arial" panose="020B0604020202020204" pitchFamily="34" charset="0"/>
              </a:rPr>
              <a:t>The narrator’s internship proved that</a:t>
            </a:r>
          </a:p>
          <a:p>
            <a:pPr algn="l" fontAlgn="base"/>
            <a:r>
              <a:rPr lang="en-US" sz="1600" b="0" i="0" dirty="0">
                <a:effectLst/>
                <a:latin typeface="Arial" panose="020B0604020202020204" pitchFamily="34" charset="0"/>
              </a:rPr>
              <a:t>А) it was not a money-making job.</a:t>
            </a:r>
          </a:p>
          <a:p>
            <a:pPr algn="l" fontAlgn="base"/>
            <a:r>
              <a:rPr lang="en-US" sz="1600" b="0" i="0" dirty="0">
                <a:effectLst/>
                <a:latin typeface="Arial" panose="020B0604020202020204" pitchFamily="34" charset="0"/>
              </a:rPr>
              <a:t>B) he had chosen the wrong job.</a:t>
            </a:r>
          </a:p>
          <a:p>
            <a:pPr algn="l" fontAlgn="base"/>
            <a:r>
              <a:rPr lang="en-US" sz="1600" b="0" i="0" dirty="0">
                <a:effectLst/>
                <a:latin typeface="Arial" panose="020B0604020202020204" pitchFamily="34" charset="0"/>
              </a:rPr>
              <a:t>C) he could not cope with professional tasks.</a:t>
            </a:r>
          </a:p>
          <a:p>
            <a:pPr algn="l" fontAlgn="base"/>
            <a:r>
              <a:rPr lang="en-US" sz="1600" b="0" i="0" dirty="0">
                <a:effectLst/>
                <a:latin typeface="Arial" panose="020B0604020202020204" pitchFamily="34" charset="0"/>
              </a:rPr>
              <a:t>D) he had to get rid of his family and friends to keep the position.</a:t>
            </a:r>
          </a:p>
          <a:p>
            <a:pPr algn="l" fontAlgn="base"/>
            <a:r>
              <a:rPr lang="en-US" sz="1600" b="0" i="0" dirty="0">
                <a:effectLst/>
                <a:latin typeface="Arial" panose="020B0604020202020204" pitchFamily="34" charset="0"/>
              </a:rPr>
              <a:t> </a:t>
            </a:r>
          </a:p>
        </p:txBody>
      </p:sp>
      <p:sp>
        <p:nvSpPr>
          <p:cNvPr id="8" name="Прямоугольник 7">
            <a:extLst>
              <a:ext uri="{FF2B5EF4-FFF2-40B4-BE49-F238E27FC236}">
                <a16:creationId xmlns:a16="http://schemas.microsoft.com/office/drawing/2014/main" xmlns="" id="{64247231-BC81-4A07-99B0-FDEC6A071800}"/>
              </a:ext>
            </a:extLst>
          </p:cNvPr>
          <p:cNvSpPr/>
          <p:nvPr/>
        </p:nvSpPr>
        <p:spPr>
          <a:xfrm>
            <a:off x="300410" y="384804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17</a:t>
            </a:r>
          </a:p>
        </p:txBody>
      </p:sp>
      <p:sp>
        <p:nvSpPr>
          <p:cNvPr id="10" name="TextBox 9">
            <a:extLst>
              <a:ext uri="{FF2B5EF4-FFF2-40B4-BE49-F238E27FC236}">
                <a16:creationId xmlns:a16="http://schemas.microsoft.com/office/drawing/2014/main" xmlns="" id="{4CF715D3-ED5B-4776-9F97-CF562DEE7640}"/>
              </a:ext>
            </a:extLst>
          </p:cNvPr>
          <p:cNvSpPr txBox="1"/>
          <p:nvPr/>
        </p:nvSpPr>
        <p:spPr>
          <a:xfrm>
            <a:off x="903240" y="3819193"/>
            <a:ext cx="6544141" cy="1815882"/>
          </a:xfrm>
          <a:prstGeom prst="rect">
            <a:avLst/>
          </a:prstGeom>
          <a:noFill/>
        </p:spPr>
        <p:txBody>
          <a:bodyPr wrap="square">
            <a:spAutoFit/>
          </a:bodyPr>
          <a:lstStyle/>
          <a:p>
            <a:pPr algn="l" fontAlgn="base"/>
            <a:r>
              <a:rPr lang="en-US" sz="1600" b="0" i="0" dirty="0">
                <a:effectLst/>
                <a:latin typeface="Arial" panose="020B0604020202020204" pitchFamily="34" charset="0"/>
              </a:rPr>
              <a:t>It became obvious to the narrator that he</a:t>
            </a:r>
          </a:p>
          <a:p>
            <a:pPr algn="l" fontAlgn="base"/>
            <a:r>
              <a:rPr lang="en-US" sz="1600" b="0" i="0" dirty="0">
                <a:effectLst/>
                <a:latin typeface="Arial" panose="020B0604020202020204" pitchFamily="34" charset="0"/>
              </a:rPr>
              <a:t>А) needed to think of another career.</a:t>
            </a:r>
          </a:p>
          <a:p>
            <a:pPr algn="l" fontAlgn="base"/>
            <a:r>
              <a:rPr lang="en-US" sz="1600" b="0" i="0" dirty="0">
                <a:effectLst/>
                <a:latin typeface="Arial" panose="020B0604020202020204" pitchFamily="34" charset="0"/>
              </a:rPr>
              <a:t>B) would like to work only in summer.</a:t>
            </a:r>
          </a:p>
          <a:p>
            <a:pPr algn="l" fontAlgn="base"/>
            <a:r>
              <a:rPr lang="en-US" sz="1600" b="0" i="0" dirty="0">
                <a:effectLst/>
                <a:latin typeface="Arial" panose="020B0604020202020204" pitchFamily="34" charset="0"/>
              </a:rPr>
              <a:t>C) would like to have a higher position.</a:t>
            </a:r>
          </a:p>
          <a:p>
            <a:pPr algn="l" fontAlgn="base"/>
            <a:r>
              <a:rPr lang="en-US" sz="1600" b="0" i="0" dirty="0">
                <a:effectLst/>
                <a:latin typeface="Arial" panose="020B0604020202020204" pitchFamily="34" charset="0"/>
              </a:rPr>
              <a:t>D) preferred ordinary non-professional work</a:t>
            </a:r>
            <a:r>
              <a:rPr lang="en-US" sz="1600" b="0" i="0" dirty="0">
                <a:solidFill>
                  <a:srgbClr val="555555"/>
                </a:solidFill>
                <a:effectLst/>
                <a:latin typeface="Arial" panose="020B0604020202020204" pitchFamily="34" charset="0"/>
              </a:rPr>
              <a:t>.</a:t>
            </a:r>
          </a:p>
          <a:p>
            <a:pPr algn="l" fontAlgn="base"/>
            <a:r>
              <a:rPr lang="en-US" sz="1600" b="0" i="0" dirty="0">
                <a:solidFill>
                  <a:srgbClr val="555555"/>
                </a:solidFill>
                <a:effectLst/>
                <a:latin typeface="Arial" panose="020B0604020202020204" pitchFamily="34" charset="0"/>
              </a:rPr>
              <a:t> </a:t>
            </a:r>
          </a:p>
          <a:p>
            <a:pPr algn="l" fontAlgn="base"/>
            <a:r>
              <a:rPr lang="en-US" sz="1600" b="0" i="0" dirty="0">
                <a:effectLst/>
                <a:latin typeface="Arial" panose="020B0604020202020204" pitchFamily="34" charset="0"/>
              </a:rPr>
              <a:t> </a:t>
            </a:r>
          </a:p>
        </p:txBody>
      </p:sp>
      <p:sp>
        <p:nvSpPr>
          <p:cNvPr id="11" name="Прямоугольник 10">
            <a:extLst>
              <a:ext uri="{FF2B5EF4-FFF2-40B4-BE49-F238E27FC236}">
                <a16:creationId xmlns:a16="http://schemas.microsoft.com/office/drawing/2014/main" xmlns="" id="{3D4421B2-07A4-4CBA-9CDD-EEE88B2A577F}"/>
              </a:ext>
            </a:extLst>
          </p:cNvPr>
          <p:cNvSpPr/>
          <p:nvPr/>
        </p:nvSpPr>
        <p:spPr>
          <a:xfrm>
            <a:off x="6591997" y="1172221"/>
            <a:ext cx="564777" cy="448946"/>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2" name="Прямоугольник 11">
            <a:extLst>
              <a:ext uri="{FF2B5EF4-FFF2-40B4-BE49-F238E27FC236}">
                <a16:creationId xmlns:a16="http://schemas.microsoft.com/office/drawing/2014/main" xmlns="" id="{93942B2A-41EB-4FE8-8DC9-20FD6D6398A8}"/>
              </a:ext>
            </a:extLst>
          </p:cNvPr>
          <p:cNvSpPr/>
          <p:nvPr/>
        </p:nvSpPr>
        <p:spPr>
          <a:xfrm>
            <a:off x="6612876" y="265792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3" name="Прямоугольник 12">
            <a:extLst>
              <a:ext uri="{FF2B5EF4-FFF2-40B4-BE49-F238E27FC236}">
                <a16:creationId xmlns:a16="http://schemas.microsoft.com/office/drawing/2014/main" xmlns="" id="{50EE329D-18AD-41BB-A500-19D9166E20A2}"/>
              </a:ext>
            </a:extLst>
          </p:cNvPr>
          <p:cNvSpPr/>
          <p:nvPr/>
        </p:nvSpPr>
        <p:spPr>
          <a:xfrm>
            <a:off x="6656435" y="474905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5" name="Прямоугольник 14">
            <a:extLst>
              <a:ext uri="{FF2B5EF4-FFF2-40B4-BE49-F238E27FC236}">
                <a16:creationId xmlns:a16="http://schemas.microsoft.com/office/drawing/2014/main" xmlns="" id="{F98E59CB-4207-4D80-BD77-8157FA71AB37}"/>
              </a:ext>
            </a:extLst>
          </p:cNvPr>
          <p:cNvSpPr/>
          <p:nvPr/>
        </p:nvSpPr>
        <p:spPr>
          <a:xfrm>
            <a:off x="300410" y="5650058"/>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18</a:t>
            </a:r>
          </a:p>
        </p:txBody>
      </p:sp>
      <p:sp>
        <p:nvSpPr>
          <p:cNvPr id="16" name="TextBox 15">
            <a:extLst>
              <a:ext uri="{FF2B5EF4-FFF2-40B4-BE49-F238E27FC236}">
                <a16:creationId xmlns:a16="http://schemas.microsoft.com/office/drawing/2014/main" xmlns="" id="{67660ACE-7447-4FF9-9078-7592D77A6423}"/>
              </a:ext>
            </a:extLst>
          </p:cNvPr>
          <p:cNvSpPr txBox="1"/>
          <p:nvPr/>
        </p:nvSpPr>
        <p:spPr>
          <a:xfrm>
            <a:off x="903240" y="5644854"/>
            <a:ext cx="6028241" cy="1569660"/>
          </a:xfrm>
          <a:prstGeom prst="rect">
            <a:avLst/>
          </a:prstGeom>
          <a:noFill/>
        </p:spPr>
        <p:txBody>
          <a:bodyPr wrap="square">
            <a:spAutoFit/>
          </a:bodyPr>
          <a:lstStyle/>
          <a:p>
            <a:pPr algn="l" fontAlgn="base"/>
            <a:r>
              <a:rPr lang="en-US" sz="1600" b="0" i="0" dirty="0">
                <a:effectLst/>
                <a:latin typeface="Arial" panose="020B0604020202020204" pitchFamily="34" charset="0"/>
              </a:rPr>
              <a:t>The summer for the narrator was</a:t>
            </a:r>
          </a:p>
          <a:p>
            <a:pPr algn="l" fontAlgn="base"/>
            <a:r>
              <a:rPr lang="en-US" sz="1600" b="0" i="0" dirty="0">
                <a:effectLst/>
                <a:latin typeface="Arial" panose="020B0604020202020204" pitchFamily="34" charset="0"/>
              </a:rPr>
              <a:t>А) monotonous and lonely.</a:t>
            </a:r>
          </a:p>
          <a:p>
            <a:pPr algn="l" fontAlgn="base"/>
            <a:r>
              <a:rPr lang="en-US" sz="1600" b="0" i="0" dirty="0">
                <a:effectLst/>
                <a:latin typeface="Arial" panose="020B0604020202020204" pitchFamily="34" charset="0"/>
              </a:rPr>
              <a:t>B) dragged out and boring.</a:t>
            </a:r>
          </a:p>
          <a:p>
            <a:pPr algn="l" fontAlgn="base"/>
            <a:r>
              <a:rPr lang="en-US" sz="1600" b="0" i="0" dirty="0">
                <a:effectLst/>
                <a:latin typeface="Arial" panose="020B0604020202020204" pitchFamily="34" charset="0"/>
              </a:rPr>
              <a:t>C) dynamic and satisfying.</a:t>
            </a:r>
          </a:p>
          <a:p>
            <a:pPr algn="l" fontAlgn="base"/>
            <a:r>
              <a:rPr lang="en-US" sz="1600" b="0" i="0" dirty="0">
                <a:effectLst/>
                <a:latin typeface="Arial" panose="020B0604020202020204" pitchFamily="34" charset="0"/>
              </a:rPr>
              <a:t>D) difficult but inspirational.</a:t>
            </a:r>
          </a:p>
          <a:p>
            <a:pPr algn="l" fontAlgn="base"/>
            <a:r>
              <a:rPr lang="en-US" sz="1600" i="0" dirty="0">
                <a:effectLst/>
                <a:latin typeface="Arial" panose="020B0604020202020204" pitchFamily="34" charset="0"/>
              </a:rPr>
              <a:t> </a:t>
            </a:r>
          </a:p>
        </p:txBody>
      </p:sp>
      <p:sp>
        <p:nvSpPr>
          <p:cNvPr id="17" name="Прямоугольник 16">
            <a:extLst>
              <a:ext uri="{FF2B5EF4-FFF2-40B4-BE49-F238E27FC236}">
                <a16:creationId xmlns:a16="http://schemas.microsoft.com/office/drawing/2014/main" xmlns="" id="{FECC4C6E-82BA-4C84-8040-581D37487CA8}"/>
              </a:ext>
            </a:extLst>
          </p:cNvPr>
          <p:cNvSpPr/>
          <p:nvPr/>
        </p:nvSpPr>
        <p:spPr>
          <a:xfrm>
            <a:off x="6649092" y="634826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Tree>
    <p:extLst>
      <p:ext uri="{BB962C8B-B14F-4D97-AF65-F5344CB8AC3E}">
        <p14:creationId xmlns:p14="http://schemas.microsoft.com/office/powerpoint/2010/main" xmlns="" val="2521674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567A0977-33FD-42AD-BEB0-45A8BE4BFE28}"/>
              </a:ext>
            </a:extLst>
          </p:cNvPr>
          <p:cNvSpPr/>
          <p:nvPr/>
        </p:nvSpPr>
        <p:spPr>
          <a:xfrm>
            <a:off x="465083" y="178365"/>
            <a:ext cx="6629508" cy="646331"/>
          </a:xfrm>
          <a:prstGeom prst="rect">
            <a:avLst/>
          </a:prstGeom>
          <a:noFill/>
        </p:spPr>
        <p:txBody>
          <a:bodyPr wrap="none" lIns="91440" tIns="45720" rIns="91440" bIns="45720">
            <a:spAutoFit/>
          </a:bodyPr>
          <a:lstStyle/>
          <a:p>
            <a:pPr algn="ct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Раздел </a:t>
            </a:r>
            <a:r>
              <a:rPr lang="ru-RU" sz="3600" b="1" dirty="0">
                <a:ln w="9525">
                  <a:solidFill>
                    <a:schemeClr val="bg1"/>
                  </a:solidFill>
                  <a:prstDash val="solid"/>
                </a:ln>
                <a:effectLst>
                  <a:outerShdw blurRad="12700" dist="38100" dir="2700000" algn="tl" rotWithShape="0">
                    <a:schemeClr val="bg1">
                      <a:lumMod val="50000"/>
                    </a:schemeClr>
                  </a:outerShdw>
                </a:effectLst>
              </a:rPr>
              <a:t>3</a:t>
            </a: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ru-RU" sz="3600" b="1" dirty="0">
                <a:ln w="9525">
                  <a:solidFill>
                    <a:schemeClr val="bg1"/>
                  </a:solidFill>
                  <a:prstDash val="solid"/>
                </a:ln>
                <a:effectLst>
                  <a:outerShdw blurRad="12700" dist="38100" dir="2700000" algn="tl" rotWithShape="0">
                    <a:schemeClr val="bg1">
                      <a:lumMod val="50000"/>
                    </a:schemeClr>
                  </a:outerShdw>
                </a:effectLst>
              </a:rPr>
              <a:t>Грамматика и лексика</a:t>
            </a:r>
            <a:endPar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TextBox 3">
            <a:extLst>
              <a:ext uri="{FF2B5EF4-FFF2-40B4-BE49-F238E27FC236}">
                <a16:creationId xmlns:a16="http://schemas.microsoft.com/office/drawing/2014/main" xmlns="" id="{E933B69F-81BB-4707-965D-E95CA00879AB}"/>
              </a:ext>
            </a:extLst>
          </p:cNvPr>
          <p:cNvSpPr txBox="1"/>
          <p:nvPr/>
        </p:nvSpPr>
        <p:spPr>
          <a:xfrm>
            <a:off x="323019" y="824696"/>
            <a:ext cx="6913635" cy="1323439"/>
          </a:xfrm>
          <a:prstGeom prst="rect">
            <a:avLst/>
          </a:prstGeom>
          <a:noFill/>
        </p:spPr>
        <p:txBody>
          <a:bodyPr wrap="square">
            <a:spAutoFit/>
          </a:bodyPr>
          <a:lstStyle/>
          <a:p>
            <a:r>
              <a:rPr lang="ru-RU" sz="1600" b="0" i="1" dirty="0">
                <a:effectLst/>
                <a:latin typeface="Arial" panose="020B0604020202020204" pitchFamily="34" charset="0"/>
              </a:rPr>
              <a:t>Прочтите текст ниже. Преобразуйте слова, напечатанные заглавными буквами в </a:t>
            </a:r>
            <a:r>
              <a:rPr lang="ru-RU" sz="1600" i="1" dirty="0">
                <a:latin typeface="Arial" panose="020B0604020202020204" pitchFamily="34" charset="0"/>
              </a:rPr>
              <a:t>конце</a:t>
            </a:r>
            <a:r>
              <a:rPr lang="ru-RU" sz="1600" b="0" i="1" dirty="0">
                <a:effectLst/>
                <a:latin typeface="Arial" panose="020B0604020202020204" pitchFamily="34" charset="0"/>
              </a:rPr>
              <a:t> строк, обозначенных цифрами </a:t>
            </a:r>
            <a:r>
              <a:rPr lang="ru-RU" sz="1600" b="1" i="1" dirty="0">
                <a:effectLst/>
                <a:latin typeface="inherit"/>
              </a:rPr>
              <a:t>19-24</a:t>
            </a:r>
            <a:r>
              <a:rPr lang="ru-RU" sz="1600" b="0" i="1" dirty="0">
                <a:effectLst/>
                <a:latin typeface="Arial" panose="020B0604020202020204" pitchFamily="34" charset="0"/>
              </a:rPr>
              <a:t>, чтобы они грамматически соответствовали содержанию текста. Заполните пропуски словами, которые вы получили. Каждый проход соответствует отдельной задаче из группы </a:t>
            </a:r>
            <a:r>
              <a:rPr lang="ru-RU" sz="1600" b="1" i="1" dirty="0">
                <a:effectLst/>
                <a:latin typeface="inherit"/>
              </a:rPr>
              <a:t>19-25</a:t>
            </a:r>
            <a:r>
              <a:rPr lang="ru-RU" sz="1600" b="0" i="1" dirty="0">
                <a:effectLst/>
                <a:latin typeface="Arial" panose="020B0604020202020204" pitchFamily="34" charset="0"/>
              </a:rPr>
              <a:t>.</a:t>
            </a:r>
            <a:endParaRPr lang="ru-RU" sz="1600" dirty="0"/>
          </a:p>
        </p:txBody>
      </p:sp>
      <p:sp>
        <p:nvSpPr>
          <p:cNvPr id="8" name="TextBox 7">
            <a:extLst>
              <a:ext uri="{FF2B5EF4-FFF2-40B4-BE49-F238E27FC236}">
                <a16:creationId xmlns:a16="http://schemas.microsoft.com/office/drawing/2014/main" xmlns="" id="{2CEFAB51-B9FC-44C7-B742-D39D50CF6378}"/>
              </a:ext>
            </a:extLst>
          </p:cNvPr>
          <p:cNvSpPr txBox="1"/>
          <p:nvPr/>
        </p:nvSpPr>
        <p:spPr>
          <a:xfrm>
            <a:off x="845137" y="1796664"/>
            <a:ext cx="5601772" cy="9301072"/>
          </a:xfrm>
          <a:prstGeom prst="rect">
            <a:avLst/>
          </a:prstGeom>
          <a:noFill/>
        </p:spPr>
        <p:txBody>
          <a:bodyPr wrap="square">
            <a:spAutoFit/>
          </a:bodyPr>
          <a:lstStyle/>
          <a:p>
            <a:pPr algn="ctr" fontAlgn="base"/>
            <a:r>
              <a:rPr lang="en-US" sz="1600" b="1" dirty="0">
                <a:effectLst/>
                <a:latin typeface="Arial" panose="020B0604020202020204" pitchFamily="34" charset="0"/>
                <a:cs typeface="Arial" panose="020B0604020202020204" pitchFamily="34" charset="0"/>
              </a:rPr>
              <a:t/>
            </a:r>
            <a:br>
              <a:rPr lang="en-US" sz="1600" b="1" dirty="0">
                <a:effectLst/>
                <a:latin typeface="Arial" panose="020B0604020202020204" pitchFamily="34" charset="0"/>
                <a:cs typeface="Arial" panose="020B0604020202020204" pitchFamily="34" charset="0"/>
              </a:rPr>
            </a:br>
            <a:r>
              <a:rPr lang="en-US" b="1" i="0" dirty="0">
                <a:effectLst/>
                <a:latin typeface="inherit"/>
              </a:rPr>
              <a:t>Does it ever snow in Brazil?</a:t>
            </a:r>
            <a:endParaRPr lang="en-US" b="0" i="0" dirty="0">
              <a:effectLst/>
              <a:latin typeface="Arial" panose="020B0604020202020204" pitchFamily="34" charset="0"/>
            </a:endParaRPr>
          </a:p>
          <a:p>
            <a:pPr algn="l" fontAlgn="base"/>
            <a:r>
              <a:rPr lang="en-US" b="0" i="0" dirty="0">
                <a:effectLst/>
                <a:latin typeface="Arial" panose="020B0604020202020204" pitchFamily="34" charset="0"/>
              </a:rPr>
              <a:t> During winter and sometimes even autumn and spring it snows in some cities of southern Brazil. There are several cities ______ for their snow, like </a:t>
            </a:r>
            <a:r>
              <a:rPr lang="en-US" b="0" i="0" dirty="0" err="1">
                <a:effectLst/>
                <a:latin typeface="Arial" panose="020B0604020202020204" pitchFamily="34" charset="0"/>
              </a:rPr>
              <a:t>Urupema</a:t>
            </a:r>
            <a:r>
              <a:rPr lang="en-US" b="0" i="0" dirty="0">
                <a:effectLst/>
                <a:latin typeface="Arial" panose="020B0604020202020204" pitchFamily="34" charset="0"/>
              </a:rPr>
              <a:t> and </a:t>
            </a:r>
            <a:r>
              <a:rPr lang="en-US" b="0" i="0" dirty="0" err="1">
                <a:effectLst/>
                <a:latin typeface="Arial" panose="020B0604020202020204" pitchFamily="34" charset="0"/>
              </a:rPr>
              <a:t>Urubici</a:t>
            </a:r>
            <a:r>
              <a:rPr lang="en-US" b="0" i="0" dirty="0">
                <a:effectLst/>
                <a:latin typeface="Arial" panose="020B0604020202020204" pitchFamily="34" charset="0"/>
              </a:rPr>
              <a:t>.</a:t>
            </a:r>
          </a:p>
          <a:p>
            <a:pPr algn="l" fontAlgn="base"/>
            <a:r>
              <a:rPr lang="en-US" b="0" i="0" dirty="0">
                <a:effectLst/>
                <a:latin typeface="Arial" panose="020B0604020202020204" pitchFamily="34" charset="0"/>
              </a:rPr>
              <a:t>These cities are all in high areas, but even places at sea level can have snow, although in small amounts and not every year. Brazil ______ to be a “tropical paradise” which is very wrong. Foreigners who travel to southern Brazil during autumn or winter in search for some heat and beaches are often disappointed.</a:t>
            </a:r>
          </a:p>
          <a:p>
            <a:pPr algn="l" fontAlgn="base"/>
            <a:r>
              <a:rPr lang="en-US" b="0" i="0" dirty="0">
                <a:effectLst/>
                <a:latin typeface="Arial" panose="020B0604020202020204" pitchFamily="34" charset="0"/>
              </a:rPr>
              <a:t> </a:t>
            </a:r>
          </a:p>
          <a:p>
            <a:pPr algn="ctr" fontAlgn="base"/>
            <a:r>
              <a:rPr lang="en-US" b="1" i="0" dirty="0">
                <a:effectLst/>
                <a:latin typeface="inherit"/>
              </a:rPr>
              <a:t>The North Pole is melting</a:t>
            </a:r>
            <a:endParaRPr lang="en-US" b="0" i="0" dirty="0">
              <a:effectLst/>
              <a:latin typeface="Arial" panose="020B0604020202020204" pitchFamily="34" charset="0"/>
            </a:endParaRPr>
          </a:p>
          <a:p>
            <a:pPr algn="l" fontAlgn="base"/>
            <a:r>
              <a:rPr lang="en-US" b="0" i="0" dirty="0">
                <a:effectLst/>
                <a:latin typeface="Arial" panose="020B0604020202020204" pitchFamily="34" charset="0"/>
              </a:rPr>
              <a:t> Do you know how the global warming affects the Arctic? A survey by the Japan Agency for Science and Technology shows that Arctic ice is melting at a far _____ rate than anticipated. Today Arctic ice is melting at previously unseen rates.</a:t>
            </a:r>
          </a:p>
          <a:p>
            <a:pPr algn="l" fontAlgn="base"/>
            <a:r>
              <a:rPr lang="en-US" b="0" i="0" dirty="0">
                <a:effectLst/>
                <a:latin typeface="Arial" panose="020B0604020202020204" pitchFamily="34" charset="0"/>
              </a:rPr>
              <a:t>The coastal ice in parts of Canada and Alaska has become quite brittle. Ice easily breaks away in large pieces and melts in the open ocean. Now there is also ______ sea ice in the Arctic Ocean. It happens because ice ______ into the Atlantic Ocean.</a:t>
            </a:r>
          </a:p>
          <a:p>
            <a:pPr algn="l" fontAlgn="base"/>
            <a:endParaRPr lang="en-US" b="0" i="0" dirty="0">
              <a:effectLst/>
              <a:latin typeface="Arial" panose="020B0604020202020204" pitchFamily="34" charset="0"/>
            </a:endParaRPr>
          </a:p>
          <a:p>
            <a:pPr algn="l" fontAlgn="base"/>
            <a:r>
              <a:rPr lang="en-US" b="0" i="0" dirty="0">
                <a:effectLst/>
                <a:latin typeface="Arial" panose="020B0604020202020204" pitchFamily="34" charset="0"/>
              </a:rPr>
              <a:t>Scientists say that the lack of ice represents clear proof that the planet _____. Back in the past it could take three years to get through the waterway’s thick ice successfully, now </a:t>
            </a:r>
            <a:r>
              <a:rPr lang="en-US" b="0" i="0" dirty="0">
                <a:effectLst/>
                <a:latin typeface="inherit"/>
              </a:rPr>
              <a:t>–</a:t>
            </a:r>
            <a:r>
              <a:rPr lang="en-US" b="0" i="0" dirty="0">
                <a:effectLst/>
                <a:latin typeface="Arial" panose="020B0604020202020204" pitchFamily="34" charset="0"/>
              </a:rPr>
              <a:t> just a few weeks.</a:t>
            </a:r>
          </a:p>
          <a:p>
            <a:pPr algn="l" fontAlgn="base"/>
            <a:r>
              <a:rPr lang="en-US" b="0" i="0" dirty="0">
                <a:solidFill>
                  <a:srgbClr val="555555"/>
                </a:solidFill>
                <a:effectLst/>
                <a:latin typeface="Arial" panose="020B0604020202020204" pitchFamily="34" charset="0"/>
              </a:rPr>
              <a:t> </a:t>
            </a:r>
          </a:p>
          <a:p>
            <a:pPr algn="l" fontAlgn="base">
              <a:lnSpc>
                <a:spcPct val="150000"/>
              </a:lnSpc>
            </a:pPr>
            <a:r>
              <a:rPr lang="en-US" sz="1400" b="0" i="0" dirty="0">
                <a:effectLst/>
                <a:latin typeface="Arial" panose="020B0604020202020204" pitchFamily="34" charset="0"/>
              </a:rPr>
              <a:t> </a:t>
            </a:r>
          </a:p>
          <a:p>
            <a:pPr algn="l" fontAlgn="base">
              <a:lnSpc>
                <a:spcPct val="150000"/>
              </a:lnSpc>
            </a:pPr>
            <a:r>
              <a:rPr lang="en-US" sz="1400" b="0" i="0" dirty="0">
                <a:solidFill>
                  <a:srgbClr val="555555"/>
                </a:solidFill>
                <a:effectLst/>
                <a:latin typeface="Arial" panose="020B0604020202020204" pitchFamily="34" charset="0"/>
              </a:rPr>
              <a:t> </a:t>
            </a:r>
          </a:p>
          <a:p>
            <a:pPr algn="l" fontAlgn="base">
              <a:lnSpc>
                <a:spcPct val="150000"/>
              </a:lnSpc>
            </a:pPr>
            <a:r>
              <a:rPr lang="en-US" sz="1400" b="0" i="0" dirty="0">
                <a:solidFill>
                  <a:srgbClr val="555555"/>
                </a:solidFill>
                <a:effectLst/>
                <a:latin typeface="Arial" panose="020B0604020202020204" pitchFamily="34" charset="0"/>
              </a:rPr>
              <a:t> </a:t>
            </a:r>
          </a:p>
        </p:txBody>
      </p:sp>
      <p:sp>
        <p:nvSpPr>
          <p:cNvPr id="9" name="TextBox 8">
            <a:extLst>
              <a:ext uri="{FF2B5EF4-FFF2-40B4-BE49-F238E27FC236}">
                <a16:creationId xmlns:a16="http://schemas.microsoft.com/office/drawing/2014/main" xmlns="" id="{7A2C29E4-4A62-46AD-839C-F48BE9393C40}"/>
              </a:ext>
            </a:extLst>
          </p:cNvPr>
          <p:cNvSpPr txBox="1"/>
          <p:nvPr/>
        </p:nvSpPr>
        <p:spPr>
          <a:xfrm>
            <a:off x="6289384" y="2849363"/>
            <a:ext cx="1104795" cy="369332"/>
          </a:xfrm>
          <a:prstGeom prst="rect">
            <a:avLst/>
          </a:prstGeom>
          <a:noFill/>
        </p:spPr>
        <p:txBody>
          <a:bodyPr wrap="square" rtlCol="0">
            <a:spAutoFit/>
          </a:bodyPr>
          <a:lstStyle/>
          <a:p>
            <a:r>
              <a:rPr lang="en-US" b="1" dirty="0">
                <a:latin typeface="inherit"/>
              </a:rPr>
              <a:t>KNOW</a:t>
            </a:r>
            <a:endParaRPr lang="ru-RU" b="1" dirty="0">
              <a:latin typeface="inherit"/>
            </a:endParaRPr>
          </a:p>
        </p:txBody>
      </p:sp>
      <p:sp>
        <p:nvSpPr>
          <p:cNvPr id="12" name="Прямоугольник 11">
            <a:extLst>
              <a:ext uri="{FF2B5EF4-FFF2-40B4-BE49-F238E27FC236}">
                <a16:creationId xmlns:a16="http://schemas.microsoft.com/office/drawing/2014/main" xmlns="" id="{5772A7B7-3C58-4E26-8D35-227DC9647DEC}"/>
              </a:ext>
            </a:extLst>
          </p:cNvPr>
          <p:cNvSpPr/>
          <p:nvPr/>
        </p:nvSpPr>
        <p:spPr>
          <a:xfrm>
            <a:off x="205176" y="2697668"/>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a:t>
            </a:r>
            <a:r>
              <a:rPr lang="en-US" sz="2400" b="1" dirty="0">
                <a:solidFill>
                  <a:schemeClr val="tx1"/>
                </a:solidFill>
              </a:rPr>
              <a:t>9</a:t>
            </a:r>
            <a:endParaRPr lang="ru-RU" sz="2400" b="1" dirty="0">
              <a:solidFill>
                <a:schemeClr val="tx1"/>
              </a:solidFill>
            </a:endParaRPr>
          </a:p>
        </p:txBody>
      </p:sp>
      <p:sp>
        <p:nvSpPr>
          <p:cNvPr id="13" name="Прямоугольник 12">
            <a:extLst>
              <a:ext uri="{FF2B5EF4-FFF2-40B4-BE49-F238E27FC236}">
                <a16:creationId xmlns:a16="http://schemas.microsoft.com/office/drawing/2014/main" xmlns="" id="{B4664730-DFDD-4A14-BA91-26E09746928B}"/>
              </a:ext>
            </a:extLst>
          </p:cNvPr>
          <p:cNvSpPr/>
          <p:nvPr/>
        </p:nvSpPr>
        <p:spPr>
          <a:xfrm>
            <a:off x="205176" y="386969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20</a:t>
            </a:r>
            <a:endParaRPr lang="ru-RU" sz="2400" b="1" dirty="0">
              <a:solidFill>
                <a:schemeClr val="tx1"/>
              </a:solidFill>
            </a:endParaRPr>
          </a:p>
        </p:txBody>
      </p:sp>
      <p:sp>
        <p:nvSpPr>
          <p:cNvPr id="14" name="Прямоугольник 13">
            <a:extLst>
              <a:ext uri="{FF2B5EF4-FFF2-40B4-BE49-F238E27FC236}">
                <a16:creationId xmlns:a16="http://schemas.microsoft.com/office/drawing/2014/main" xmlns="" id="{6522FA38-AD8E-4B35-94FC-4A403FA12122}"/>
              </a:ext>
            </a:extLst>
          </p:cNvPr>
          <p:cNvSpPr/>
          <p:nvPr/>
        </p:nvSpPr>
        <p:spPr>
          <a:xfrm>
            <a:off x="242766" y="636179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21</a:t>
            </a:r>
            <a:endParaRPr lang="ru-RU" sz="2400" b="1" dirty="0">
              <a:solidFill>
                <a:schemeClr val="tx1"/>
              </a:solidFill>
            </a:endParaRPr>
          </a:p>
        </p:txBody>
      </p:sp>
      <p:sp>
        <p:nvSpPr>
          <p:cNvPr id="15" name="Прямоугольник 14">
            <a:extLst>
              <a:ext uri="{FF2B5EF4-FFF2-40B4-BE49-F238E27FC236}">
                <a16:creationId xmlns:a16="http://schemas.microsoft.com/office/drawing/2014/main" xmlns="" id="{80030E12-0494-4CF2-A297-18200BB1AB26}"/>
              </a:ext>
            </a:extLst>
          </p:cNvPr>
          <p:cNvSpPr/>
          <p:nvPr/>
        </p:nvSpPr>
        <p:spPr>
          <a:xfrm>
            <a:off x="261562" y="749820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22</a:t>
            </a:r>
            <a:endParaRPr lang="ru-RU" sz="2400" b="1" dirty="0">
              <a:solidFill>
                <a:schemeClr val="tx1"/>
              </a:solidFill>
            </a:endParaRPr>
          </a:p>
        </p:txBody>
      </p:sp>
      <p:sp>
        <p:nvSpPr>
          <p:cNvPr id="16" name="Прямоугольник 15">
            <a:extLst>
              <a:ext uri="{FF2B5EF4-FFF2-40B4-BE49-F238E27FC236}">
                <a16:creationId xmlns:a16="http://schemas.microsoft.com/office/drawing/2014/main" xmlns="" id="{C519D621-3512-4B91-A9BB-A6853F577C72}"/>
              </a:ext>
            </a:extLst>
          </p:cNvPr>
          <p:cNvSpPr/>
          <p:nvPr/>
        </p:nvSpPr>
        <p:spPr>
          <a:xfrm>
            <a:off x="261563" y="810218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23</a:t>
            </a:r>
            <a:endParaRPr lang="ru-RU" sz="2400" b="1" dirty="0">
              <a:solidFill>
                <a:schemeClr val="tx1"/>
              </a:solidFill>
            </a:endParaRPr>
          </a:p>
        </p:txBody>
      </p:sp>
      <p:sp>
        <p:nvSpPr>
          <p:cNvPr id="17" name="Прямоугольник 16">
            <a:extLst>
              <a:ext uri="{FF2B5EF4-FFF2-40B4-BE49-F238E27FC236}">
                <a16:creationId xmlns:a16="http://schemas.microsoft.com/office/drawing/2014/main" xmlns="" id="{53985D2C-4B2B-4D55-9285-83080A1A2A64}"/>
              </a:ext>
            </a:extLst>
          </p:cNvPr>
          <p:cNvSpPr/>
          <p:nvPr/>
        </p:nvSpPr>
        <p:spPr>
          <a:xfrm>
            <a:off x="261561" y="8839508"/>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24</a:t>
            </a:r>
            <a:endParaRPr lang="ru-RU" sz="2400" b="1" dirty="0">
              <a:solidFill>
                <a:schemeClr val="tx1"/>
              </a:solidFill>
            </a:endParaRPr>
          </a:p>
        </p:txBody>
      </p:sp>
      <p:sp>
        <p:nvSpPr>
          <p:cNvPr id="20" name="TextBox 19">
            <a:extLst>
              <a:ext uri="{FF2B5EF4-FFF2-40B4-BE49-F238E27FC236}">
                <a16:creationId xmlns:a16="http://schemas.microsoft.com/office/drawing/2014/main" xmlns="" id="{5F847F6A-1D3B-458E-948F-6A3CCF30AC98}"/>
              </a:ext>
            </a:extLst>
          </p:cNvPr>
          <p:cNvSpPr txBox="1"/>
          <p:nvPr/>
        </p:nvSpPr>
        <p:spPr>
          <a:xfrm>
            <a:off x="6290495" y="3919923"/>
            <a:ext cx="1357063" cy="369332"/>
          </a:xfrm>
          <a:prstGeom prst="rect">
            <a:avLst/>
          </a:prstGeom>
          <a:noFill/>
        </p:spPr>
        <p:txBody>
          <a:bodyPr wrap="square">
            <a:spAutoFit/>
          </a:bodyPr>
          <a:lstStyle/>
          <a:p>
            <a:r>
              <a:rPr lang="en-US" b="1" dirty="0">
                <a:latin typeface="inherit"/>
              </a:rPr>
              <a:t>THINK</a:t>
            </a:r>
            <a:endParaRPr lang="ru-RU" dirty="0"/>
          </a:p>
        </p:txBody>
      </p:sp>
      <p:sp>
        <p:nvSpPr>
          <p:cNvPr id="22" name="TextBox 21">
            <a:extLst>
              <a:ext uri="{FF2B5EF4-FFF2-40B4-BE49-F238E27FC236}">
                <a16:creationId xmlns:a16="http://schemas.microsoft.com/office/drawing/2014/main" xmlns="" id="{CC48050C-5D39-415A-8D33-5C07FF7394AB}"/>
              </a:ext>
            </a:extLst>
          </p:cNvPr>
          <p:cNvSpPr txBox="1"/>
          <p:nvPr/>
        </p:nvSpPr>
        <p:spPr>
          <a:xfrm>
            <a:off x="6369880" y="6661008"/>
            <a:ext cx="1406871" cy="369332"/>
          </a:xfrm>
          <a:prstGeom prst="rect">
            <a:avLst/>
          </a:prstGeom>
          <a:noFill/>
        </p:spPr>
        <p:txBody>
          <a:bodyPr wrap="square">
            <a:spAutoFit/>
          </a:bodyPr>
          <a:lstStyle/>
          <a:p>
            <a:r>
              <a:rPr lang="en-US" sz="1800" b="1" i="0" dirty="0">
                <a:effectLst/>
                <a:latin typeface="inherit"/>
              </a:rPr>
              <a:t>QUICK</a:t>
            </a:r>
            <a:endParaRPr lang="ru-RU" dirty="0"/>
          </a:p>
        </p:txBody>
      </p:sp>
      <p:sp>
        <p:nvSpPr>
          <p:cNvPr id="24" name="TextBox 23">
            <a:extLst>
              <a:ext uri="{FF2B5EF4-FFF2-40B4-BE49-F238E27FC236}">
                <a16:creationId xmlns:a16="http://schemas.microsoft.com/office/drawing/2014/main" xmlns="" id="{FE561002-C427-4902-BB6E-EA1315C6D486}"/>
              </a:ext>
            </a:extLst>
          </p:cNvPr>
          <p:cNvSpPr txBox="1"/>
          <p:nvPr/>
        </p:nvSpPr>
        <p:spPr>
          <a:xfrm>
            <a:off x="6368702" y="7976722"/>
            <a:ext cx="1357063" cy="369332"/>
          </a:xfrm>
          <a:prstGeom prst="rect">
            <a:avLst/>
          </a:prstGeom>
          <a:noFill/>
        </p:spPr>
        <p:txBody>
          <a:bodyPr wrap="square">
            <a:spAutoFit/>
          </a:bodyPr>
          <a:lstStyle/>
          <a:p>
            <a:r>
              <a:rPr lang="en-US" b="1" dirty="0">
                <a:latin typeface="inherit"/>
              </a:rPr>
              <a:t>LITTLE</a:t>
            </a:r>
            <a:endParaRPr lang="ru-RU" dirty="0"/>
          </a:p>
        </p:txBody>
      </p:sp>
      <p:sp>
        <p:nvSpPr>
          <p:cNvPr id="26" name="TextBox 25">
            <a:extLst>
              <a:ext uri="{FF2B5EF4-FFF2-40B4-BE49-F238E27FC236}">
                <a16:creationId xmlns:a16="http://schemas.microsoft.com/office/drawing/2014/main" xmlns="" id="{A7818694-40BC-40D1-81C2-CC9A03EE3C2C}"/>
              </a:ext>
            </a:extLst>
          </p:cNvPr>
          <p:cNvSpPr txBox="1"/>
          <p:nvPr/>
        </p:nvSpPr>
        <p:spPr>
          <a:xfrm>
            <a:off x="6379014" y="8377451"/>
            <a:ext cx="817567" cy="369332"/>
          </a:xfrm>
          <a:prstGeom prst="rect">
            <a:avLst/>
          </a:prstGeom>
          <a:noFill/>
        </p:spPr>
        <p:txBody>
          <a:bodyPr wrap="square">
            <a:spAutoFit/>
          </a:bodyPr>
          <a:lstStyle/>
          <a:p>
            <a:r>
              <a:rPr lang="en-US" sz="1800" b="1" i="0" dirty="0">
                <a:effectLst/>
                <a:latin typeface="inherit"/>
              </a:rPr>
              <a:t>FLOAT</a:t>
            </a:r>
            <a:endParaRPr lang="ru-RU" dirty="0"/>
          </a:p>
        </p:txBody>
      </p:sp>
      <p:sp>
        <p:nvSpPr>
          <p:cNvPr id="28" name="TextBox 27">
            <a:extLst>
              <a:ext uri="{FF2B5EF4-FFF2-40B4-BE49-F238E27FC236}">
                <a16:creationId xmlns:a16="http://schemas.microsoft.com/office/drawing/2014/main" xmlns="" id="{CFA0F323-3FDD-48CA-8005-D5ED671CE5BE}"/>
              </a:ext>
            </a:extLst>
          </p:cNvPr>
          <p:cNvSpPr txBox="1"/>
          <p:nvPr/>
        </p:nvSpPr>
        <p:spPr>
          <a:xfrm>
            <a:off x="6369879" y="8890166"/>
            <a:ext cx="1406872" cy="369332"/>
          </a:xfrm>
          <a:prstGeom prst="rect">
            <a:avLst/>
          </a:prstGeom>
          <a:noFill/>
        </p:spPr>
        <p:txBody>
          <a:bodyPr wrap="square">
            <a:spAutoFit/>
          </a:bodyPr>
          <a:lstStyle/>
          <a:p>
            <a:r>
              <a:rPr lang="en-US" sz="1800" b="1" i="0" dirty="0">
                <a:effectLst/>
                <a:latin typeface="inherit"/>
              </a:rPr>
              <a:t>WARM</a:t>
            </a:r>
            <a:endParaRPr lang="ru-RU" dirty="0"/>
          </a:p>
        </p:txBody>
      </p:sp>
    </p:spTree>
    <p:extLst>
      <p:ext uri="{BB962C8B-B14F-4D97-AF65-F5344CB8AC3E}">
        <p14:creationId xmlns:p14="http://schemas.microsoft.com/office/powerpoint/2010/main" xmlns="" val="1412302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E045F33-FAA5-4E9E-8A89-30D2BB202B02}"/>
              </a:ext>
            </a:extLst>
          </p:cNvPr>
          <p:cNvSpPr txBox="1"/>
          <p:nvPr/>
        </p:nvSpPr>
        <p:spPr>
          <a:xfrm>
            <a:off x="136187" y="219993"/>
            <a:ext cx="7423488" cy="1077218"/>
          </a:xfrm>
          <a:prstGeom prst="rect">
            <a:avLst/>
          </a:prstGeom>
          <a:noFill/>
        </p:spPr>
        <p:txBody>
          <a:bodyPr wrap="square">
            <a:spAutoFit/>
          </a:bodyPr>
          <a:lstStyle/>
          <a:p>
            <a:r>
              <a:rPr lang="ru-RU" sz="1600" b="0" i="1" dirty="0">
                <a:effectLst/>
                <a:latin typeface="Arial" panose="020B0604020202020204" pitchFamily="34" charset="0"/>
              </a:rPr>
              <a:t>Преобразуйте, если необходимо, слова, напечатанные заглавными буквами, так чтобы они грамматически и лексически соответствовали содержанию текста. Каждый пропуск соответствует отдельному заданию из группы </a:t>
            </a:r>
            <a:r>
              <a:rPr lang="ru-RU" sz="1600" b="1" i="1" dirty="0">
                <a:effectLst/>
                <a:latin typeface="inherit"/>
              </a:rPr>
              <a:t>2</a:t>
            </a:r>
            <a:r>
              <a:rPr lang="en-US" sz="1600" b="1" i="1" dirty="0">
                <a:effectLst/>
                <a:latin typeface="inherit"/>
              </a:rPr>
              <a:t>5</a:t>
            </a:r>
            <a:r>
              <a:rPr lang="ru-RU" sz="1600" b="1" i="1" dirty="0">
                <a:effectLst/>
                <a:latin typeface="inherit"/>
              </a:rPr>
              <a:t>-</a:t>
            </a:r>
            <a:r>
              <a:rPr lang="en-US" sz="1600" b="1" i="1" dirty="0">
                <a:effectLst/>
                <a:latin typeface="inherit"/>
              </a:rPr>
              <a:t>29</a:t>
            </a:r>
            <a:r>
              <a:rPr lang="ru-RU" sz="1600" b="0" i="1" dirty="0">
                <a:effectLst/>
                <a:latin typeface="Arial" panose="020B0604020202020204" pitchFamily="34" charset="0"/>
              </a:rPr>
              <a:t>. Впишите слова в поле ответа.</a:t>
            </a:r>
            <a:endParaRPr lang="ru-RU" sz="1600" dirty="0"/>
          </a:p>
        </p:txBody>
      </p:sp>
      <p:sp>
        <p:nvSpPr>
          <p:cNvPr id="4" name="Прямоугольник 3">
            <a:extLst>
              <a:ext uri="{FF2B5EF4-FFF2-40B4-BE49-F238E27FC236}">
                <a16:creationId xmlns:a16="http://schemas.microsoft.com/office/drawing/2014/main" xmlns="" id="{ECC6517E-D8B5-4F9F-BD9B-6C52F3DC8A8E}"/>
              </a:ext>
            </a:extLst>
          </p:cNvPr>
          <p:cNvSpPr/>
          <p:nvPr/>
        </p:nvSpPr>
        <p:spPr>
          <a:xfrm>
            <a:off x="192703" y="296459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25</a:t>
            </a:r>
            <a:endParaRPr lang="ru-RU" sz="2400" b="1" dirty="0">
              <a:solidFill>
                <a:schemeClr val="tx1"/>
              </a:solidFill>
            </a:endParaRPr>
          </a:p>
        </p:txBody>
      </p:sp>
      <p:sp>
        <p:nvSpPr>
          <p:cNvPr id="5" name="Прямоугольник 4">
            <a:extLst>
              <a:ext uri="{FF2B5EF4-FFF2-40B4-BE49-F238E27FC236}">
                <a16:creationId xmlns:a16="http://schemas.microsoft.com/office/drawing/2014/main" xmlns="" id="{01C0A01C-9663-446B-A29F-746FC4C02FF0}"/>
              </a:ext>
            </a:extLst>
          </p:cNvPr>
          <p:cNvSpPr/>
          <p:nvPr/>
        </p:nvSpPr>
        <p:spPr>
          <a:xfrm>
            <a:off x="190291" y="4880457"/>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26</a:t>
            </a:r>
            <a:endParaRPr lang="ru-RU" sz="2400" b="1" dirty="0">
              <a:solidFill>
                <a:schemeClr val="tx1"/>
              </a:solidFill>
            </a:endParaRPr>
          </a:p>
        </p:txBody>
      </p:sp>
      <p:sp>
        <p:nvSpPr>
          <p:cNvPr id="6" name="Прямоугольник 5">
            <a:extLst>
              <a:ext uri="{FF2B5EF4-FFF2-40B4-BE49-F238E27FC236}">
                <a16:creationId xmlns:a16="http://schemas.microsoft.com/office/drawing/2014/main" xmlns="" id="{C51AEBFC-AF2F-4885-B47B-1B7795FE1D41}"/>
              </a:ext>
            </a:extLst>
          </p:cNvPr>
          <p:cNvSpPr/>
          <p:nvPr/>
        </p:nvSpPr>
        <p:spPr>
          <a:xfrm>
            <a:off x="190291" y="5492354"/>
            <a:ext cx="564777" cy="465796"/>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27</a:t>
            </a:r>
            <a:endParaRPr lang="ru-RU" sz="2400" b="1" dirty="0">
              <a:solidFill>
                <a:schemeClr val="tx1"/>
              </a:solidFill>
            </a:endParaRPr>
          </a:p>
        </p:txBody>
      </p:sp>
      <p:sp>
        <p:nvSpPr>
          <p:cNvPr id="7" name="Прямоугольник 6">
            <a:extLst>
              <a:ext uri="{FF2B5EF4-FFF2-40B4-BE49-F238E27FC236}">
                <a16:creationId xmlns:a16="http://schemas.microsoft.com/office/drawing/2014/main" xmlns="" id="{3E9B43AD-47DA-41D8-9E9C-5B414E7205F2}"/>
              </a:ext>
            </a:extLst>
          </p:cNvPr>
          <p:cNvSpPr/>
          <p:nvPr/>
        </p:nvSpPr>
        <p:spPr>
          <a:xfrm>
            <a:off x="190292" y="609940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28</a:t>
            </a:r>
            <a:endParaRPr lang="ru-RU" sz="2400" b="1" dirty="0">
              <a:solidFill>
                <a:schemeClr val="tx1"/>
              </a:solidFill>
            </a:endParaRPr>
          </a:p>
        </p:txBody>
      </p:sp>
      <p:sp>
        <p:nvSpPr>
          <p:cNvPr id="8" name="Прямоугольник 7">
            <a:extLst>
              <a:ext uri="{FF2B5EF4-FFF2-40B4-BE49-F238E27FC236}">
                <a16:creationId xmlns:a16="http://schemas.microsoft.com/office/drawing/2014/main" xmlns="" id="{922ABAF1-C478-4243-9114-D0988DE94DFB}"/>
              </a:ext>
            </a:extLst>
          </p:cNvPr>
          <p:cNvSpPr/>
          <p:nvPr/>
        </p:nvSpPr>
        <p:spPr>
          <a:xfrm>
            <a:off x="238165" y="7789072"/>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29</a:t>
            </a:r>
            <a:endParaRPr lang="ru-RU" sz="2400" b="1" dirty="0">
              <a:solidFill>
                <a:schemeClr val="tx1"/>
              </a:solidFill>
            </a:endParaRPr>
          </a:p>
        </p:txBody>
      </p:sp>
      <p:sp>
        <p:nvSpPr>
          <p:cNvPr id="12" name="TextBox 11">
            <a:extLst>
              <a:ext uri="{FF2B5EF4-FFF2-40B4-BE49-F238E27FC236}">
                <a16:creationId xmlns:a16="http://schemas.microsoft.com/office/drawing/2014/main" xmlns="" id="{65F9BBB8-E8A5-41B5-9E5C-38A99E6744BE}"/>
              </a:ext>
            </a:extLst>
          </p:cNvPr>
          <p:cNvSpPr txBox="1"/>
          <p:nvPr/>
        </p:nvSpPr>
        <p:spPr>
          <a:xfrm>
            <a:off x="850816" y="970577"/>
            <a:ext cx="5467048" cy="9079409"/>
          </a:xfrm>
          <a:prstGeom prst="rect">
            <a:avLst/>
          </a:prstGeom>
          <a:noFill/>
        </p:spPr>
        <p:txBody>
          <a:bodyPr wrap="square">
            <a:spAutoFit/>
          </a:bodyPr>
          <a:lstStyle/>
          <a:p>
            <a:pPr algn="ctr" fontAlgn="base">
              <a:lnSpc>
                <a:spcPct val="150000"/>
              </a:lnSpc>
            </a:pPr>
            <a:r>
              <a:rPr lang="en-US" sz="1400" b="1" dirty="0">
                <a:effectLst/>
                <a:latin typeface="inherit"/>
              </a:rPr>
              <a:t/>
            </a:r>
            <a:br>
              <a:rPr lang="en-US" sz="1400" b="1" dirty="0">
                <a:effectLst/>
                <a:latin typeface="inherit"/>
              </a:rPr>
            </a:br>
            <a:r>
              <a:rPr lang="en-US" sz="1600" b="1" dirty="0">
                <a:effectLst/>
                <a:latin typeface="inherit"/>
              </a:rPr>
              <a:t/>
            </a:r>
            <a:br>
              <a:rPr lang="en-US" sz="1600" b="1" dirty="0">
                <a:effectLst/>
                <a:latin typeface="inherit"/>
              </a:rPr>
            </a:br>
            <a:r>
              <a:rPr lang="en-US" b="1" dirty="0">
                <a:effectLst/>
                <a:latin typeface="inherit"/>
              </a:rPr>
              <a:t>Santorini</a:t>
            </a:r>
            <a:endParaRPr lang="en-US" b="1" dirty="0">
              <a:effectLst/>
              <a:latin typeface="Playfair Display" panose="00000500000000000000" pitchFamily="2" charset="-52"/>
            </a:endParaRPr>
          </a:p>
          <a:p>
            <a:pPr algn="l" fontAlgn="base">
              <a:lnSpc>
                <a:spcPct val="150000"/>
              </a:lnSpc>
            </a:pPr>
            <a:r>
              <a:rPr lang="en-US" b="0" i="0" dirty="0">
                <a:effectLst/>
                <a:latin typeface="Arial" panose="020B0604020202020204" pitchFamily="34" charset="0"/>
              </a:rPr>
              <a:t> </a:t>
            </a:r>
          </a:p>
          <a:p>
            <a:pPr algn="l" fontAlgn="base">
              <a:lnSpc>
                <a:spcPct val="150000"/>
              </a:lnSpc>
            </a:pPr>
            <a:r>
              <a:rPr lang="en-US" b="0" i="0" dirty="0">
                <a:effectLst/>
                <a:latin typeface="Arial" panose="020B0604020202020204" pitchFamily="34" charset="0"/>
              </a:rPr>
              <a:t>Santorini is a small group of Greek islands. They were formed due to a _____ eruption about 3,600 years ago. Volcanos are still very active in the area. Tourists can fly to Santorini or take a ferry and enjoy the natural beauty in summer, when the islands are crowded and busy. In winter Santorini seems ______ and ferry service is not regular. On one side of Santorini, ______ get a view of the local villages. This area is ______ developed and rich. On another side of the islands tourists can enjoy black sand beaches and swim near the volcano. The third part of Santorini displays ancient ruins. Although this section is not popular among tourists, it is a well-known site for ______. In fact, legends say that Santorini is the place where the lost civilization of Atlantis was once located.</a:t>
            </a:r>
          </a:p>
          <a:p>
            <a:pPr algn="l" fontAlgn="base">
              <a:lnSpc>
                <a:spcPct val="150000"/>
              </a:lnSpc>
            </a:pPr>
            <a:r>
              <a:rPr lang="en-US" sz="1400" b="0" i="0" dirty="0">
                <a:effectLst/>
                <a:latin typeface="Arial" panose="020B0604020202020204" pitchFamily="34" charset="0"/>
              </a:rPr>
              <a:t> </a:t>
            </a:r>
          </a:p>
          <a:p>
            <a:pPr algn="l" fontAlgn="base"/>
            <a:r>
              <a:rPr lang="en-US" sz="1600" b="0" i="0" dirty="0">
                <a:solidFill>
                  <a:srgbClr val="555555"/>
                </a:solidFill>
                <a:effectLst/>
                <a:latin typeface="Arial" panose="020B0604020202020204" pitchFamily="34" charset="0"/>
              </a:rPr>
              <a:t> </a:t>
            </a:r>
          </a:p>
          <a:p>
            <a:pPr algn="l" fontAlgn="base"/>
            <a:endParaRPr lang="en-US" sz="1600" b="0" i="0" dirty="0">
              <a:solidFill>
                <a:srgbClr val="555555"/>
              </a:solidFill>
              <a:effectLst/>
              <a:latin typeface="Arial" panose="020B0604020202020204" pitchFamily="34" charset="0"/>
            </a:endParaRPr>
          </a:p>
        </p:txBody>
      </p:sp>
      <p:sp>
        <p:nvSpPr>
          <p:cNvPr id="14" name="TextBox 13">
            <a:extLst>
              <a:ext uri="{FF2B5EF4-FFF2-40B4-BE49-F238E27FC236}">
                <a16:creationId xmlns:a16="http://schemas.microsoft.com/office/drawing/2014/main" xmlns="" id="{6386C6C9-8369-4522-8C4F-695589A549AD}"/>
              </a:ext>
            </a:extLst>
          </p:cNvPr>
          <p:cNvSpPr txBox="1"/>
          <p:nvPr/>
        </p:nvSpPr>
        <p:spPr>
          <a:xfrm>
            <a:off x="6207753" y="3045377"/>
            <a:ext cx="1311331" cy="369332"/>
          </a:xfrm>
          <a:prstGeom prst="rect">
            <a:avLst/>
          </a:prstGeom>
          <a:noFill/>
        </p:spPr>
        <p:txBody>
          <a:bodyPr wrap="square">
            <a:spAutoFit/>
          </a:bodyPr>
          <a:lstStyle/>
          <a:p>
            <a:r>
              <a:rPr lang="en-US" b="1" dirty="0">
                <a:latin typeface="inherit"/>
              </a:rPr>
              <a:t>VOLCANO</a:t>
            </a:r>
            <a:endParaRPr lang="ru-RU" dirty="0"/>
          </a:p>
        </p:txBody>
      </p:sp>
      <p:sp>
        <p:nvSpPr>
          <p:cNvPr id="18" name="TextBox 17">
            <a:extLst>
              <a:ext uri="{FF2B5EF4-FFF2-40B4-BE49-F238E27FC236}">
                <a16:creationId xmlns:a16="http://schemas.microsoft.com/office/drawing/2014/main" xmlns="" id="{EDF93E73-DB02-4160-8AD4-F781800C1A45}"/>
              </a:ext>
            </a:extLst>
          </p:cNvPr>
          <p:cNvSpPr txBox="1"/>
          <p:nvPr/>
        </p:nvSpPr>
        <p:spPr>
          <a:xfrm>
            <a:off x="6185475" y="5102622"/>
            <a:ext cx="1376091" cy="369332"/>
          </a:xfrm>
          <a:prstGeom prst="rect">
            <a:avLst/>
          </a:prstGeom>
          <a:noFill/>
        </p:spPr>
        <p:txBody>
          <a:bodyPr wrap="square">
            <a:spAutoFit/>
          </a:bodyPr>
          <a:lstStyle/>
          <a:p>
            <a:r>
              <a:rPr lang="en-US" b="1" dirty="0">
                <a:latin typeface="inherit"/>
              </a:rPr>
              <a:t>POPULATED</a:t>
            </a:r>
            <a:endParaRPr lang="ru-RU" dirty="0"/>
          </a:p>
        </p:txBody>
      </p:sp>
      <p:sp>
        <p:nvSpPr>
          <p:cNvPr id="20" name="TextBox 19">
            <a:extLst>
              <a:ext uri="{FF2B5EF4-FFF2-40B4-BE49-F238E27FC236}">
                <a16:creationId xmlns:a16="http://schemas.microsoft.com/office/drawing/2014/main" xmlns="" id="{C5A91F1B-054E-4FF9-B144-21274B6BAB0F}"/>
              </a:ext>
            </a:extLst>
          </p:cNvPr>
          <p:cNvSpPr txBox="1"/>
          <p:nvPr/>
        </p:nvSpPr>
        <p:spPr>
          <a:xfrm>
            <a:off x="6228476" y="5510282"/>
            <a:ext cx="1872781" cy="369332"/>
          </a:xfrm>
          <a:prstGeom prst="rect">
            <a:avLst/>
          </a:prstGeom>
          <a:noFill/>
        </p:spPr>
        <p:txBody>
          <a:bodyPr wrap="square">
            <a:spAutoFit/>
          </a:bodyPr>
          <a:lstStyle/>
          <a:p>
            <a:r>
              <a:rPr lang="en-US" sz="1800" b="1" i="0" dirty="0">
                <a:effectLst/>
                <a:latin typeface="inherit"/>
              </a:rPr>
              <a:t>VISIT</a:t>
            </a:r>
            <a:endParaRPr lang="ru-RU" dirty="0"/>
          </a:p>
        </p:txBody>
      </p:sp>
      <p:sp>
        <p:nvSpPr>
          <p:cNvPr id="22" name="TextBox 21">
            <a:extLst>
              <a:ext uri="{FF2B5EF4-FFF2-40B4-BE49-F238E27FC236}">
                <a16:creationId xmlns:a16="http://schemas.microsoft.com/office/drawing/2014/main" xmlns="" id="{E57FA06F-E408-4D7A-8BA4-3B9E202AA167}"/>
              </a:ext>
            </a:extLst>
          </p:cNvPr>
          <p:cNvSpPr txBox="1"/>
          <p:nvPr/>
        </p:nvSpPr>
        <p:spPr>
          <a:xfrm>
            <a:off x="6238577" y="5926006"/>
            <a:ext cx="1269886" cy="369332"/>
          </a:xfrm>
          <a:prstGeom prst="rect">
            <a:avLst/>
          </a:prstGeom>
          <a:noFill/>
        </p:spPr>
        <p:txBody>
          <a:bodyPr wrap="square">
            <a:spAutoFit/>
          </a:bodyPr>
          <a:lstStyle/>
          <a:p>
            <a:r>
              <a:rPr lang="en-US" sz="1800" b="1" i="0" dirty="0">
                <a:effectLst/>
                <a:latin typeface="inherit"/>
              </a:rPr>
              <a:t>HIGH</a:t>
            </a:r>
            <a:endParaRPr lang="ru-RU" dirty="0"/>
          </a:p>
        </p:txBody>
      </p:sp>
      <p:sp>
        <p:nvSpPr>
          <p:cNvPr id="24" name="TextBox 23">
            <a:extLst>
              <a:ext uri="{FF2B5EF4-FFF2-40B4-BE49-F238E27FC236}">
                <a16:creationId xmlns:a16="http://schemas.microsoft.com/office/drawing/2014/main" xmlns="" id="{C288CE50-DCC3-425D-8A1F-E7F270FB0CFB}"/>
              </a:ext>
            </a:extLst>
          </p:cNvPr>
          <p:cNvSpPr txBox="1"/>
          <p:nvPr/>
        </p:nvSpPr>
        <p:spPr>
          <a:xfrm>
            <a:off x="5956875" y="8024396"/>
            <a:ext cx="3780970" cy="369332"/>
          </a:xfrm>
          <a:prstGeom prst="rect">
            <a:avLst/>
          </a:prstGeom>
          <a:noFill/>
        </p:spPr>
        <p:txBody>
          <a:bodyPr wrap="square">
            <a:spAutoFit/>
          </a:bodyPr>
          <a:lstStyle/>
          <a:p>
            <a:r>
              <a:rPr lang="en-US" sz="1800" b="1" i="0" dirty="0">
                <a:effectLst/>
                <a:latin typeface="inherit"/>
              </a:rPr>
              <a:t>ARCHEYOLOGY</a:t>
            </a:r>
            <a:endParaRPr lang="ru-RU" dirty="0"/>
          </a:p>
        </p:txBody>
      </p:sp>
    </p:spTree>
    <p:extLst>
      <p:ext uri="{BB962C8B-B14F-4D97-AF65-F5344CB8AC3E}">
        <p14:creationId xmlns:p14="http://schemas.microsoft.com/office/powerpoint/2010/main" xmlns="" val="3496183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E1CA2525-5DF6-4A18-A2BD-A0FFA8608892}"/>
              </a:ext>
            </a:extLst>
          </p:cNvPr>
          <p:cNvSpPr txBox="1"/>
          <p:nvPr/>
        </p:nvSpPr>
        <p:spPr>
          <a:xfrm>
            <a:off x="684455" y="6784996"/>
            <a:ext cx="6763816" cy="3293209"/>
          </a:xfrm>
          <a:prstGeom prst="rect">
            <a:avLst/>
          </a:prstGeom>
          <a:noFill/>
        </p:spPr>
        <p:txBody>
          <a:bodyPr wrap="square">
            <a:spAutoFit/>
          </a:bodyPr>
          <a:lstStyle/>
          <a:p>
            <a:pPr algn="l" fontAlgn="base"/>
            <a:r>
              <a:rPr lang="en-US" sz="1600" b="0" i="0" dirty="0">
                <a:effectLst/>
                <a:latin typeface="inherit"/>
              </a:rPr>
              <a:t>A) reached          B) arrived               C) got                              </a:t>
            </a:r>
            <a:r>
              <a:rPr lang="ru-RU" sz="1600" b="0" i="0" dirty="0">
                <a:effectLst/>
                <a:latin typeface="inherit"/>
              </a:rPr>
              <a:t> </a:t>
            </a:r>
            <a:r>
              <a:rPr lang="en-US" sz="1600" b="0" i="0" dirty="0">
                <a:effectLst/>
                <a:latin typeface="inherit"/>
              </a:rPr>
              <a:t> D) came</a:t>
            </a:r>
          </a:p>
          <a:p>
            <a:pPr algn="l" fontAlgn="base"/>
            <a:r>
              <a:rPr lang="ru-RU" sz="1600" b="0" i="0" dirty="0">
                <a:effectLst/>
                <a:latin typeface="inherit"/>
              </a:rPr>
              <a:t> </a:t>
            </a:r>
          </a:p>
          <a:p>
            <a:pPr algn="l" fontAlgn="base"/>
            <a:r>
              <a:rPr lang="en-US" sz="1600" b="0" i="0" dirty="0">
                <a:effectLst/>
                <a:latin typeface="inherit"/>
              </a:rPr>
              <a:t>A) sight              </a:t>
            </a:r>
            <a:r>
              <a:rPr lang="ru-RU" sz="1600" b="0" i="0" dirty="0">
                <a:effectLst/>
                <a:latin typeface="inherit"/>
              </a:rPr>
              <a:t> </a:t>
            </a:r>
            <a:r>
              <a:rPr lang="en-US" sz="1600" b="0" i="0" dirty="0">
                <a:effectLst/>
                <a:latin typeface="inherit"/>
              </a:rPr>
              <a:t> B) view                   C) look                             </a:t>
            </a:r>
            <a:r>
              <a:rPr lang="ru-RU" sz="1600" b="0" i="0" dirty="0">
                <a:effectLst/>
                <a:latin typeface="inherit"/>
              </a:rPr>
              <a:t> </a:t>
            </a:r>
            <a:r>
              <a:rPr lang="en-US" sz="1600" b="0" i="0" dirty="0">
                <a:effectLst/>
                <a:latin typeface="inherit"/>
              </a:rPr>
              <a:t>D) gaze</a:t>
            </a:r>
          </a:p>
          <a:p>
            <a:pPr algn="l" fontAlgn="base"/>
            <a:endParaRPr lang="ru-RU" sz="1600" b="0" i="0" dirty="0">
              <a:effectLst/>
              <a:latin typeface="inherit"/>
            </a:endParaRPr>
          </a:p>
          <a:p>
            <a:pPr algn="l" fontAlgn="base"/>
            <a:r>
              <a:rPr lang="en-US" sz="1600" b="0" i="0" dirty="0">
                <a:effectLst/>
                <a:latin typeface="inherit"/>
              </a:rPr>
              <a:t>A) admit             </a:t>
            </a:r>
            <a:r>
              <a:rPr lang="ru-RU" sz="1600" b="0" i="0" dirty="0">
                <a:effectLst/>
                <a:latin typeface="inherit"/>
              </a:rPr>
              <a:t> </a:t>
            </a:r>
            <a:r>
              <a:rPr lang="en-US" sz="1600" b="0" i="0" dirty="0">
                <a:effectLst/>
                <a:latin typeface="inherit"/>
              </a:rPr>
              <a:t>B) agree                  C) approve                      </a:t>
            </a:r>
            <a:r>
              <a:rPr lang="ru-RU" sz="1600" b="0" i="0" dirty="0">
                <a:effectLst/>
                <a:latin typeface="inherit"/>
              </a:rPr>
              <a:t> </a:t>
            </a:r>
            <a:r>
              <a:rPr lang="en-US" sz="1600" b="0" i="0" dirty="0">
                <a:effectLst/>
                <a:latin typeface="inherit"/>
              </a:rPr>
              <a:t>D) accept</a:t>
            </a:r>
          </a:p>
          <a:p>
            <a:pPr algn="l" fontAlgn="base"/>
            <a:endParaRPr lang="ru-RU" sz="1600" b="0" i="0" dirty="0">
              <a:effectLst/>
              <a:latin typeface="inherit"/>
            </a:endParaRPr>
          </a:p>
          <a:p>
            <a:pPr algn="l" fontAlgn="base"/>
            <a:r>
              <a:rPr lang="en-US" sz="1600" b="0" i="0" dirty="0">
                <a:effectLst/>
                <a:latin typeface="inherit"/>
              </a:rPr>
              <a:t>A) attain          </a:t>
            </a:r>
            <a:r>
              <a:rPr lang="ru-RU" sz="1600" b="0" i="0" dirty="0">
                <a:effectLst/>
                <a:latin typeface="inherit"/>
              </a:rPr>
              <a:t>   </a:t>
            </a:r>
            <a:r>
              <a:rPr lang="en-US" sz="1600" b="0" i="0" dirty="0">
                <a:effectLst/>
                <a:latin typeface="inherit"/>
              </a:rPr>
              <a:t> B) attend                </a:t>
            </a:r>
            <a:r>
              <a:rPr lang="ru-RU" sz="1600" b="0" i="0" dirty="0">
                <a:effectLst/>
                <a:latin typeface="inherit"/>
              </a:rPr>
              <a:t> </a:t>
            </a:r>
            <a:r>
              <a:rPr lang="en-US" sz="1600" b="0" i="0" dirty="0">
                <a:effectLst/>
                <a:latin typeface="inherit"/>
              </a:rPr>
              <a:t>C) appear                        </a:t>
            </a:r>
            <a:r>
              <a:rPr lang="ru-RU" sz="1600" b="0" i="0" dirty="0">
                <a:effectLst/>
                <a:latin typeface="inherit"/>
              </a:rPr>
              <a:t> </a:t>
            </a:r>
            <a:r>
              <a:rPr lang="en-US" sz="1600" b="0" i="0" dirty="0">
                <a:effectLst/>
                <a:latin typeface="inherit"/>
              </a:rPr>
              <a:t>D) apply</a:t>
            </a:r>
          </a:p>
          <a:p>
            <a:pPr algn="l" fontAlgn="base"/>
            <a:endParaRPr lang="ru-RU" sz="1600" b="0" i="0" dirty="0">
              <a:effectLst/>
              <a:latin typeface="inherit"/>
            </a:endParaRPr>
          </a:p>
          <a:p>
            <a:pPr algn="l" fontAlgn="base"/>
            <a:r>
              <a:rPr lang="en-US" sz="1600" b="0" i="0" dirty="0">
                <a:effectLst/>
                <a:latin typeface="inherit"/>
              </a:rPr>
              <a:t>A) stayed            </a:t>
            </a:r>
            <a:r>
              <a:rPr lang="ru-RU" sz="1600" b="0" i="0" dirty="0">
                <a:effectLst/>
                <a:latin typeface="inherit"/>
              </a:rPr>
              <a:t> </a:t>
            </a:r>
            <a:r>
              <a:rPr lang="en-US" sz="1600" b="0" i="0" dirty="0">
                <a:effectLst/>
                <a:latin typeface="inherit"/>
              </a:rPr>
              <a:t>B) lodged              </a:t>
            </a:r>
            <a:r>
              <a:rPr lang="ru-RU" sz="1600" b="0" i="0" dirty="0">
                <a:effectLst/>
                <a:latin typeface="inherit"/>
              </a:rPr>
              <a:t> </a:t>
            </a:r>
            <a:r>
              <a:rPr lang="en-US" sz="1600" b="0" i="0" dirty="0">
                <a:effectLst/>
                <a:latin typeface="inherit"/>
              </a:rPr>
              <a:t> C) dwelled                       </a:t>
            </a:r>
            <a:r>
              <a:rPr lang="ru-RU" sz="1600" b="0" i="0" dirty="0">
                <a:effectLst/>
                <a:latin typeface="inherit"/>
              </a:rPr>
              <a:t> </a:t>
            </a:r>
            <a:r>
              <a:rPr lang="en-US" sz="1600" b="0" i="0" dirty="0">
                <a:effectLst/>
                <a:latin typeface="inherit"/>
              </a:rPr>
              <a:t>D) settled</a:t>
            </a:r>
          </a:p>
          <a:p>
            <a:pPr algn="l" fontAlgn="base"/>
            <a:endParaRPr lang="ru-RU" sz="1600" b="0" i="0" dirty="0">
              <a:effectLst/>
              <a:latin typeface="inherit"/>
            </a:endParaRPr>
          </a:p>
          <a:p>
            <a:pPr algn="l" fontAlgn="base"/>
            <a:r>
              <a:rPr lang="en-US" sz="1600" b="0" i="0" dirty="0">
                <a:effectLst/>
                <a:latin typeface="inherit"/>
              </a:rPr>
              <a:t>A) out                  B) over                    C) of                                   D) in</a:t>
            </a:r>
          </a:p>
          <a:p>
            <a:pPr algn="l" fontAlgn="base"/>
            <a:endParaRPr lang="ru-RU" sz="1600" b="0" i="0" dirty="0">
              <a:effectLst/>
              <a:latin typeface="inherit"/>
            </a:endParaRPr>
          </a:p>
          <a:p>
            <a:pPr algn="l" fontAlgn="base"/>
            <a:r>
              <a:rPr lang="en-US" sz="1600" b="0" i="0" dirty="0">
                <a:effectLst/>
                <a:latin typeface="inherit"/>
              </a:rPr>
              <a:t>A) done               B) set                    </a:t>
            </a:r>
            <a:r>
              <a:rPr lang="ru-RU" sz="1600" b="0" i="0" dirty="0">
                <a:effectLst/>
                <a:latin typeface="inherit"/>
              </a:rPr>
              <a:t> </a:t>
            </a:r>
            <a:r>
              <a:rPr lang="en-US" sz="1600" b="0" i="0" dirty="0">
                <a:effectLst/>
                <a:latin typeface="inherit"/>
              </a:rPr>
              <a:t> C) made                             D) put</a:t>
            </a:r>
          </a:p>
        </p:txBody>
      </p:sp>
      <p:sp>
        <p:nvSpPr>
          <p:cNvPr id="3" name="TextBox 2">
            <a:extLst>
              <a:ext uri="{FF2B5EF4-FFF2-40B4-BE49-F238E27FC236}">
                <a16:creationId xmlns:a16="http://schemas.microsoft.com/office/drawing/2014/main" xmlns="" id="{1F9FC970-2277-4BE2-94E0-F0866502333F}"/>
              </a:ext>
            </a:extLst>
          </p:cNvPr>
          <p:cNvSpPr txBox="1"/>
          <p:nvPr/>
        </p:nvSpPr>
        <p:spPr>
          <a:xfrm>
            <a:off x="222364" y="145533"/>
            <a:ext cx="7382435" cy="1354217"/>
          </a:xfrm>
          <a:prstGeom prst="rect">
            <a:avLst/>
          </a:prstGeom>
          <a:noFill/>
        </p:spPr>
        <p:txBody>
          <a:bodyPr wrap="square">
            <a:spAutoFit/>
          </a:bodyPr>
          <a:lstStyle/>
          <a:p>
            <a:pPr algn="l" fontAlgn="base"/>
            <a:r>
              <a:rPr lang="ru-RU" sz="1600" b="0" i="1" dirty="0">
                <a:effectLst/>
                <a:latin typeface="inherit"/>
              </a:rPr>
              <a:t>Прочитайте текст с пропусками, обозначенными номерами </a:t>
            </a:r>
            <a:r>
              <a:rPr lang="en-US" sz="1600" b="1" i="1" dirty="0">
                <a:latin typeface="inherit"/>
              </a:rPr>
              <a:t>30</a:t>
            </a:r>
            <a:r>
              <a:rPr lang="ru-RU" sz="1600" b="1" i="1" dirty="0">
                <a:effectLst/>
                <a:latin typeface="inherit"/>
              </a:rPr>
              <a:t> – </a:t>
            </a:r>
            <a:r>
              <a:rPr lang="en-US" sz="1600" b="1" i="1" dirty="0">
                <a:effectLst/>
                <a:latin typeface="inherit"/>
              </a:rPr>
              <a:t>36</a:t>
            </a:r>
            <a:r>
              <a:rPr lang="ru-RU" sz="1600" b="0" i="1" dirty="0">
                <a:effectLst/>
                <a:latin typeface="inherit"/>
              </a:rPr>
              <a:t>.</a:t>
            </a:r>
            <a:endParaRPr lang="en-US" sz="1600" b="0" i="1" dirty="0">
              <a:effectLst/>
              <a:latin typeface="inherit"/>
            </a:endParaRPr>
          </a:p>
          <a:p>
            <a:pPr algn="l" fontAlgn="base"/>
            <a:r>
              <a:rPr lang="ru-RU" sz="1600" b="0" i="1" dirty="0">
                <a:effectLst/>
                <a:latin typeface="inherit"/>
              </a:rPr>
              <a:t> Эти номера соответствуют заданиям </a:t>
            </a:r>
            <a:r>
              <a:rPr lang="en-US" sz="1600" b="1" i="1" dirty="0">
                <a:latin typeface="inherit"/>
              </a:rPr>
              <a:t>30</a:t>
            </a:r>
            <a:r>
              <a:rPr lang="ru-RU" sz="1600" b="1" i="1" dirty="0">
                <a:effectLst/>
                <a:latin typeface="inherit"/>
              </a:rPr>
              <a:t> – </a:t>
            </a:r>
            <a:r>
              <a:rPr lang="en-US" sz="1600" b="1" i="1" dirty="0">
                <a:effectLst/>
                <a:latin typeface="inherit"/>
              </a:rPr>
              <a:t>36</a:t>
            </a:r>
            <a:r>
              <a:rPr lang="ru-RU" sz="1600" b="0" i="1" dirty="0">
                <a:effectLst/>
                <a:latin typeface="inherit"/>
              </a:rPr>
              <a:t>, в которых представлены возможные варианты ответов (А, B, C, D). Установите соответствие номера пропуска варианту ответа. </a:t>
            </a:r>
            <a:endParaRPr lang="ru-RU" sz="1600" b="0" i="0" dirty="0">
              <a:effectLst/>
              <a:latin typeface="Arial" panose="020B0604020202020204" pitchFamily="34" charset="0"/>
            </a:endParaRPr>
          </a:p>
          <a:p>
            <a:pPr algn="l" fontAlgn="base"/>
            <a:r>
              <a:rPr lang="ru-RU" b="0" i="0" dirty="0">
                <a:solidFill>
                  <a:srgbClr val="555555"/>
                </a:solidFill>
                <a:effectLst/>
                <a:latin typeface="Arial" panose="020B0604020202020204" pitchFamily="34" charset="0"/>
              </a:rPr>
              <a:t> </a:t>
            </a:r>
          </a:p>
        </p:txBody>
      </p:sp>
      <p:sp>
        <p:nvSpPr>
          <p:cNvPr id="5" name="TextBox 4">
            <a:extLst>
              <a:ext uri="{FF2B5EF4-FFF2-40B4-BE49-F238E27FC236}">
                <a16:creationId xmlns:a16="http://schemas.microsoft.com/office/drawing/2014/main" xmlns="" id="{14999660-9565-4C2C-9F6B-37A4FD5D2FE0}"/>
              </a:ext>
            </a:extLst>
          </p:cNvPr>
          <p:cNvSpPr txBox="1"/>
          <p:nvPr/>
        </p:nvSpPr>
        <p:spPr>
          <a:xfrm>
            <a:off x="153105" y="882731"/>
            <a:ext cx="7234518" cy="6247864"/>
          </a:xfrm>
          <a:prstGeom prst="rect">
            <a:avLst/>
          </a:prstGeom>
          <a:noFill/>
        </p:spPr>
        <p:txBody>
          <a:bodyPr wrap="square">
            <a:spAutoFit/>
          </a:bodyPr>
          <a:lstStyle/>
          <a:p>
            <a:pPr algn="ctr" fontAlgn="base"/>
            <a:r>
              <a:rPr lang="en-US" sz="1600" b="1" dirty="0">
                <a:effectLst/>
                <a:latin typeface="inherit"/>
              </a:rPr>
              <a:t/>
            </a:r>
            <a:br>
              <a:rPr lang="en-US" sz="1600" b="1" dirty="0">
                <a:effectLst/>
                <a:latin typeface="inherit"/>
              </a:rPr>
            </a:br>
            <a:r>
              <a:rPr lang="en-US" sz="1600" b="1" dirty="0">
                <a:effectLst/>
                <a:latin typeface="inherit"/>
              </a:rPr>
              <a:t>Pierre and </a:t>
            </a:r>
            <a:r>
              <a:rPr lang="en-US" sz="1600" b="1" dirty="0" err="1">
                <a:effectLst/>
                <a:latin typeface="inherit"/>
              </a:rPr>
              <a:t>Faniry</a:t>
            </a:r>
            <a:endParaRPr lang="en-US" sz="1600" b="1" dirty="0">
              <a:effectLst/>
              <a:latin typeface="Playfair Display" panose="00000500000000000000" pitchFamily="2" charset="-52"/>
            </a:endParaRP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At the age of twenty-one, Pierre – that was the name of the winegrower – had been sent by his father to spend some time with his uncle in Madagascar. He </a:t>
            </a:r>
            <a:r>
              <a:rPr lang="en-US" sz="1600" b="1" i="0" dirty="0">
                <a:effectLst/>
                <a:latin typeface="inherit"/>
              </a:rPr>
              <a:t>(1)</a:t>
            </a:r>
            <a:r>
              <a:rPr lang="en-US" sz="1600" b="0" i="0" dirty="0">
                <a:effectLst/>
                <a:latin typeface="Arial" panose="020B0604020202020204" pitchFamily="34" charset="0"/>
              </a:rPr>
              <a:t> ______ at the island and within two weeks he fell for a local girl called </a:t>
            </a:r>
            <a:r>
              <a:rPr lang="en-US" sz="1600" b="0" i="0" dirty="0" err="1">
                <a:effectLst/>
                <a:latin typeface="Arial" panose="020B0604020202020204" pitchFamily="34" charset="0"/>
              </a:rPr>
              <a:t>Faniry</a:t>
            </a:r>
            <a:r>
              <a:rPr lang="en-US" sz="1600" b="0" i="0" dirty="0">
                <a:effectLst/>
                <a:latin typeface="Arial" panose="020B0604020202020204" pitchFamily="34" charset="0"/>
              </a:rPr>
              <a:t>, or «Desire» in Malagasy. You could not blame him. At seventeen she was ravishing. In the Malagasy sunlight her skin was golden. Her black, waist-length hair, which hung straight beside her cheeks, framed large, fathomless eyes. It was a genuine love at first </a:t>
            </a:r>
            <a:r>
              <a:rPr lang="en-US" sz="1600" b="1" i="0" dirty="0">
                <a:effectLst/>
                <a:latin typeface="inherit"/>
              </a:rPr>
              <a:t>(2)</a:t>
            </a:r>
            <a:r>
              <a:rPr lang="en-US" sz="1600" b="0" i="0" dirty="0">
                <a:effectLst/>
                <a:latin typeface="Arial" panose="020B0604020202020204" pitchFamily="34" charset="0"/>
              </a:rPr>
              <a:t> ______, for both of them. Within five months they were married. </a:t>
            </a:r>
            <a:r>
              <a:rPr lang="en-US" sz="1600" b="0" i="0" dirty="0" err="1">
                <a:effectLst/>
                <a:latin typeface="Arial" panose="020B0604020202020204" pitchFamily="34" charset="0"/>
              </a:rPr>
              <a:t>Faniry</a:t>
            </a:r>
            <a:r>
              <a:rPr lang="en-US" sz="1600" b="0" i="0" dirty="0">
                <a:effectLst/>
                <a:latin typeface="Arial" panose="020B0604020202020204" pitchFamily="34" charset="0"/>
              </a:rPr>
              <a:t> had no family, but Pierre’s parents came out from France for the wedding, even though they did not strictly </a:t>
            </a:r>
            <a:r>
              <a:rPr lang="en-US" sz="1600" b="1" i="0" dirty="0">
                <a:effectLst/>
                <a:latin typeface="inherit"/>
              </a:rPr>
              <a:t>(3)</a:t>
            </a:r>
            <a:r>
              <a:rPr lang="en-US" sz="1600" b="0" i="0" dirty="0">
                <a:effectLst/>
                <a:latin typeface="Arial" panose="020B0604020202020204" pitchFamily="34" charset="0"/>
              </a:rPr>
              <a:t> ______of it, and for three years the young couple lived very happily on the island of Madagascar.</a:t>
            </a:r>
          </a:p>
          <a:p>
            <a:pPr algn="l" fontAlgn="base"/>
            <a:r>
              <a:rPr lang="en-US" sz="1600" b="0" i="0" dirty="0">
                <a:effectLst/>
                <a:latin typeface="Arial" panose="020B0604020202020204" pitchFamily="34" charset="0"/>
              </a:rPr>
              <a:t>Then, one day, a telegram came from France. Pierre’s parents and his only brother had been killed in a car crash. Pierre took the next flight home to </a:t>
            </a:r>
            <a:r>
              <a:rPr lang="en-US" sz="1600" b="1" i="0" dirty="0">
                <a:effectLst/>
                <a:latin typeface="inherit"/>
              </a:rPr>
              <a:t>(4)</a:t>
            </a:r>
            <a:r>
              <a:rPr lang="en-US" sz="1600" b="0" i="0" dirty="0">
                <a:effectLst/>
                <a:latin typeface="Arial" panose="020B0604020202020204" pitchFamily="34" charset="0"/>
              </a:rPr>
              <a:t> ______ the funeral and manage the vineyard left by his father. </a:t>
            </a:r>
            <a:r>
              <a:rPr lang="en-US" sz="1600" b="0" i="0" dirty="0" err="1">
                <a:effectLst/>
                <a:latin typeface="Arial" panose="020B0604020202020204" pitchFamily="34" charset="0"/>
              </a:rPr>
              <a:t>Faniry</a:t>
            </a:r>
            <a:r>
              <a:rPr lang="en-US" sz="1600" b="0" i="0" dirty="0">
                <a:effectLst/>
                <a:latin typeface="Arial" panose="020B0604020202020204" pitchFamily="34" charset="0"/>
              </a:rPr>
              <a:t> followed two weeks later. Pierre was grief-stricken, but with </a:t>
            </a:r>
            <a:r>
              <a:rPr lang="en-US" sz="1600" b="0" i="0" dirty="0" err="1">
                <a:effectLst/>
                <a:latin typeface="Arial" panose="020B0604020202020204" pitchFamily="34" charset="0"/>
              </a:rPr>
              <a:t>Faniry</a:t>
            </a:r>
            <a:r>
              <a:rPr lang="en-US" sz="1600" b="0" i="0" dirty="0">
                <a:effectLst/>
                <a:latin typeface="Arial" panose="020B0604020202020204" pitchFamily="34" charset="0"/>
              </a:rPr>
              <a:t> he</a:t>
            </a:r>
            <a:r>
              <a:rPr lang="en-US" sz="1600" b="1" i="0" dirty="0">
                <a:effectLst/>
                <a:latin typeface="inherit"/>
              </a:rPr>
              <a:t> (5)</a:t>
            </a:r>
            <a:r>
              <a:rPr lang="en-US" sz="1600" b="0" i="0" dirty="0">
                <a:effectLst/>
                <a:latin typeface="Arial" panose="020B0604020202020204" pitchFamily="34" charset="0"/>
              </a:rPr>
              <a:t> ______ down to running the vineyard. His family, and the lazy, idyllic days under a tropical sun, were gone forever. But he was very happily married, and he was very well-off. Perhaps, he reasoned, life in Bordeaux would not be so bad. Pierre thought he had married an angel, but soon he found </a:t>
            </a:r>
            <a:r>
              <a:rPr lang="en-US" sz="1600" b="1" i="0" dirty="0">
                <a:effectLst/>
                <a:latin typeface="inherit"/>
              </a:rPr>
              <a:t>(6)</a:t>
            </a:r>
            <a:r>
              <a:rPr lang="en-US" sz="1600" b="0" i="0" dirty="0">
                <a:effectLst/>
                <a:latin typeface="Arial" panose="020B0604020202020204" pitchFamily="34" charset="0"/>
              </a:rPr>
              <a:t> ______ that he was wrong. He had </a:t>
            </a:r>
            <a:r>
              <a:rPr lang="en-US" sz="1600" b="1" i="0" dirty="0">
                <a:effectLst/>
                <a:latin typeface="inherit"/>
              </a:rPr>
              <a:t>(7)</a:t>
            </a:r>
            <a:r>
              <a:rPr lang="en-US" sz="1600" b="0" i="0" dirty="0">
                <a:effectLst/>
                <a:latin typeface="Arial" panose="020B0604020202020204" pitchFamily="34" charset="0"/>
              </a:rPr>
              <a:t> ______ a fatal mistake in marrying </a:t>
            </a:r>
            <a:r>
              <a:rPr lang="en-US" sz="1600" b="0" i="0" dirty="0" err="1">
                <a:effectLst/>
                <a:latin typeface="Arial" panose="020B0604020202020204" pitchFamily="34" charset="0"/>
              </a:rPr>
              <a:t>Faniry</a:t>
            </a:r>
            <a:r>
              <a:rPr lang="en-US" sz="1600" b="0" i="0" dirty="0">
                <a:effectLst/>
                <a:latin typeface="Arial" panose="020B0604020202020204" pitchFamily="34" charset="0"/>
              </a:rPr>
              <a:t>.</a:t>
            </a:r>
          </a:p>
          <a:p>
            <a:pPr algn="l" fontAlgn="base"/>
            <a:r>
              <a:rPr lang="en-US" sz="1600" b="0" i="0" dirty="0">
                <a:solidFill>
                  <a:srgbClr val="555555"/>
                </a:solidFill>
                <a:effectLst/>
                <a:latin typeface="Arial" panose="020B0604020202020204" pitchFamily="34" charset="0"/>
              </a:rPr>
              <a:t> </a:t>
            </a:r>
          </a:p>
        </p:txBody>
      </p:sp>
      <p:sp>
        <p:nvSpPr>
          <p:cNvPr id="9" name="Прямоугольник 8">
            <a:extLst>
              <a:ext uri="{FF2B5EF4-FFF2-40B4-BE49-F238E27FC236}">
                <a16:creationId xmlns:a16="http://schemas.microsoft.com/office/drawing/2014/main" xmlns="" id="{F4F6719A-E208-48ED-8C73-800FA70140EF}"/>
              </a:ext>
            </a:extLst>
          </p:cNvPr>
          <p:cNvSpPr/>
          <p:nvPr/>
        </p:nvSpPr>
        <p:spPr>
          <a:xfrm>
            <a:off x="3346915" y="3096006"/>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31</a:t>
            </a:r>
            <a:endParaRPr lang="ru-RU" sz="1400" b="1" dirty="0">
              <a:solidFill>
                <a:schemeClr val="tx1"/>
              </a:solidFill>
            </a:endParaRPr>
          </a:p>
        </p:txBody>
      </p:sp>
      <p:sp>
        <p:nvSpPr>
          <p:cNvPr id="10" name="Прямоугольник 9">
            <a:extLst>
              <a:ext uri="{FF2B5EF4-FFF2-40B4-BE49-F238E27FC236}">
                <a16:creationId xmlns:a16="http://schemas.microsoft.com/office/drawing/2014/main" xmlns="" id="{15923E00-0B72-490C-B921-AB9003A7CD32}"/>
              </a:ext>
            </a:extLst>
          </p:cNvPr>
          <p:cNvSpPr/>
          <p:nvPr/>
        </p:nvSpPr>
        <p:spPr>
          <a:xfrm>
            <a:off x="523277" y="2126738"/>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30</a:t>
            </a:r>
            <a:endParaRPr lang="ru-RU" sz="1400" b="1" dirty="0">
              <a:solidFill>
                <a:schemeClr val="tx1"/>
              </a:solidFill>
            </a:endParaRPr>
          </a:p>
        </p:txBody>
      </p:sp>
      <p:sp>
        <p:nvSpPr>
          <p:cNvPr id="11" name="Прямоугольник 10">
            <a:extLst>
              <a:ext uri="{FF2B5EF4-FFF2-40B4-BE49-F238E27FC236}">
                <a16:creationId xmlns:a16="http://schemas.microsoft.com/office/drawing/2014/main" xmlns="" id="{7EF06DD3-3AA0-4903-B217-9B970ADFBFEC}"/>
              </a:ext>
            </a:extLst>
          </p:cNvPr>
          <p:cNvSpPr/>
          <p:nvPr/>
        </p:nvSpPr>
        <p:spPr>
          <a:xfrm>
            <a:off x="5818413" y="3584321"/>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32</a:t>
            </a:r>
            <a:endParaRPr lang="ru-RU" sz="1400" b="1" dirty="0">
              <a:solidFill>
                <a:schemeClr val="tx1"/>
              </a:solidFill>
            </a:endParaRPr>
          </a:p>
        </p:txBody>
      </p:sp>
      <p:sp>
        <p:nvSpPr>
          <p:cNvPr id="12" name="Прямоугольник 11">
            <a:extLst>
              <a:ext uri="{FF2B5EF4-FFF2-40B4-BE49-F238E27FC236}">
                <a16:creationId xmlns:a16="http://schemas.microsoft.com/office/drawing/2014/main" xmlns="" id="{285B12D0-D08A-4416-896C-F461B12493C6}"/>
              </a:ext>
            </a:extLst>
          </p:cNvPr>
          <p:cNvSpPr/>
          <p:nvPr/>
        </p:nvSpPr>
        <p:spPr>
          <a:xfrm>
            <a:off x="465525" y="4804402"/>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33</a:t>
            </a:r>
            <a:endParaRPr lang="ru-RU" sz="1400" b="1" dirty="0">
              <a:solidFill>
                <a:schemeClr val="tx1"/>
              </a:solidFill>
            </a:endParaRPr>
          </a:p>
        </p:txBody>
      </p:sp>
      <p:sp>
        <p:nvSpPr>
          <p:cNvPr id="14" name="Прямоугольник 13">
            <a:extLst>
              <a:ext uri="{FF2B5EF4-FFF2-40B4-BE49-F238E27FC236}">
                <a16:creationId xmlns:a16="http://schemas.microsoft.com/office/drawing/2014/main" xmlns="" id="{79518202-D06E-4074-A5DC-CBF5B46F561D}"/>
              </a:ext>
            </a:extLst>
          </p:cNvPr>
          <p:cNvSpPr/>
          <p:nvPr/>
        </p:nvSpPr>
        <p:spPr>
          <a:xfrm>
            <a:off x="503483" y="5327413"/>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34</a:t>
            </a:r>
            <a:endParaRPr lang="ru-RU" sz="1400" b="1" dirty="0">
              <a:solidFill>
                <a:schemeClr val="tx1"/>
              </a:solidFill>
            </a:endParaRPr>
          </a:p>
        </p:txBody>
      </p:sp>
      <p:sp>
        <p:nvSpPr>
          <p:cNvPr id="15" name="Прямоугольник 14">
            <a:extLst>
              <a:ext uri="{FF2B5EF4-FFF2-40B4-BE49-F238E27FC236}">
                <a16:creationId xmlns:a16="http://schemas.microsoft.com/office/drawing/2014/main" xmlns="" id="{35AD0864-643E-4E88-AA0C-743A840CADD6}"/>
              </a:ext>
            </a:extLst>
          </p:cNvPr>
          <p:cNvSpPr/>
          <p:nvPr/>
        </p:nvSpPr>
        <p:spPr>
          <a:xfrm>
            <a:off x="809049" y="6279480"/>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35</a:t>
            </a:r>
            <a:endParaRPr lang="ru-RU" sz="1400" b="1" dirty="0">
              <a:solidFill>
                <a:schemeClr val="tx1"/>
              </a:solidFill>
            </a:endParaRPr>
          </a:p>
        </p:txBody>
      </p:sp>
      <p:sp>
        <p:nvSpPr>
          <p:cNvPr id="16" name="Прямоугольник 15">
            <a:extLst>
              <a:ext uri="{FF2B5EF4-FFF2-40B4-BE49-F238E27FC236}">
                <a16:creationId xmlns:a16="http://schemas.microsoft.com/office/drawing/2014/main" xmlns="" id="{CD33B066-3783-4025-A718-8DFB03639E38}"/>
              </a:ext>
            </a:extLst>
          </p:cNvPr>
          <p:cNvSpPr/>
          <p:nvPr/>
        </p:nvSpPr>
        <p:spPr>
          <a:xfrm>
            <a:off x="4265528" y="6279481"/>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36</a:t>
            </a:r>
            <a:endParaRPr lang="ru-RU" sz="1400" b="1" dirty="0">
              <a:solidFill>
                <a:schemeClr val="tx1"/>
              </a:solidFill>
            </a:endParaRPr>
          </a:p>
        </p:txBody>
      </p:sp>
      <p:sp>
        <p:nvSpPr>
          <p:cNvPr id="17" name="Прямоугольник 16">
            <a:extLst>
              <a:ext uri="{FF2B5EF4-FFF2-40B4-BE49-F238E27FC236}">
                <a16:creationId xmlns:a16="http://schemas.microsoft.com/office/drawing/2014/main" xmlns="" id="{E4D44CED-4F71-4914-B111-FE6801C11491}"/>
              </a:ext>
            </a:extLst>
          </p:cNvPr>
          <p:cNvSpPr/>
          <p:nvPr/>
        </p:nvSpPr>
        <p:spPr>
          <a:xfrm>
            <a:off x="309132" y="6829488"/>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30</a:t>
            </a:r>
            <a:endParaRPr lang="ru-RU" sz="1400" b="1" dirty="0">
              <a:solidFill>
                <a:schemeClr val="tx1"/>
              </a:solidFill>
            </a:endParaRPr>
          </a:p>
        </p:txBody>
      </p:sp>
      <p:sp>
        <p:nvSpPr>
          <p:cNvPr id="18" name="Прямоугольник 17">
            <a:extLst>
              <a:ext uri="{FF2B5EF4-FFF2-40B4-BE49-F238E27FC236}">
                <a16:creationId xmlns:a16="http://schemas.microsoft.com/office/drawing/2014/main" xmlns="" id="{18E9C96F-84EA-4EDD-8A10-284AAAFFEFC5}"/>
              </a:ext>
            </a:extLst>
          </p:cNvPr>
          <p:cNvSpPr/>
          <p:nvPr/>
        </p:nvSpPr>
        <p:spPr>
          <a:xfrm>
            <a:off x="294734" y="7286454"/>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31</a:t>
            </a:r>
            <a:endParaRPr lang="ru-RU" sz="1400" b="1" dirty="0">
              <a:solidFill>
                <a:schemeClr val="tx1"/>
              </a:solidFill>
            </a:endParaRPr>
          </a:p>
        </p:txBody>
      </p:sp>
      <p:sp>
        <p:nvSpPr>
          <p:cNvPr id="19" name="Прямоугольник 18">
            <a:extLst>
              <a:ext uri="{FF2B5EF4-FFF2-40B4-BE49-F238E27FC236}">
                <a16:creationId xmlns:a16="http://schemas.microsoft.com/office/drawing/2014/main" xmlns="" id="{30568D0E-759F-40F8-B3E6-414A4F37727C}"/>
              </a:ext>
            </a:extLst>
          </p:cNvPr>
          <p:cNvSpPr/>
          <p:nvPr/>
        </p:nvSpPr>
        <p:spPr>
          <a:xfrm>
            <a:off x="277511" y="7802036"/>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32</a:t>
            </a:r>
            <a:endParaRPr lang="ru-RU" sz="1400" b="1" dirty="0">
              <a:solidFill>
                <a:schemeClr val="tx1"/>
              </a:solidFill>
            </a:endParaRPr>
          </a:p>
        </p:txBody>
      </p:sp>
      <p:sp>
        <p:nvSpPr>
          <p:cNvPr id="20" name="Прямоугольник 19">
            <a:extLst>
              <a:ext uri="{FF2B5EF4-FFF2-40B4-BE49-F238E27FC236}">
                <a16:creationId xmlns:a16="http://schemas.microsoft.com/office/drawing/2014/main" xmlns="" id="{5A4EDD6F-295B-42C4-8FDB-3B645CC5E551}"/>
              </a:ext>
            </a:extLst>
          </p:cNvPr>
          <p:cNvSpPr/>
          <p:nvPr/>
        </p:nvSpPr>
        <p:spPr>
          <a:xfrm>
            <a:off x="266360" y="8300025"/>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33</a:t>
            </a:r>
            <a:endParaRPr lang="ru-RU" sz="1400" b="1" dirty="0">
              <a:solidFill>
                <a:schemeClr val="tx1"/>
              </a:solidFill>
            </a:endParaRPr>
          </a:p>
        </p:txBody>
      </p:sp>
      <p:sp>
        <p:nvSpPr>
          <p:cNvPr id="21" name="Прямоугольник 20">
            <a:extLst>
              <a:ext uri="{FF2B5EF4-FFF2-40B4-BE49-F238E27FC236}">
                <a16:creationId xmlns:a16="http://schemas.microsoft.com/office/drawing/2014/main" xmlns="" id="{8AF1ADD0-F2D3-4407-A873-798381FB1B05}"/>
              </a:ext>
            </a:extLst>
          </p:cNvPr>
          <p:cNvSpPr/>
          <p:nvPr/>
        </p:nvSpPr>
        <p:spPr>
          <a:xfrm>
            <a:off x="282170" y="8774615"/>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34</a:t>
            </a:r>
            <a:endParaRPr lang="ru-RU" sz="1400" b="1" dirty="0">
              <a:solidFill>
                <a:schemeClr val="tx1"/>
              </a:solidFill>
            </a:endParaRPr>
          </a:p>
        </p:txBody>
      </p:sp>
      <p:sp>
        <p:nvSpPr>
          <p:cNvPr id="22" name="Прямоугольник 21">
            <a:extLst>
              <a:ext uri="{FF2B5EF4-FFF2-40B4-BE49-F238E27FC236}">
                <a16:creationId xmlns:a16="http://schemas.microsoft.com/office/drawing/2014/main" xmlns="" id="{021C48D6-A0C5-4DBC-BCA3-7EF964A5F016}"/>
              </a:ext>
            </a:extLst>
          </p:cNvPr>
          <p:cNvSpPr/>
          <p:nvPr/>
        </p:nvSpPr>
        <p:spPr>
          <a:xfrm>
            <a:off x="286124" y="9231581"/>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35</a:t>
            </a:r>
            <a:endParaRPr lang="ru-RU" sz="1400" b="1" dirty="0">
              <a:solidFill>
                <a:schemeClr val="tx1"/>
              </a:solidFill>
            </a:endParaRPr>
          </a:p>
        </p:txBody>
      </p:sp>
      <p:sp>
        <p:nvSpPr>
          <p:cNvPr id="23" name="Прямоугольник 22">
            <a:extLst>
              <a:ext uri="{FF2B5EF4-FFF2-40B4-BE49-F238E27FC236}">
                <a16:creationId xmlns:a16="http://schemas.microsoft.com/office/drawing/2014/main" xmlns="" id="{D413ADC4-DB67-4E4B-A656-E65ED3C70A22}"/>
              </a:ext>
            </a:extLst>
          </p:cNvPr>
          <p:cNvSpPr/>
          <p:nvPr/>
        </p:nvSpPr>
        <p:spPr>
          <a:xfrm>
            <a:off x="294734" y="9706171"/>
            <a:ext cx="398331" cy="2597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36</a:t>
            </a:r>
            <a:endParaRPr lang="ru-RU" sz="1400" b="1" dirty="0">
              <a:solidFill>
                <a:schemeClr val="tx1"/>
              </a:solidFill>
            </a:endParaRPr>
          </a:p>
        </p:txBody>
      </p:sp>
    </p:spTree>
    <p:extLst>
      <p:ext uri="{BB962C8B-B14F-4D97-AF65-F5344CB8AC3E}">
        <p14:creationId xmlns:p14="http://schemas.microsoft.com/office/powerpoint/2010/main" xmlns="" val="4240219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C02CC14F-BE78-41E5-A296-8E08E9C2B133}"/>
              </a:ext>
            </a:extLst>
          </p:cNvPr>
          <p:cNvSpPr/>
          <p:nvPr/>
        </p:nvSpPr>
        <p:spPr>
          <a:xfrm>
            <a:off x="1795476" y="341449"/>
            <a:ext cx="3696140" cy="646331"/>
          </a:xfrm>
          <a:prstGeom prst="rect">
            <a:avLst/>
          </a:prstGeom>
          <a:noFill/>
        </p:spPr>
        <p:txBody>
          <a:bodyPr wrap="none" lIns="91440" tIns="45720" rIns="91440" bIns="45720">
            <a:spAutoFit/>
          </a:bodyPr>
          <a:lstStyle/>
          <a:p>
            <a:pPr algn="ct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Раздел </a:t>
            </a:r>
            <a:r>
              <a:rPr lang="ru-RU" sz="3600" b="1" dirty="0">
                <a:ln w="9525">
                  <a:solidFill>
                    <a:schemeClr val="bg1"/>
                  </a:solidFill>
                  <a:prstDash val="solid"/>
                </a:ln>
                <a:effectLst>
                  <a:outerShdw blurRad="12700" dist="38100" dir="2700000" algn="tl" rotWithShape="0">
                    <a:schemeClr val="bg1">
                      <a:lumMod val="50000"/>
                    </a:schemeClr>
                  </a:outerShdw>
                </a:effectLst>
              </a:rPr>
              <a:t>3</a:t>
            </a: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Письмо</a:t>
            </a:r>
          </a:p>
        </p:txBody>
      </p:sp>
      <p:sp>
        <p:nvSpPr>
          <p:cNvPr id="5" name="Прямоугольник 4">
            <a:extLst>
              <a:ext uri="{FF2B5EF4-FFF2-40B4-BE49-F238E27FC236}">
                <a16:creationId xmlns:a16="http://schemas.microsoft.com/office/drawing/2014/main" xmlns="" id="{1AE75B57-B0AF-45BA-BFA6-C254D7E9D215}"/>
              </a:ext>
            </a:extLst>
          </p:cNvPr>
          <p:cNvSpPr/>
          <p:nvPr/>
        </p:nvSpPr>
        <p:spPr>
          <a:xfrm>
            <a:off x="595686" y="83222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37</a:t>
            </a:r>
            <a:endParaRPr lang="ru-RU" sz="2400" b="1" dirty="0">
              <a:solidFill>
                <a:schemeClr val="tx1"/>
              </a:solidFill>
            </a:endParaRPr>
          </a:p>
        </p:txBody>
      </p:sp>
      <p:graphicFrame>
        <p:nvGraphicFramePr>
          <p:cNvPr id="3" name="Таблица 2">
            <a:extLst>
              <a:ext uri="{FF2B5EF4-FFF2-40B4-BE49-F238E27FC236}">
                <a16:creationId xmlns:a16="http://schemas.microsoft.com/office/drawing/2014/main" xmlns="" id="{8C41CA51-81CE-47CD-9E0C-118FB31B4AA1}"/>
              </a:ext>
            </a:extLst>
          </p:cNvPr>
          <p:cNvGraphicFramePr>
            <a:graphicFrameLocks noGrp="1"/>
          </p:cNvGraphicFramePr>
          <p:nvPr>
            <p:extLst>
              <p:ext uri="{D42A27DB-BD31-4B8C-83A1-F6EECF244321}">
                <p14:modId xmlns:p14="http://schemas.microsoft.com/office/powerpoint/2010/main" xmlns="" val="3817600106"/>
              </p:ext>
            </p:extLst>
          </p:nvPr>
        </p:nvGraphicFramePr>
        <p:xfrm>
          <a:off x="551329" y="1420365"/>
          <a:ext cx="6856969" cy="882257"/>
        </p:xfrm>
        <a:graphic>
          <a:graphicData uri="http://schemas.openxmlformats.org/drawingml/2006/table">
            <a:tbl>
              <a:tblPr/>
              <a:tblGrid>
                <a:gridCol w="6856969">
                  <a:extLst>
                    <a:ext uri="{9D8B030D-6E8A-4147-A177-3AD203B41FA5}">
                      <a16:colId xmlns:a16="http://schemas.microsoft.com/office/drawing/2014/main" xmlns="" val="4118514690"/>
                    </a:ext>
                  </a:extLst>
                </a:gridCol>
              </a:tblGrid>
              <a:tr h="882257">
                <a:tc>
                  <a:txBody>
                    <a:bodyPr/>
                    <a:lstStyle/>
                    <a:p>
                      <a:r>
                        <a:rPr lang="en-US" sz="1600" b="0" i="0" dirty="0">
                          <a:solidFill>
                            <a:srgbClr val="000000"/>
                          </a:solidFill>
                          <a:effectLst/>
                          <a:latin typeface="Arial" panose="020B0604020202020204" pitchFamily="34" charset="0"/>
                          <a:cs typeface="Arial" panose="020B0604020202020204" pitchFamily="34" charset="0"/>
                        </a:rPr>
                        <a:t>You have received an email message from your English-speaking pen-friend Mike: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28848229"/>
                  </a:ext>
                </a:extLst>
              </a:tr>
            </a:tbl>
          </a:graphicData>
        </a:graphic>
      </p:graphicFrame>
      <p:sp>
        <p:nvSpPr>
          <p:cNvPr id="7" name="Rectangle 1">
            <a:extLst>
              <a:ext uri="{FF2B5EF4-FFF2-40B4-BE49-F238E27FC236}">
                <a16:creationId xmlns:a16="http://schemas.microsoft.com/office/drawing/2014/main" xmlns="" id="{F0304119-7A94-4D68-865B-6D44171D53E6}"/>
              </a:ext>
            </a:extLst>
          </p:cNvPr>
          <p:cNvSpPr>
            <a:spLocks noChangeArrowheads="1"/>
          </p:cNvSpPr>
          <p:nvPr/>
        </p:nvSpPr>
        <p:spPr bwMode="auto">
          <a:xfrm>
            <a:off x="1160463" y="5892800"/>
            <a:ext cx="7559675"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
            </a: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graphicFrame>
        <p:nvGraphicFramePr>
          <p:cNvPr id="11" name="Таблица 3">
            <a:extLst>
              <a:ext uri="{FF2B5EF4-FFF2-40B4-BE49-F238E27FC236}">
                <a16:creationId xmlns:a16="http://schemas.microsoft.com/office/drawing/2014/main" xmlns="" id="{DBA1A902-6C13-44CC-9398-4219A3BAA02E}"/>
              </a:ext>
            </a:extLst>
          </p:cNvPr>
          <p:cNvGraphicFramePr>
            <a:graphicFrameLocks noGrp="1"/>
          </p:cNvGraphicFramePr>
          <p:nvPr>
            <p:extLst>
              <p:ext uri="{D42A27DB-BD31-4B8C-83A1-F6EECF244321}">
                <p14:modId xmlns:p14="http://schemas.microsoft.com/office/powerpoint/2010/main" xmlns="" val="2257613755"/>
              </p:ext>
            </p:extLst>
          </p:nvPr>
        </p:nvGraphicFramePr>
        <p:xfrm>
          <a:off x="555946" y="2529393"/>
          <a:ext cx="6847734" cy="2712720"/>
        </p:xfrm>
        <a:graphic>
          <a:graphicData uri="http://schemas.openxmlformats.org/drawingml/2006/table">
            <a:tbl>
              <a:tblPr firstRow="1" bandRow="1">
                <a:tableStyleId>{5940675A-B579-460E-94D1-54222C63F5DA}</a:tableStyleId>
              </a:tblPr>
              <a:tblGrid>
                <a:gridCol w="6847734">
                  <a:extLst>
                    <a:ext uri="{9D8B030D-6E8A-4147-A177-3AD203B41FA5}">
                      <a16:colId xmlns:a16="http://schemas.microsoft.com/office/drawing/2014/main" xmlns="" val="629345109"/>
                    </a:ext>
                  </a:extLst>
                </a:gridCol>
              </a:tblGrid>
              <a:tr h="370840">
                <a:tc>
                  <a:txBody>
                    <a:bodyPr/>
                    <a:lstStyle/>
                    <a:p>
                      <a:r>
                        <a:rPr lang="en-US" sz="2000" b="1" i="0" dirty="0">
                          <a:latin typeface="+mn-lt"/>
                          <a:cs typeface="Times New Roman" panose="02020603050405020304" pitchFamily="18" charset="0"/>
                        </a:rPr>
                        <a:t>From: Mike @mail.uk</a:t>
                      </a:r>
                      <a:endParaRPr lang="ru-RU" sz="2000" b="1" i="0" dirty="0">
                        <a:latin typeface="+mn-lt"/>
                        <a:cs typeface="Times New Roman" panose="02020603050405020304" pitchFamily="18" charset="0"/>
                      </a:endParaRPr>
                    </a:p>
                  </a:txBody>
                  <a:tcPr/>
                </a:tc>
                <a:extLst>
                  <a:ext uri="{0D108BD9-81ED-4DB2-BD59-A6C34878D82A}">
                    <a16:rowId xmlns:a16="http://schemas.microsoft.com/office/drawing/2014/main" xmlns="" val="3575182255"/>
                  </a:ext>
                </a:extLst>
              </a:tr>
              <a:tr h="370840">
                <a:tc>
                  <a:txBody>
                    <a:bodyPr/>
                    <a:lstStyle/>
                    <a:p>
                      <a:r>
                        <a:rPr lang="en-US" sz="2000" b="1" i="0" dirty="0">
                          <a:latin typeface="+mn-lt"/>
                          <a:cs typeface="Times New Roman" panose="02020603050405020304" pitchFamily="18" charset="0"/>
                        </a:rPr>
                        <a:t>To: Russian_friend@ege.ru</a:t>
                      </a:r>
                      <a:endParaRPr lang="ru-RU" sz="2000" b="1" i="0" dirty="0">
                        <a:latin typeface="+mn-lt"/>
                        <a:cs typeface="Times New Roman" panose="02020603050405020304" pitchFamily="18" charset="0"/>
                      </a:endParaRPr>
                    </a:p>
                  </a:txBody>
                  <a:tcPr/>
                </a:tc>
                <a:extLst>
                  <a:ext uri="{0D108BD9-81ED-4DB2-BD59-A6C34878D82A}">
                    <a16:rowId xmlns:a16="http://schemas.microsoft.com/office/drawing/2014/main" xmlns="" val="2651196118"/>
                  </a:ext>
                </a:extLst>
              </a:tr>
              <a:tr h="370840">
                <a:tc>
                  <a:txBody>
                    <a:bodyPr/>
                    <a:lstStyle/>
                    <a:p>
                      <a:r>
                        <a:rPr lang="en-US" sz="2000" b="1" i="0" dirty="0">
                          <a:latin typeface="+mn-lt"/>
                          <a:cs typeface="Times New Roman" panose="02020603050405020304" pitchFamily="18" charset="0"/>
                        </a:rPr>
                        <a:t>Subject: Hobby</a:t>
                      </a:r>
                      <a:endParaRPr lang="ru-RU" sz="2000" b="1" i="0" dirty="0">
                        <a:latin typeface="+mn-lt"/>
                        <a:cs typeface="Times New Roman" panose="02020603050405020304" pitchFamily="18" charset="0"/>
                      </a:endParaRPr>
                    </a:p>
                  </a:txBody>
                  <a:tcPr/>
                </a:tc>
                <a:extLst>
                  <a:ext uri="{0D108BD9-81ED-4DB2-BD59-A6C34878D82A}">
                    <a16:rowId xmlns:a16="http://schemas.microsoft.com/office/drawing/2014/main" xmlns="" val="2772000494"/>
                  </a:ext>
                </a:extLst>
              </a:tr>
              <a:tr h="370840">
                <a:tc>
                  <a:txBody>
                    <a:bodyPr/>
                    <a:lstStyle/>
                    <a:p>
                      <a:pPr algn="l" fontAlgn="base"/>
                      <a:r>
                        <a:rPr lang="en-US" sz="1800" b="0" i="1" dirty="0">
                          <a:effectLst/>
                          <a:latin typeface="inherit"/>
                        </a:rPr>
                        <a:t>… I’ve got new hobbies </a:t>
                      </a:r>
                      <a:r>
                        <a:rPr lang="en-US" sz="1800" b="0" dirty="0">
                          <a:effectLst/>
                          <a:latin typeface="inherit"/>
                        </a:rPr>
                        <a:t>–</a:t>
                      </a:r>
                      <a:r>
                        <a:rPr lang="en-US" sz="1800" b="0" i="1" dirty="0">
                          <a:effectLst/>
                          <a:latin typeface="inherit"/>
                        </a:rPr>
                        <a:t> recording birds’ songs and taking pictures of wildlife. What hobby do you have? How much time do you spend on it? What do your parents and friends think of your hobby?</a:t>
                      </a:r>
                      <a:endParaRPr lang="en-US" sz="1800" b="0" dirty="0">
                        <a:effectLst/>
                        <a:latin typeface="inherit"/>
                      </a:endParaRPr>
                    </a:p>
                    <a:p>
                      <a:pPr algn="l" fontAlgn="base"/>
                      <a:r>
                        <a:rPr lang="en-US" sz="1800" b="0" i="1" dirty="0">
                          <a:effectLst/>
                          <a:latin typeface="inherit"/>
                        </a:rPr>
                        <a:t>   Hooray! My elder brother promised to be back home from college on my birthday …</a:t>
                      </a:r>
                      <a:endParaRPr lang="en-US" sz="1800" b="0" dirty="0">
                        <a:effectLst/>
                        <a:latin typeface="inherit"/>
                      </a:endParaRPr>
                    </a:p>
                  </a:txBody>
                  <a:tcPr marL="95250" marR="95250" marT="76200" marB="76200" anchor="ctr"/>
                </a:tc>
                <a:extLst>
                  <a:ext uri="{0D108BD9-81ED-4DB2-BD59-A6C34878D82A}">
                    <a16:rowId xmlns:a16="http://schemas.microsoft.com/office/drawing/2014/main" xmlns="" val="1786070776"/>
                  </a:ext>
                </a:extLst>
              </a:tr>
            </a:tbl>
          </a:graphicData>
        </a:graphic>
      </p:graphicFrame>
      <p:graphicFrame>
        <p:nvGraphicFramePr>
          <p:cNvPr id="9" name="Таблица 8">
            <a:extLst>
              <a:ext uri="{FF2B5EF4-FFF2-40B4-BE49-F238E27FC236}">
                <a16:creationId xmlns:a16="http://schemas.microsoft.com/office/drawing/2014/main" xmlns="" id="{AF20E94E-1221-4A34-9EA7-3D919FBD4457}"/>
              </a:ext>
            </a:extLst>
          </p:cNvPr>
          <p:cNvGraphicFramePr>
            <a:graphicFrameLocks noGrp="1"/>
          </p:cNvGraphicFramePr>
          <p:nvPr>
            <p:extLst>
              <p:ext uri="{D42A27DB-BD31-4B8C-83A1-F6EECF244321}">
                <p14:modId xmlns:p14="http://schemas.microsoft.com/office/powerpoint/2010/main" xmlns="" val="502940251"/>
              </p:ext>
            </p:extLst>
          </p:nvPr>
        </p:nvGraphicFramePr>
        <p:xfrm>
          <a:off x="551328" y="5477100"/>
          <a:ext cx="6856969" cy="1737360"/>
        </p:xfrm>
        <a:graphic>
          <a:graphicData uri="http://schemas.openxmlformats.org/drawingml/2006/table">
            <a:tbl>
              <a:tblPr/>
              <a:tblGrid>
                <a:gridCol w="6856969">
                  <a:extLst>
                    <a:ext uri="{9D8B030D-6E8A-4147-A177-3AD203B41FA5}">
                      <a16:colId xmlns:a16="http://schemas.microsoft.com/office/drawing/2014/main" xmlns="" val="2795878553"/>
                    </a:ext>
                  </a:extLst>
                </a:gridCol>
              </a:tblGrid>
              <a:tr h="1300217">
                <a:tc>
                  <a:txBody>
                    <a:bodyPr/>
                    <a:lstStyle/>
                    <a:p>
                      <a:r>
                        <a:rPr lang="en-US" sz="1800" b="0" i="0" dirty="0">
                          <a:solidFill>
                            <a:schemeClr val="tx1"/>
                          </a:solidFill>
                          <a:effectLst/>
                          <a:latin typeface="TimesNewRoman"/>
                        </a:rPr>
                        <a:t>Write an email to Mike.</a:t>
                      </a:r>
                      <a:br>
                        <a:rPr lang="en-US" sz="1800" b="0" i="0" dirty="0">
                          <a:solidFill>
                            <a:schemeClr val="tx1"/>
                          </a:solidFill>
                          <a:effectLst/>
                          <a:latin typeface="TimesNewRoman"/>
                        </a:rPr>
                      </a:br>
                      <a:r>
                        <a:rPr lang="en-US" sz="1800" b="0" i="0" dirty="0">
                          <a:solidFill>
                            <a:schemeClr val="tx1"/>
                          </a:solidFill>
                          <a:effectLst/>
                          <a:latin typeface="TimesNewRoman"/>
                        </a:rPr>
                        <a:t>In your message:</a:t>
                      </a:r>
                      <a:br>
                        <a:rPr lang="en-US" sz="1800" b="0" i="0" dirty="0">
                          <a:solidFill>
                            <a:schemeClr val="tx1"/>
                          </a:solidFill>
                          <a:effectLst/>
                          <a:latin typeface="TimesNewRoman"/>
                        </a:rPr>
                      </a:br>
                      <a:r>
                        <a:rPr lang="en-US" sz="1800" b="0" i="0" dirty="0">
                          <a:solidFill>
                            <a:schemeClr val="tx1"/>
                          </a:solidFill>
                          <a:effectLst/>
                          <a:latin typeface="Symbol" panose="05050102010706020507" pitchFamily="18" charset="2"/>
                        </a:rPr>
                        <a:t>- </a:t>
                      </a:r>
                      <a:r>
                        <a:rPr lang="en-US" sz="1800" b="0" i="0" dirty="0">
                          <a:solidFill>
                            <a:schemeClr val="tx1"/>
                          </a:solidFill>
                          <a:effectLst/>
                          <a:latin typeface="TimesNewRoman"/>
                        </a:rPr>
                        <a:t>answer his questions;</a:t>
                      </a:r>
                      <a:br>
                        <a:rPr lang="en-US" sz="1800" b="0" i="0" dirty="0">
                          <a:solidFill>
                            <a:schemeClr val="tx1"/>
                          </a:solidFill>
                          <a:effectLst/>
                          <a:latin typeface="TimesNewRoman"/>
                        </a:rPr>
                      </a:br>
                      <a:r>
                        <a:rPr lang="en-US" sz="1800" b="0" i="0" dirty="0">
                          <a:solidFill>
                            <a:schemeClr val="tx1"/>
                          </a:solidFill>
                          <a:effectLst/>
                          <a:latin typeface="Symbol" panose="05050102010706020507" pitchFamily="18" charset="2"/>
                        </a:rPr>
                        <a:t>- </a:t>
                      </a:r>
                      <a:r>
                        <a:rPr lang="en-US" sz="1800" b="0" i="0" dirty="0">
                          <a:solidFill>
                            <a:schemeClr val="tx1"/>
                          </a:solidFill>
                          <a:effectLst/>
                          <a:latin typeface="TimesNewRoman"/>
                        </a:rPr>
                        <a:t>ask </a:t>
                      </a:r>
                      <a:r>
                        <a:rPr lang="en-US" sz="1800" b="1" i="0" dirty="0">
                          <a:solidFill>
                            <a:schemeClr val="tx1"/>
                          </a:solidFill>
                          <a:effectLst/>
                          <a:latin typeface="TimesNewRoman"/>
                        </a:rPr>
                        <a:t>3 questions </a:t>
                      </a:r>
                      <a:r>
                        <a:rPr lang="en-US" sz="1800" b="0" i="0" dirty="0">
                          <a:solidFill>
                            <a:schemeClr val="tx1"/>
                          </a:solidFill>
                          <a:effectLst/>
                          <a:latin typeface="TimesNewRoman"/>
                        </a:rPr>
                        <a:t>about his elder brother.</a:t>
                      </a:r>
                      <a:br>
                        <a:rPr lang="en-US" sz="1800" b="0" i="0" dirty="0">
                          <a:solidFill>
                            <a:schemeClr val="tx1"/>
                          </a:solidFill>
                          <a:effectLst/>
                          <a:latin typeface="TimesNewRoman"/>
                        </a:rPr>
                      </a:br>
                      <a:r>
                        <a:rPr lang="en-US" sz="1800" b="0" i="0" dirty="0">
                          <a:solidFill>
                            <a:schemeClr val="tx1"/>
                          </a:solidFill>
                          <a:effectLst/>
                          <a:latin typeface="TimesNewRoman"/>
                        </a:rPr>
                        <a:t>Write </a:t>
                      </a:r>
                      <a:r>
                        <a:rPr lang="en-US" sz="1800" b="1" i="0" dirty="0">
                          <a:solidFill>
                            <a:schemeClr val="tx1"/>
                          </a:solidFill>
                          <a:effectLst/>
                          <a:latin typeface="TimesNewRoman"/>
                        </a:rPr>
                        <a:t>100–140 words</a:t>
                      </a:r>
                      <a:r>
                        <a:rPr lang="en-US" sz="1800" b="0" i="0" dirty="0">
                          <a:solidFill>
                            <a:schemeClr val="tx1"/>
                          </a:solidFill>
                          <a:effectLst/>
                          <a:latin typeface="TimesNewRoman"/>
                        </a:rPr>
                        <a:t>.</a:t>
                      </a:r>
                      <a:br>
                        <a:rPr lang="en-US" sz="1800" b="0" i="0" dirty="0">
                          <a:solidFill>
                            <a:schemeClr val="tx1"/>
                          </a:solidFill>
                          <a:effectLst/>
                          <a:latin typeface="TimesNewRoman"/>
                        </a:rPr>
                      </a:br>
                      <a:r>
                        <a:rPr lang="en-US" sz="1800" b="0" i="0" dirty="0">
                          <a:solidFill>
                            <a:schemeClr val="tx1"/>
                          </a:solidFill>
                          <a:effectLst/>
                          <a:latin typeface="TimesNewRoman"/>
                        </a:rPr>
                        <a:t>Remember the rules of email writing.</a:t>
                      </a:r>
                      <a:endParaRPr lang="en-US" sz="1800"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420899759"/>
                  </a:ext>
                </a:extLst>
              </a:tr>
            </a:tbl>
          </a:graphicData>
        </a:graphic>
      </p:graphicFrame>
      <p:graphicFrame>
        <p:nvGraphicFramePr>
          <p:cNvPr id="8" name="Таблица 3">
            <a:extLst>
              <a:ext uri="{FF2B5EF4-FFF2-40B4-BE49-F238E27FC236}">
                <a16:creationId xmlns:a16="http://schemas.microsoft.com/office/drawing/2014/main" xmlns="" id="{ED37BB2D-BF08-F118-0AD7-540F5DA3D6DC}"/>
              </a:ext>
            </a:extLst>
          </p:cNvPr>
          <p:cNvGraphicFramePr>
            <a:graphicFrameLocks noGrp="1"/>
          </p:cNvGraphicFramePr>
          <p:nvPr>
            <p:extLst>
              <p:ext uri="{D42A27DB-BD31-4B8C-83A1-F6EECF244321}">
                <p14:modId xmlns:p14="http://schemas.microsoft.com/office/powerpoint/2010/main" xmlns="" val="1631907593"/>
              </p:ext>
            </p:extLst>
          </p:nvPr>
        </p:nvGraphicFramePr>
        <p:xfrm>
          <a:off x="546710" y="7683476"/>
          <a:ext cx="6847733" cy="1492799"/>
        </p:xfrm>
        <a:graphic>
          <a:graphicData uri="http://schemas.openxmlformats.org/drawingml/2006/table">
            <a:tbl>
              <a:tblPr firstRow="1" bandRow="1">
                <a:tableStyleId>{5940675A-B579-460E-94D1-54222C63F5DA}</a:tableStyleId>
              </a:tblPr>
              <a:tblGrid>
                <a:gridCol w="6847733">
                  <a:extLst>
                    <a:ext uri="{9D8B030D-6E8A-4147-A177-3AD203B41FA5}">
                      <a16:colId xmlns:a16="http://schemas.microsoft.com/office/drawing/2014/main" xmlns="" val="629345109"/>
                    </a:ext>
                  </a:extLst>
                </a:gridCol>
              </a:tblGrid>
              <a:tr h="282127">
                <a:tc>
                  <a:txBody>
                    <a:bodyPr/>
                    <a:lstStyle/>
                    <a:p>
                      <a:r>
                        <a:rPr lang="en-US" sz="1600" b="1" i="0" dirty="0">
                          <a:latin typeface="+mn-lt"/>
                          <a:cs typeface="Times New Roman" panose="02020603050405020304" pitchFamily="18" charset="0"/>
                        </a:rPr>
                        <a:t>From: Russian_friend@ege.ru</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3575182255"/>
                  </a:ext>
                </a:extLst>
              </a:tr>
              <a:tr h="282127">
                <a:tc>
                  <a:txBody>
                    <a:bodyPr/>
                    <a:lstStyle/>
                    <a:p>
                      <a:r>
                        <a:rPr lang="en-US" sz="1600" b="1" i="0" dirty="0">
                          <a:latin typeface="+mn-lt"/>
                          <a:cs typeface="Times New Roman" panose="02020603050405020304" pitchFamily="18" charset="0"/>
                        </a:rPr>
                        <a:t>To: Mike@uk.com </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2651196118"/>
                  </a:ext>
                </a:extLst>
              </a:tr>
              <a:tr h="282127">
                <a:tc>
                  <a:txBody>
                    <a:bodyPr/>
                    <a:lstStyle/>
                    <a:p>
                      <a:r>
                        <a:rPr lang="en-US" sz="1600" b="1" i="0" dirty="0">
                          <a:latin typeface="+mn-lt"/>
                          <a:cs typeface="Times New Roman" panose="02020603050405020304" pitchFamily="18" charset="0"/>
                        </a:rPr>
                        <a:t>Subject: Hobby</a:t>
                      </a:r>
                      <a:endParaRPr lang="ru-RU" sz="1600" b="1" i="0" dirty="0">
                        <a:latin typeface="+mn-lt"/>
                        <a:cs typeface="Times New Roman" panose="02020603050405020304" pitchFamily="18" charset="0"/>
                      </a:endParaRPr>
                    </a:p>
                  </a:txBody>
                  <a:tcPr/>
                </a:tc>
                <a:extLst>
                  <a:ext uri="{0D108BD9-81ED-4DB2-BD59-A6C34878D82A}">
                    <a16:rowId xmlns:a16="http://schemas.microsoft.com/office/drawing/2014/main" xmlns="" val="2772000494"/>
                  </a:ext>
                </a:extLst>
              </a:tr>
              <a:tr h="486959">
                <a:tc>
                  <a:txBody>
                    <a:bodyPr/>
                    <a:lstStyle/>
                    <a:p>
                      <a:endParaRPr lang="en-US" dirty="0"/>
                    </a:p>
                  </a:txBody>
                  <a:tcPr/>
                </a:tc>
                <a:extLst>
                  <a:ext uri="{0D108BD9-81ED-4DB2-BD59-A6C34878D82A}">
                    <a16:rowId xmlns:a16="http://schemas.microsoft.com/office/drawing/2014/main" xmlns="" val="1786070776"/>
                  </a:ext>
                </a:extLst>
              </a:tr>
            </a:tbl>
          </a:graphicData>
        </a:graphic>
      </p:graphicFrame>
    </p:spTree>
    <p:extLst>
      <p:ext uri="{BB962C8B-B14F-4D97-AF65-F5344CB8AC3E}">
        <p14:creationId xmlns:p14="http://schemas.microsoft.com/office/powerpoint/2010/main" xmlns="" val="4116512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xmlns="" id="{8C41CA51-81CE-47CD-9E0C-118FB31B4AA1}"/>
              </a:ext>
            </a:extLst>
          </p:cNvPr>
          <p:cNvGraphicFramePr>
            <a:graphicFrameLocks noGrp="1"/>
          </p:cNvGraphicFramePr>
          <p:nvPr>
            <p:extLst>
              <p:ext uri="{D42A27DB-BD31-4B8C-83A1-F6EECF244321}">
                <p14:modId xmlns:p14="http://schemas.microsoft.com/office/powerpoint/2010/main" xmlns="" val="2140483568"/>
              </p:ext>
            </p:extLst>
          </p:nvPr>
        </p:nvGraphicFramePr>
        <p:xfrm>
          <a:off x="479192" y="1012116"/>
          <a:ext cx="6856969" cy="882257"/>
        </p:xfrm>
        <a:graphic>
          <a:graphicData uri="http://schemas.openxmlformats.org/drawingml/2006/table">
            <a:tbl>
              <a:tblPr/>
              <a:tblGrid>
                <a:gridCol w="6856969">
                  <a:extLst>
                    <a:ext uri="{9D8B030D-6E8A-4147-A177-3AD203B41FA5}">
                      <a16:colId xmlns:a16="http://schemas.microsoft.com/office/drawing/2014/main" xmlns="" val="4118514690"/>
                    </a:ext>
                  </a:extLst>
                </a:gridCol>
              </a:tblGrid>
              <a:tr h="882257">
                <a:tc>
                  <a:txBody>
                    <a:bodyPr/>
                    <a:lstStyle/>
                    <a:p>
                      <a:r>
                        <a:rPr lang="ru-RU" sz="1600" b="0" i="1" dirty="0">
                          <a:solidFill>
                            <a:srgbClr val="000000"/>
                          </a:solidFill>
                          <a:effectLst/>
                          <a:latin typeface="TimesNewRoman"/>
                        </a:rPr>
                        <a:t>Выберите только ОДНО из двух предложенных заданий (</a:t>
                      </a:r>
                      <a:r>
                        <a:rPr lang="en-US" sz="1600" b="0" i="1" dirty="0">
                          <a:solidFill>
                            <a:srgbClr val="000000"/>
                          </a:solidFill>
                          <a:effectLst/>
                          <a:latin typeface="TimesNewRoman"/>
                        </a:rPr>
                        <a:t>38</a:t>
                      </a:r>
                      <a:r>
                        <a:rPr lang="ru-RU" sz="1600" b="0" i="1" dirty="0">
                          <a:solidFill>
                            <a:srgbClr val="000000"/>
                          </a:solidFill>
                          <a:effectLst/>
                          <a:latin typeface="TimesNewRoman"/>
                        </a:rPr>
                        <a:t>.1 или </a:t>
                      </a:r>
                      <a:r>
                        <a:rPr lang="en-US" sz="1600" b="0" i="1" dirty="0">
                          <a:solidFill>
                            <a:srgbClr val="000000"/>
                          </a:solidFill>
                          <a:effectLst/>
                          <a:latin typeface="TimesNewRoman"/>
                        </a:rPr>
                        <a:t>38</a:t>
                      </a:r>
                      <a:r>
                        <a:rPr lang="ru-RU" sz="1600" b="0" i="1" dirty="0">
                          <a:solidFill>
                            <a:srgbClr val="000000"/>
                          </a:solidFill>
                          <a:effectLst/>
                          <a:latin typeface="TimesNewRoman"/>
                        </a:rPr>
                        <a:t>.2),</a:t>
                      </a:r>
                      <a:br>
                        <a:rPr lang="ru-RU" sz="1600" b="0" i="1" dirty="0">
                          <a:solidFill>
                            <a:srgbClr val="000000"/>
                          </a:solidFill>
                          <a:effectLst/>
                          <a:latin typeface="TimesNewRoman"/>
                        </a:rPr>
                      </a:br>
                      <a:r>
                        <a:rPr lang="ru-RU" sz="1600" b="0" i="1" dirty="0">
                          <a:solidFill>
                            <a:srgbClr val="000000"/>
                          </a:solidFill>
                          <a:effectLst/>
                          <a:latin typeface="TimesNewRoman"/>
                        </a:rPr>
                        <a:t>укажите его номер в БЛАНКЕ ОТВЕТОВ № 2 и выполните согласно данному</a:t>
                      </a:r>
                      <a:r>
                        <a:rPr lang="en-US" sz="1600" b="0" i="1" dirty="0">
                          <a:solidFill>
                            <a:srgbClr val="000000"/>
                          </a:solidFill>
                          <a:effectLst/>
                          <a:latin typeface="TimesNewRoman"/>
                        </a:rPr>
                        <a:t> </a:t>
                      </a:r>
                      <a:r>
                        <a:rPr lang="ru-RU" sz="1600" b="0" i="1" dirty="0">
                          <a:solidFill>
                            <a:srgbClr val="000000"/>
                          </a:solidFill>
                          <a:effectLst/>
                          <a:latin typeface="TimesNewRoman"/>
                        </a:rPr>
                        <a:t>плану. </a:t>
                      </a:r>
                      <a:r>
                        <a:rPr lang="ru-RU" sz="1600" b="1" i="1" dirty="0">
                          <a:solidFill>
                            <a:srgbClr val="000000"/>
                          </a:solidFill>
                          <a:effectLst/>
                          <a:latin typeface="TimesNewRoman"/>
                        </a:rPr>
                        <a:t>В ответе на задание </a:t>
                      </a:r>
                      <a:r>
                        <a:rPr lang="en-US" sz="1600" b="1" i="1" dirty="0">
                          <a:solidFill>
                            <a:srgbClr val="000000"/>
                          </a:solidFill>
                          <a:effectLst/>
                          <a:latin typeface="TimesNewRoman"/>
                        </a:rPr>
                        <a:t>38</a:t>
                      </a:r>
                      <a:r>
                        <a:rPr lang="ru-RU" sz="1600" b="1" i="1" dirty="0">
                          <a:solidFill>
                            <a:srgbClr val="000000"/>
                          </a:solidFill>
                          <a:effectLst/>
                          <a:latin typeface="TimesNewRoman"/>
                        </a:rPr>
                        <a:t> числительные пишите цифрами</a:t>
                      </a:r>
                      <a:endParaRPr lang="ru-RU" sz="2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28848229"/>
                  </a:ext>
                </a:extLst>
              </a:tr>
            </a:tbl>
          </a:graphicData>
        </a:graphic>
      </p:graphicFrame>
      <p:graphicFrame>
        <p:nvGraphicFramePr>
          <p:cNvPr id="4" name="Таблица 3">
            <a:extLst>
              <a:ext uri="{FF2B5EF4-FFF2-40B4-BE49-F238E27FC236}">
                <a16:creationId xmlns:a16="http://schemas.microsoft.com/office/drawing/2014/main" xmlns="" id="{627F62F9-0627-4B93-BCCC-3A93F4803C5F}"/>
              </a:ext>
            </a:extLst>
          </p:cNvPr>
          <p:cNvGraphicFramePr>
            <a:graphicFrameLocks noGrp="1"/>
          </p:cNvGraphicFramePr>
          <p:nvPr>
            <p:extLst>
              <p:ext uri="{D42A27DB-BD31-4B8C-83A1-F6EECF244321}">
                <p14:modId xmlns:p14="http://schemas.microsoft.com/office/powerpoint/2010/main" xmlns="" val="2220768713"/>
              </p:ext>
            </p:extLst>
          </p:nvPr>
        </p:nvGraphicFramePr>
        <p:xfrm>
          <a:off x="479192" y="2139301"/>
          <a:ext cx="6856968" cy="1310640"/>
        </p:xfrm>
        <a:graphic>
          <a:graphicData uri="http://schemas.openxmlformats.org/drawingml/2006/table">
            <a:tbl>
              <a:tblPr/>
              <a:tblGrid>
                <a:gridCol w="6856968">
                  <a:extLst>
                    <a:ext uri="{9D8B030D-6E8A-4147-A177-3AD203B41FA5}">
                      <a16:colId xmlns:a16="http://schemas.microsoft.com/office/drawing/2014/main" xmlns="" val="2539855426"/>
                    </a:ext>
                  </a:extLst>
                </a:gridCol>
              </a:tblGrid>
              <a:tr h="0">
                <a:tc>
                  <a:txBody>
                    <a:bodyPr/>
                    <a:lstStyle/>
                    <a:p>
                      <a:r>
                        <a:rPr lang="en-US" sz="1600" b="0" i="0" dirty="0">
                          <a:solidFill>
                            <a:srgbClr val="000000"/>
                          </a:solidFill>
                          <a:effectLst/>
                          <a:latin typeface="TimesNewRoman"/>
                        </a:rPr>
                        <a:t>Imagine that you are doing a project on </a:t>
                      </a:r>
                      <a:r>
                        <a:rPr lang="en-US" sz="1600" b="1" i="0" dirty="0">
                          <a:solidFill>
                            <a:srgbClr val="000000"/>
                          </a:solidFill>
                          <a:effectLst/>
                          <a:latin typeface="TimesNewRoman"/>
                        </a:rPr>
                        <a:t>what sports clothing brands are popular among teenagers in </a:t>
                      </a:r>
                      <a:r>
                        <a:rPr lang="en-US" sz="1600" b="1" i="0" dirty="0" err="1">
                          <a:solidFill>
                            <a:srgbClr val="000000"/>
                          </a:solidFill>
                          <a:effectLst/>
                          <a:latin typeface="TimesNewRoman"/>
                        </a:rPr>
                        <a:t>Zetland</a:t>
                      </a:r>
                      <a:r>
                        <a:rPr lang="en-US" sz="1600" b="0" i="0" dirty="0">
                          <a:solidFill>
                            <a:srgbClr val="000000"/>
                          </a:solidFill>
                          <a:effectLst/>
                          <a:latin typeface="TimesNewRoman"/>
                        </a:rPr>
                        <a:t>. You have found some data on the subject –</a:t>
                      </a:r>
                      <a:r>
                        <a:rPr lang="ru-RU" sz="1600" b="0" i="0" dirty="0">
                          <a:solidFill>
                            <a:srgbClr val="000000"/>
                          </a:solidFill>
                          <a:effectLst/>
                          <a:latin typeface="TimesNewRoman"/>
                        </a:rPr>
                        <a:t> </a:t>
                      </a:r>
                      <a:r>
                        <a:rPr lang="en-US" sz="1600" b="0" i="0" dirty="0">
                          <a:solidFill>
                            <a:srgbClr val="000000"/>
                          </a:solidFill>
                          <a:effectLst/>
                          <a:latin typeface="TimesNewRoman"/>
                        </a:rPr>
                        <a:t>the results of the opinion polls (see the table below).</a:t>
                      </a:r>
                      <a:br>
                        <a:rPr lang="en-US" sz="1600" b="0" i="0" dirty="0">
                          <a:solidFill>
                            <a:srgbClr val="000000"/>
                          </a:solidFill>
                          <a:effectLst/>
                          <a:latin typeface="TimesNewRoman"/>
                        </a:rPr>
                      </a:br>
                      <a:r>
                        <a:rPr lang="en-US" sz="1600" b="1" i="0" dirty="0">
                          <a:solidFill>
                            <a:srgbClr val="000000"/>
                          </a:solidFill>
                          <a:effectLst/>
                          <a:latin typeface="TimesNewRoman"/>
                        </a:rPr>
                        <a:t>Comment on the data in the table and give your opinion on</a:t>
                      </a:r>
                      <a:r>
                        <a:rPr lang="ru-RU" sz="1600" b="1" i="0" dirty="0">
                          <a:solidFill>
                            <a:srgbClr val="000000"/>
                          </a:solidFill>
                          <a:effectLst/>
                          <a:latin typeface="TimesNewRoman"/>
                        </a:rPr>
                        <a:t> </a:t>
                      </a:r>
                      <a:r>
                        <a:rPr lang="en-US" sz="1600" b="1" i="0" dirty="0">
                          <a:solidFill>
                            <a:srgbClr val="000000"/>
                          </a:solidFill>
                          <a:effectLst/>
                          <a:latin typeface="TimesNewRoman"/>
                        </a:rPr>
                        <a:t>the subject of the project</a:t>
                      </a:r>
                      <a:r>
                        <a:rPr lang="en-US" sz="1600" b="0" i="0" dirty="0">
                          <a:solidFill>
                            <a:srgbClr val="000000"/>
                          </a:solidFill>
                          <a:effectLst/>
                          <a:latin typeface="TimesNewRoman"/>
                        </a:rPr>
                        <a:t>.</a:t>
                      </a:r>
                      <a:endParaRPr lang="en-US" sz="3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33228568"/>
                  </a:ext>
                </a:extLst>
              </a:tr>
            </a:tbl>
          </a:graphicData>
        </a:graphic>
      </p:graphicFrame>
      <p:graphicFrame>
        <p:nvGraphicFramePr>
          <p:cNvPr id="10" name="Таблица 9">
            <a:extLst>
              <a:ext uri="{FF2B5EF4-FFF2-40B4-BE49-F238E27FC236}">
                <a16:creationId xmlns:a16="http://schemas.microsoft.com/office/drawing/2014/main" xmlns="" id="{B81BBFA3-080F-4EEB-B53B-909592471F78}"/>
              </a:ext>
            </a:extLst>
          </p:cNvPr>
          <p:cNvGraphicFramePr>
            <a:graphicFrameLocks noGrp="1"/>
          </p:cNvGraphicFramePr>
          <p:nvPr>
            <p:extLst>
              <p:ext uri="{D42A27DB-BD31-4B8C-83A1-F6EECF244321}">
                <p14:modId xmlns:p14="http://schemas.microsoft.com/office/powerpoint/2010/main" xmlns="" val="1437750153"/>
              </p:ext>
            </p:extLst>
          </p:nvPr>
        </p:nvGraphicFramePr>
        <p:xfrm>
          <a:off x="279216" y="6803830"/>
          <a:ext cx="7056944" cy="3344164"/>
        </p:xfrm>
        <a:graphic>
          <a:graphicData uri="http://schemas.openxmlformats.org/drawingml/2006/table">
            <a:tbl>
              <a:tblPr/>
              <a:tblGrid>
                <a:gridCol w="7056944">
                  <a:extLst>
                    <a:ext uri="{9D8B030D-6E8A-4147-A177-3AD203B41FA5}">
                      <a16:colId xmlns:a16="http://schemas.microsoft.com/office/drawing/2014/main" xmlns="" val="4129916521"/>
                    </a:ext>
                  </a:extLst>
                </a:gridCol>
              </a:tblGrid>
              <a:tr h="617901">
                <a:tc>
                  <a:txBody>
                    <a:bodyPr/>
                    <a:lstStyle/>
                    <a:p>
                      <a:pPr>
                        <a:lnSpc>
                          <a:spcPct val="150000"/>
                        </a:lnSpc>
                      </a:pPr>
                      <a:r>
                        <a:rPr lang="en-US" sz="1600" dirty="0">
                          <a:solidFill>
                            <a:srgbClr val="000000"/>
                          </a:solidFill>
                          <a:latin typeface="TimesNewRoman"/>
                        </a:rPr>
                        <a:t>Write </a:t>
                      </a:r>
                      <a:r>
                        <a:rPr lang="en-US" sz="1600" b="1" dirty="0">
                          <a:solidFill>
                            <a:srgbClr val="000000"/>
                          </a:solidFill>
                          <a:latin typeface="TimesNewRoman"/>
                        </a:rPr>
                        <a:t>200–250 words</a:t>
                      </a:r>
                      <a:r>
                        <a:rPr lang="en-US" sz="1600" dirty="0">
                          <a:solidFill>
                            <a:srgbClr val="000000"/>
                          </a:solidFill>
                          <a:latin typeface="TimesNewRoman"/>
                        </a:rPr>
                        <a:t>.</a:t>
                      </a:r>
                      <a:br>
                        <a:rPr lang="en-US" sz="1600" dirty="0">
                          <a:solidFill>
                            <a:srgbClr val="000000"/>
                          </a:solidFill>
                          <a:latin typeface="TimesNewRoman"/>
                        </a:rPr>
                      </a:br>
                      <a:r>
                        <a:rPr lang="en-US" sz="1600" dirty="0">
                          <a:solidFill>
                            <a:srgbClr val="000000"/>
                          </a:solidFill>
                          <a:latin typeface="TimesNewRoman"/>
                        </a:rPr>
                        <a:t>Use the following plan:</a:t>
                      </a:r>
                      <a:br>
                        <a:rPr lang="en-US" sz="1600" dirty="0">
                          <a:solidFill>
                            <a:srgbClr val="000000"/>
                          </a:solidFill>
                          <a:latin typeface="TimesNewRoman"/>
                        </a:rPr>
                      </a:br>
                      <a:r>
                        <a:rPr lang="en-US" sz="1600" dirty="0">
                          <a:solidFill>
                            <a:srgbClr val="000000"/>
                          </a:solidFill>
                          <a:latin typeface="TimesNewRoman"/>
                        </a:rPr>
                        <a:t>– make an opening statement on the subject of the project;</a:t>
                      </a:r>
                      <a:br>
                        <a:rPr lang="en-US" sz="1600" dirty="0">
                          <a:solidFill>
                            <a:srgbClr val="000000"/>
                          </a:solidFill>
                          <a:latin typeface="TimesNewRoman"/>
                        </a:rPr>
                      </a:br>
                      <a:r>
                        <a:rPr lang="en-US" sz="1600" dirty="0">
                          <a:solidFill>
                            <a:srgbClr val="000000"/>
                          </a:solidFill>
                          <a:latin typeface="TimesNewRoman"/>
                        </a:rPr>
                        <a:t>– select and report 2–3 facts;</a:t>
                      </a:r>
                      <a:br>
                        <a:rPr lang="en-US" sz="1600" dirty="0">
                          <a:solidFill>
                            <a:srgbClr val="000000"/>
                          </a:solidFill>
                          <a:latin typeface="TimesNewRoman"/>
                        </a:rPr>
                      </a:br>
                      <a:r>
                        <a:rPr lang="en-US" sz="1600" dirty="0">
                          <a:solidFill>
                            <a:srgbClr val="000000"/>
                          </a:solidFill>
                          <a:latin typeface="TimesNewRoman"/>
                        </a:rPr>
                        <a:t>– make 1–2 comparisons where relevant </a:t>
                      </a:r>
                      <a:r>
                        <a:rPr lang="en-US" sz="1600" b="0" dirty="0">
                          <a:solidFill>
                            <a:srgbClr val="000000"/>
                          </a:solidFill>
                          <a:effectLst/>
                          <a:latin typeface="Times New Roman" panose="02020603050405020304" pitchFamily="18" charset="0"/>
                          <a:cs typeface="Times New Roman" panose="02020603050405020304" pitchFamily="18" charset="0"/>
                        </a:rPr>
                        <a:t>and give your comments;</a:t>
                      </a:r>
                      <a:r>
                        <a:rPr lang="en-US" sz="1600" dirty="0">
                          <a:solidFill>
                            <a:srgbClr val="000000"/>
                          </a:solidFill>
                          <a:latin typeface="TimesNewRoman"/>
                        </a:rPr>
                        <a:t/>
                      </a:r>
                      <a:br>
                        <a:rPr lang="en-US" sz="1600" dirty="0">
                          <a:solidFill>
                            <a:srgbClr val="000000"/>
                          </a:solidFill>
                          <a:latin typeface="TimesNewRoman"/>
                        </a:rPr>
                      </a:br>
                      <a:r>
                        <a:rPr lang="en-US" sz="1600" dirty="0">
                          <a:solidFill>
                            <a:srgbClr val="000000"/>
                          </a:solidFill>
                          <a:latin typeface="TimesNewRoman"/>
                        </a:rPr>
                        <a:t>– outline a problem that can arise with following fashion trends in sports and suggest a way of solving it;</a:t>
                      </a:r>
                      <a:br>
                        <a:rPr lang="en-US" sz="1600" dirty="0">
                          <a:solidFill>
                            <a:srgbClr val="000000"/>
                          </a:solidFill>
                          <a:latin typeface="TimesNewRoman"/>
                        </a:rPr>
                      </a:br>
                      <a:r>
                        <a:rPr lang="en-US" sz="1600" dirty="0">
                          <a:solidFill>
                            <a:srgbClr val="000000"/>
                          </a:solidFill>
                          <a:latin typeface="TimesNewRoman"/>
                        </a:rPr>
                        <a:t>– conclude by </a:t>
                      </a:r>
                      <a:r>
                        <a:rPr lang="en-US" sz="1600" dirty="0">
                          <a:solidFill>
                            <a:srgbClr val="000000"/>
                          </a:solidFill>
                          <a:latin typeface="Times New Roman" panose="02020603050405020304" pitchFamily="18" charset="0"/>
                          <a:cs typeface="Times New Roman" panose="02020603050405020304" pitchFamily="18" charset="0"/>
                        </a:rPr>
                        <a:t>giving </a:t>
                      </a:r>
                      <a:r>
                        <a:rPr lang="en-US" sz="1600" b="0" dirty="0">
                          <a:solidFill>
                            <a:srgbClr val="000000"/>
                          </a:solidFill>
                          <a:effectLst/>
                          <a:latin typeface="Times New Roman" panose="02020603050405020304" pitchFamily="18" charset="0"/>
                          <a:cs typeface="Times New Roman" panose="02020603050405020304" pitchFamily="18" charset="0"/>
                        </a:rPr>
                        <a:t>and explaining </a:t>
                      </a:r>
                      <a:r>
                        <a:rPr lang="en-US" sz="1600" dirty="0">
                          <a:solidFill>
                            <a:srgbClr val="000000"/>
                          </a:solidFill>
                          <a:latin typeface="Times New Roman" panose="02020603050405020304" pitchFamily="18" charset="0"/>
                          <a:cs typeface="Times New Roman" panose="02020603050405020304" pitchFamily="18" charset="0"/>
                        </a:rPr>
                        <a:t>your opinion </a:t>
                      </a:r>
                      <a:r>
                        <a:rPr lang="en-US" sz="1600" dirty="0">
                          <a:solidFill>
                            <a:srgbClr val="000000"/>
                          </a:solidFill>
                          <a:latin typeface="TimesNewRoman"/>
                        </a:rPr>
                        <a:t> on the role of fashion in teenager’s life.</a:t>
                      </a:r>
                      <a:endParaRPr lang="en-US" sz="3200"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06604756"/>
                  </a:ext>
                </a:extLst>
              </a:tr>
            </a:tbl>
          </a:graphicData>
        </a:graphic>
      </p:graphicFrame>
      <p:sp>
        <p:nvSpPr>
          <p:cNvPr id="14" name="Прямоугольник 13">
            <a:extLst>
              <a:ext uri="{FF2B5EF4-FFF2-40B4-BE49-F238E27FC236}">
                <a16:creationId xmlns:a16="http://schemas.microsoft.com/office/drawing/2014/main" xmlns="" id="{B38748A0-9B33-4D0E-B5C7-8BA5BAF5C58B}"/>
              </a:ext>
            </a:extLst>
          </p:cNvPr>
          <p:cNvSpPr/>
          <p:nvPr/>
        </p:nvSpPr>
        <p:spPr>
          <a:xfrm>
            <a:off x="479192" y="383230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38.1</a:t>
            </a:r>
            <a:endParaRPr lang="ru-RU" sz="1600" b="1" dirty="0">
              <a:solidFill>
                <a:schemeClr val="tx1"/>
              </a:solidFill>
            </a:endParaRPr>
          </a:p>
        </p:txBody>
      </p:sp>
      <p:graphicFrame>
        <p:nvGraphicFramePr>
          <p:cNvPr id="11" name="Таблица 13">
            <a:extLst>
              <a:ext uri="{FF2B5EF4-FFF2-40B4-BE49-F238E27FC236}">
                <a16:creationId xmlns:a16="http://schemas.microsoft.com/office/drawing/2014/main" xmlns="" id="{2FEEDF1A-9171-4D89-BC00-0DF0F30E0612}"/>
              </a:ext>
            </a:extLst>
          </p:cNvPr>
          <p:cNvGraphicFramePr>
            <a:graphicFrameLocks noGrp="1"/>
          </p:cNvGraphicFramePr>
          <p:nvPr>
            <p:extLst>
              <p:ext uri="{D42A27DB-BD31-4B8C-83A1-F6EECF244321}">
                <p14:modId xmlns:p14="http://schemas.microsoft.com/office/powerpoint/2010/main" xmlns="" val="4084206555"/>
              </p:ext>
            </p:extLst>
          </p:nvPr>
        </p:nvGraphicFramePr>
        <p:xfrm>
          <a:off x="1135386" y="3832300"/>
          <a:ext cx="5974423" cy="2774800"/>
        </p:xfrm>
        <a:graphic>
          <a:graphicData uri="http://schemas.openxmlformats.org/drawingml/2006/table">
            <a:tbl>
              <a:tblPr firstRow="1" bandRow="1">
                <a:tableStyleId>{5940675A-B579-460E-94D1-54222C63F5DA}</a:tableStyleId>
              </a:tblPr>
              <a:tblGrid>
                <a:gridCol w="3203597">
                  <a:extLst>
                    <a:ext uri="{9D8B030D-6E8A-4147-A177-3AD203B41FA5}">
                      <a16:colId xmlns:a16="http://schemas.microsoft.com/office/drawing/2014/main" xmlns="" val="2598292103"/>
                    </a:ext>
                  </a:extLst>
                </a:gridCol>
                <a:gridCol w="2770826">
                  <a:extLst>
                    <a:ext uri="{9D8B030D-6E8A-4147-A177-3AD203B41FA5}">
                      <a16:colId xmlns:a16="http://schemas.microsoft.com/office/drawing/2014/main" xmlns="" val="2806026190"/>
                    </a:ext>
                  </a:extLst>
                </a:gridCol>
              </a:tblGrid>
              <a:tr h="438000">
                <a:tc>
                  <a:txBody>
                    <a:bodyPr/>
                    <a:lstStyle/>
                    <a:p>
                      <a:pPr algn="ctr"/>
                      <a:r>
                        <a:rPr lang="en-US" sz="1600" b="1" i="0" kern="1200" dirty="0">
                          <a:solidFill>
                            <a:schemeClr val="tx1"/>
                          </a:solidFill>
                          <a:effectLst/>
                          <a:latin typeface="Times New Roman" panose="02020603050405020304" pitchFamily="18" charset="0"/>
                          <a:ea typeface="+mn-ea"/>
                          <a:cs typeface="Times New Roman" panose="02020603050405020304" pitchFamily="18" charset="0"/>
                        </a:rPr>
                        <a:t>Brands</a:t>
                      </a:r>
                      <a:endParaRPr lang="ru-RU" sz="16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1600" b="1" i="0" kern="1200" dirty="0">
                          <a:solidFill>
                            <a:schemeClr val="tx1"/>
                          </a:solidFill>
                          <a:effectLst/>
                          <a:latin typeface="Times New Roman" panose="02020603050405020304" pitchFamily="18" charset="0"/>
                          <a:ea typeface="+mn-ea"/>
                          <a:cs typeface="Times New Roman" panose="02020603050405020304" pitchFamily="18" charset="0"/>
                        </a:rPr>
                        <a:t>Number of teenagers (%)</a:t>
                      </a:r>
                      <a:r>
                        <a:rPr lang="en-US" sz="1600" dirty="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44646276"/>
                  </a:ext>
                </a:extLst>
              </a:tr>
              <a:tr h="438000">
                <a:tc>
                  <a:txBody>
                    <a:bodyPr/>
                    <a:lstStyle/>
                    <a:p>
                      <a:r>
                        <a:rPr lang="en-US" sz="2000" dirty="0">
                          <a:latin typeface="Times New Roman" panose="02020603050405020304" pitchFamily="18" charset="0"/>
                          <a:cs typeface="Times New Roman" panose="02020603050405020304" pitchFamily="18" charset="0"/>
                        </a:rPr>
                        <a:t>Nike</a:t>
                      </a:r>
                      <a:endParaRPr lang="ru-RU" sz="20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2000" dirty="0">
                          <a:latin typeface="Times New Roman" panose="02020603050405020304" pitchFamily="18" charset="0"/>
                          <a:cs typeface="Times New Roman" panose="02020603050405020304" pitchFamily="18" charset="0"/>
                        </a:rPr>
                        <a:t>48</a:t>
                      </a:r>
                      <a:endParaRPr lang="ru-RU" sz="20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3332070306"/>
                  </a:ext>
                </a:extLst>
              </a:tr>
              <a:tr h="438000">
                <a:tc>
                  <a:txBody>
                    <a:bodyPr/>
                    <a:lstStyle/>
                    <a:p>
                      <a:r>
                        <a:rPr lang="en-US" sz="2000" dirty="0">
                          <a:latin typeface="Times New Roman" panose="02020603050405020304" pitchFamily="18" charset="0"/>
                          <a:cs typeface="Times New Roman" panose="02020603050405020304" pitchFamily="18" charset="0"/>
                        </a:rPr>
                        <a:t>Fila</a:t>
                      </a:r>
                      <a:endParaRPr lang="ru-RU" sz="20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2000" dirty="0">
                          <a:latin typeface="Times New Roman" panose="02020603050405020304" pitchFamily="18" charset="0"/>
                          <a:cs typeface="Times New Roman" panose="02020603050405020304" pitchFamily="18" charset="0"/>
                        </a:rPr>
                        <a:t>24</a:t>
                      </a:r>
                      <a:endParaRPr lang="ru-RU" sz="20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4192855623"/>
                  </a:ext>
                </a:extLst>
              </a:tr>
              <a:tr h="438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Puma</a:t>
                      </a:r>
                      <a:endParaRPr lang="ru-RU" sz="20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2000" dirty="0">
                          <a:latin typeface="Times New Roman" panose="02020603050405020304" pitchFamily="18" charset="0"/>
                          <a:cs typeface="Times New Roman" panose="02020603050405020304" pitchFamily="18" charset="0"/>
                        </a:rPr>
                        <a:t>13</a:t>
                      </a:r>
                      <a:endParaRPr lang="ru-RU" sz="20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2887514586"/>
                  </a:ext>
                </a:extLst>
              </a:tr>
              <a:tr h="438000">
                <a:tc>
                  <a:txBody>
                    <a:bodyPr/>
                    <a:lstStyle/>
                    <a:p>
                      <a:pPr fontAlgn="base"/>
                      <a:r>
                        <a:rPr lang="en-US" sz="2000" b="0" i="0" kern="1200" dirty="0">
                          <a:solidFill>
                            <a:schemeClr val="tx1"/>
                          </a:solidFill>
                          <a:effectLst/>
                          <a:latin typeface="Times New Roman" panose="02020603050405020304" pitchFamily="18" charset="0"/>
                          <a:ea typeface="+mn-ea"/>
                          <a:cs typeface="Times New Roman" panose="02020603050405020304" pitchFamily="18" charset="0"/>
                        </a:rPr>
                        <a:t>Asics</a:t>
                      </a:r>
                    </a:p>
                  </a:txBody>
                  <a:tcPr marL="162560" marR="162560" marT="81280" marB="81280"/>
                </a:tc>
                <a:tc>
                  <a:txBody>
                    <a:bodyPr/>
                    <a:lstStyle/>
                    <a:p>
                      <a:pPr algn="ctr"/>
                      <a:r>
                        <a:rPr lang="en-US" sz="2000" dirty="0">
                          <a:latin typeface="Times New Roman" panose="02020603050405020304" pitchFamily="18" charset="0"/>
                          <a:cs typeface="Times New Roman" panose="02020603050405020304" pitchFamily="18" charset="0"/>
                        </a:rPr>
                        <a:t>8</a:t>
                      </a:r>
                      <a:endParaRPr lang="ru-RU" sz="20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3129166492"/>
                  </a:ext>
                </a:extLst>
              </a:tr>
              <a:tr h="438000">
                <a:tc>
                  <a:txBody>
                    <a:bodyPr/>
                    <a:lstStyle/>
                    <a:p>
                      <a:r>
                        <a:rPr lang="en-US" sz="2000" dirty="0">
                          <a:latin typeface="Times New Roman" panose="02020603050405020304" pitchFamily="18" charset="0"/>
                          <a:cs typeface="Times New Roman" panose="02020603050405020304" pitchFamily="18" charset="0"/>
                        </a:rPr>
                        <a:t>Jordan</a:t>
                      </a:r>
                      <a:endParaRPr lang="ru-RU" sz="2000" dirty="0">
                        <a:latin typeface="Times New Roman" panose="02020603050405020304" pitchFamily="18" charset="0"/>
                        <a:cs typeface="Times New Roman" panose="02020603050405020304" pitchFamily="18" charset="0"/>
                      </a:endParaRPr>
                    </a:p>
                  </a:txBody>
                  <a:tcPr marL="162560" marR="162560" marT="81280" marB="81280"/>
                </a:tc>
                <a:tc>
                  <a:txBody>
                    <a:bodyPr/>
                    <a:lstStyle/>
                    <a:p>
                      <a:pPr algn="ctr"/>
                      <a:r>
                        <a:rPr lang="en-US" sz="2000" dirty="0">
                          <a:latin typeface="Times New Roman" panose="02020603050405020304" pitchFamily="18" charset="0"/>
                          <a:cs typeface="Times New Roman" panose="02020603050405020304" pitchFamily="18" charset="0"/>
                        </a:rPr>
                        <a:t>7</a:t>
                      </a:r>
                      <a:endParaRPr lang="ru-RU" sz="2000" dirty="0">
                        <a:latin typeface="Times New Roman" panose="02020603050405020304" pitchFamily="18" charset="0"/>
                        <a:cs typeface="Times New Roman" panose="02020603050405020304" pitchFamily="18" charset="0"/>
                      </a:endParaRPr>
                    </a:p>
                  </a:txBody>
                  <a:tcPr marL="162560" marR="162560" marT="81280" marB="81280"/>
                </a:tc>
                <a:extLst>
                  <a:ext uri="{0D108BD9-81ED-4DB2-BD59-A6C34878D82A}">
                    <a16:rowId xmlns:a16="http://schemas.microsoft.com/office/drawing/2014/main" xmlns="" val="3659871993"/>
                  </a:ext>
                </a:extLst>
              </a:tr>
            </a:tbl>
          </a:graphicData>
        </a:graphic>
      </p:graphicFrame>
    </p:spTree>
    <p:extLst>
      <p:ext uri="{BB962C8B-B14F-4D97-AF65-F5344CB8AC3E}">
        <p14:creationId xmlns:p14="http://schemas.microsoft.com/office/powerpoint/2010/main" xmlns="" val="727283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xmlns="" id="{12C79111-4A4D-F006-DEA9-9EE14F37694D}"/>
              </a:ext>
            </a:extLst>
          </p:cNvPr>
          <p:cNvGraphicFramePr>
            <a:graphicFrameLocks noGrp="1"/>
          </p:cNvGraphicFramePr>
          <p:nvPr>
            <p:extLst>
              <p:ext uri="{D42A27DB-BD31-4B8C-83A1-F6EECF244321}">
                <p14:modId xmlns:p14="http://schemas.microsoft.com/office/powerpoint/2010/main" xmlns="" val="2417311378"/>
              </p:ext>
            </p:extLst>
          </p:nvPr>
        </p:nvGraphicFramePr>
        <p:xfrm>
          <a:off x="443584" y="1033465"/>
          <a:ext cx="6856968" cy="1310640"/>
        </p:xfrm>
        <a:graphic>
          <a:graphicData uri="http://schemas.openxmlformats.org/drawingml/2006/table">
            <a:tbl>
              <a:tblPr/>
              <a:tblGrid>
                <a:gridCol w="6856968">
                  <a:extLst>
                    <a:ext uri="{9D8B030D-6E8A-4147-A177-3AD203B41FA5}">
                      <a16:colId xmlns:a16="http://schemas.microsoft.com/office/drawing/2014/main" xmlns="" val="2539855426"/>
                    </a:ext>
                  </a:extLst>
                </a:gridCol>
              </a:tblGrid>
              <a:tr h="0">
                <a:tc>
                  <a:txBody>
                    <a:bodyPr/>
                    <a:lstStyle/>
                    <a:p>
                      <a:r>
                        <a:rPr lang="en-US" sz="1600" b="0" i="0" dirty="0">
                          <a:solidFill>
                            <a:srgbClr val="000000"/>
                          </a:solidFill>
                          <a:effectLst/>
                          <a:latin typeface="Times New Roman" panose="02020603050405020304" pitchFamily="18" charset="0"/>
                          <a:cs typeface="Times New Roman" panose="02020603050405020304" pitchFamily="18" charset="0"/>
                        </a:rPr>
                        <a:t>Imagine that you are doing a project on </a:t>
                      </a:r>
                      <a:r>
                        <a:rPr lang="en-US" sz="1600" b="1" i="0" dirty="0">
                          <a:solidFill>
                            <a:srgbClr val="000000"/>
                          </a:solidFill>
                          <a:effectLst/>
                          <a:latin typeface="Times New Roman" panose="02020603050405020304" pitchFamily="18" charset="0"/>
                          <a:cs typeface="Times New Roman" panose="02020603050405020304" pitchFamily="18" charset="0"/>
                        </a:rPr>
                        <a:t>where young people in </a:t>
                      </a:r>
                      <a:r>
                        <a:rPr lang="en-US" sz="1600" b="1" i="0" dirty="0" err="1">
                          <a:solidFill>
                            <a:srgbClr val="000000"/>
                          </a:solidFill>
                          <a:effectLst/>
                          <a:latin typeface="Times New Roman" panose="02020603050405020304" pitchFamily="18" charset="0"/>
                          <a:cs typeface="Times New Roman" panose="02020603050405020304" pitchFamily="18" charset="0"/>
                        </a:rPr>
                        <a:t>Zetland</a:t>
                      </a:r>
                      <a:r>
                        <a:rPr lang="en-US" sz="1600" b="1" i="0" dirty="0">
                          <a:solidFill>
                            <a:srgbClr val="000000"/>
                          </a:solidFill>
                          <a:effectLst/>
                          <a:latin typeface="Times New Roman" panose="02020603050405020304" pitchFamily="18" charset="0"/>
                          <a:cs typeface="Times New Roman" panose="02020603050405020304" pitchFamily="18" charset="0"/>
                        </a:rPr>
                        <a:t> prefer to celebrate birthdays</a:t>
                      </a:r>
                      <a:r>
                        <a:rPr lang="en-US" sz="1600" b="0" i="0" dirty="0">
                          <a:solidFill>
                            <a:srgbClr val="000000"/>
                          </a:solidFill>
                          <a:effectLst/>
                          <a:latin typeface="Times New Roman" panose="02020603050405020304" pitchFamily="18" charset="0"/>
                          <a:cs typeface="Times New Roman" panose="02020603050405020304" pitchFamily="18" charset="0"/>
                        </a:rPr>
                        <a:t>. You have found some data on the subject –</a:t>
                      </a:r>
                      <a:r>
                        <a:rPr lang="ru-RU" sz="1600" b="0" i="0" dirty="0">
                          <a:solidFill>
                            <a:srgbClr val="000000"/>
                          </a:solidFill>
                          <a:effectLst/>
                          <a:latin typeface="Times New Roman" panose="02020603050405020304" pitchFamily="18" charset="0"/>
                          <a:cs typeface="Times New Roman" panose="02020603050405020304" pitchFamily="18" charset="0"/>
                        </a:rPr>
                        <a:t> </a:t>
                      </a:r>
                      <a:r>
                        <a:rPr lang="en-US" sz="1600" b="0" i="0" dirty="0">
                          <a:solidFill>
                            <a:srgbClr val="000000"/>
                          </a:solidFill>
                          <a:effectLst/>
                          <a:latin typeface="Times New Roman" panose="02020603050405020304" pitchFamily="18" charset="0"/>
                          <a:cs typeface="Times New Roman" panose="02020603050405020304" pitchFamily="18" charset="0"/>
                        </a:rPr>
                        <a:t>the results of the opinion polls (see the pie chart below).</a:t>
                      </a:r>
                      <a:br>
                        <a:rPr lang="en-US" sz="1600" b="0" i="0" dirty="0">
                          <a:solidFill>
                            <a:srgbClr val="000000"/>
                          </a:solidFill>
                          <a:effectLst/>
                          <a:latin typeface="Times New Roman" panose="02020603050405020304" pitchFamily="18" charset="0"/>
                          <a:cs typeface="Times New Roman" panose="02020603050405020304" pitchFamily="18" charset="0"/>
                        </a:rPr>
                      </a:br>
                      <a:r>
                        <a:rPr lang="en-US" sz="1600" b="1" i="0" dirty="0">
                          <a:solidFill>
                            <a:srgbClr val="000000"/>
                          </a:solidFill>
                          <a:effectLst/>
                          <a:latin typeface="Times New Roman" panose="02020603050405020304" pitchFamily="18" charset="0"/>
                          <a:cs typeface="Times New Roman" panose="02020603050405020304" pitchFamily="18" charset="0"/>
                        </a:rPr>
                        <a:t>Comment on the data in the pie chart and give your opinion on</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en-US" sz="1600" b="1" i="0" dirty="0">
                          <a:solidFill>
                            <a:srgbClr val="000000"/>
                          </a:solidFill>
                          <a:effectLst/>
                          <a:latin typeface="Times New Roman" panose="02020603050405020304" pitchFamily="18" charset="0"/>
                          <a:cs typeface="Times New Roman" panose="02020603050405020304" pitchFamily="18" charset="0"/>
                        </a:rPr>
                        <a:t>the subject of the project</a:t>
                      </a:r>
                      <a:r>
                        <a:rPr lang="en-US" sz="1600" b="0" i="0" dirty="0">
                          <a:solidFill>
                            <a:srgbClr val="000000"/>
                          </a:solidFill>
                          <a:effectLst/>
                          <a:latin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cs typeface="Times New Roman" panose="02020603050405020304" pitchFamily="18"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33228568"/>
                  </a:ext>
                </a:extLst>
              </a:tr>
            </a:tbl>
          </a:graphicData>
        </a:graphic>
      </p:graphicFrame>
      <p:sp>
        <p:nvSpPr>
          <p:cNvPr id="4" name="Rectangle 1">
            <a:extLst>
              <a:ext uri="{FF2B5EF4-FFF2-40B4-BE49-F238E27FC236}">
                <a16:creationId xmlns:a16="http://schemas.microsoft.com/office/drawing/2014/main" xmlns="" id="{E5C9B534-2BB9-68F7-1EAA-7B09319704B2}"/>
              </a:ext>
            </a:extLst>
          </p:cNvPr>
          <p:cNvSpPr>
            <a:spLocks noChangeArrowheads="1"/>
          </p:cNvSpPr>
          <p:nvPr/>
        </p:nvSpPr>
        <p:spPr bwMode="auto">
          <a:xfrm>
            <a:off x="581739" y="1986412"/>
            <a:ext cx="7559675"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
            </a: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5" name="Прямоугольник 4">
            <a:extLst>
              <a:ext uri="{FF2B5EF4-FFF2-40B4-BE49-F238E27FC236}">
                <a16:creationId xmlns:a16="http://schemas.microsoft.com/office/drawing/2014/main" xmlns="" id="{46B09B9E-D970-E950-A75E-968476B998F4}"/>
              </a:ext>
            </a:extLst>
          </p:cNvPr>
          <p:cNvSpPr/>
          <p:nvPr/>
        </p:nvSpPr>
        <p:spPr>
          <a:xfrm>
            <a:off x="432071" y="2666047"/>
            <a:ext cx="564777" cy="486354"/>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rPr>
              <a:t>38</a:t>
            </a:r>
            <a:r>
              <a:rPr lang="en-US" sz="1600" b="1" dirty="0">
                <a:solidFill>
                  <a:schemeClr val="tx1"/>
                </a:solidFill>
              </a:rPr>
              <a:t>.2</a:t>
            </a:r>
            <a:endParaRPr lang="ru-RU" sz="1600" b="1" dirty="0">
              <a:solidFill>
                <a:schemeClr val="tx1"/>
              </a:solidFill>
            </a:endParaRPr>
          </a:p>
        </p:txBody>
      </p:sp>
      <p:graphicFrame>
        <p:nvGraphicFramePr>
          <p:cNvPr id="6" name="Диаграмма 5">
            <a:extLst>
              <a:ext uri="{FF2B5EF4-FFF2-40B4-BE49-F238E27FC236}">
                <a16:creationId xmlns:a16="http://schemas.microsoft.com/office/drawing/2014/main" xmlns="" id="{B8793C1F-1D2D-6812-5AA3-6D5E5AEC9C21}"/>
              </a:ext>
            </a:extLst>
          </p:cNvPr>
          <p:cNvGraphicFramePr/>
          <p:nvPr>
            <p:extLst>
              <p:ext uri="{D42A27DB-BD31-4B8C-83A1-F6EECF244321}">
                <p14:modId xmlns:p14="http://schemas.microsoft.com/office/powerpoint/2010/main" xmlns="" val="319148108"/>
              </p:ext>
            </p:extLst>
          </p:nvPr>
        </p:nvGraphicFramePr>
        <p:xfrm>
          <a:off x="1901323" y="2983905"/>
          <a:ext cx="3159503" cy="292546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xmlns="" id="{BE4DABB5-F83D-7F7D-7A8E-4419E253B8C3}"/>
              </a:ext>
            </a:extLst>
          </p:cNvPr>
          <p:cNvSpPr txBox="1"/>
          <p:nvPr/>
        </p:nvSpPr>
        <p:spPr>
          <a:xfrm>
            <a:off x="1629927" y="2700180"/>
            <a:ext cx="4692367" cy="400110"/>
          </a:xfrm>
          <a:prstGeom prst="rect">
            <a:avLst/>
          </a:prstGeom>
          <a:noFill/>
        </p:spPr>
        <p:txBody>
          <a:bodyPr wrap="square" rtlCol="0">
            <a:spAutoFit/>
          </a:bodyPr>
          <a:lstStyle/>
          <a:p>
            <a:pPr algn="ctr" rtl="0">
              <a:defRPr sz="2128" b="1" i="0" u="none" strike="noStrike" kern="1200" baseline="0">
                <a:solidFill>
                  <a:prstClr val="black">
                    <a:lumMod val="65000"/>
                    <a:lumOff val="35000"/>
                  </a:prstClr>
                </a:solidFill>
                <a:latin typeface="+mn-lt"/>
                <a:ea typeface="+mn-ea"/>
                <a:cs typeface="+mn-cs"/>
              </a:defRPr>
            </a:pPr>
            <a:r>
              <a:rPr lang="en-US" sz="2000" dirty="0">
                <a:solidFill>
                  <a:schemeClr val="tx1"/>
                </a:solidFill>
              </a:rPr>
              <a:t>Places for celebrating birthdays</a:t>
            </a:r>
          </a:p>
        </p:txBody>
      </p:sp>
      <p:sp>
        <p:nvSpPr>
          <p:cNvPr id="8" name="Облачко с текстом: прямоугольное со скругленными углами 7">
            <a:extLst>
              <a:ext uri="{FF2B5EF4-FFF2-40B4-BE49-F238E27FC236}">
                <a16:creationId xmlns:a16="http://schemas.microsoft.com/office/drawing/2014/main" xmlns="" id="{CF039454-5868-E855-00DA-9838EE783410}"/>
              </a:ext>
            </a:extLst>
          </p:cNvPr>
          <p:cNvSpPr/>
          <p:nvPr/>
        </p:nvSpPr>
        <p:spPr>
          <a:xfrm>
            <a:off x="1343749" y="4062017"/>
            <a:ext cx="1654793" cy="523221"/>
          </a:xfrm>
          <a:prstGeom prst="wedgeRoundRectCallout">
            <a:avLst>
              <a:gd name="adj1" fmla="val 72266"/>
              <a:gd name="adj2" fmla="val 5798"/>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9" name="TextBox 8">
            <a:extLst>
              <a:ext uri="{FF2B5EF4-FFF2-40B4-BE49-F238E27FC236}">
                <a16:creationId xmlns:a16="http://schemas.microsoft.com/office/drawing/2014/main" xmlns="" id="{F421F8C1-8F9A-36B2-A552-E23AAB427728}"/>
              </a:ext>
            </a:extLst>
          </p:cNvPr>
          <p:cNvSpPr txBox="1"/>
          <p:nvPr/>
        </p:nvSpPr>
        <p:spPr>
          <a:xfrm>
            <a:off x="1391581" y="4101969"/>
            <a:ext cx="1896343" cy="523220"/>
          </a:xfrm>
          <a:prstGeom prst="rect">
            <a:avLst/>
          </a:prstGeom>
          <a:noFill/>
        </p:spPr>
        <p:txBody>
          <a:bodyPr wrap="square" rtlCol="0">
            <a:spAutoFit/>
          </a:bodyPr>
          <a:lstStyle/>
          <a:p>
            <a:r>
              <a:rPr lang="en-US" sz="1200" b="1" dirty="0"/>
              <a:t>Having dinner in a cafe</a:t>
            </a:r>
          </a:p>
          <a:p>
            <a:r>
              <a:rPr lang="en-US" sz="1600" b="1" dirty="0"/>
              <a:t>             48%</a:t>
            </a:r>
            <a:endParaRPr lang="ru-RU" sz="1600" b="1" dirty="0"/>
          </a:p>
        </p:txBody>
      </p:sp>
      <p:sp>
        <p:nvSpPr>
          <p:cNvPr id="10" name="Облачко с текстом: прямоугольное со скругленными углами 9">
            <a:extLst>
              <a:ext uri="{FF2B5EF4-FFF2-40B4-BE49-F238E27FC236}">
                <a16:creationId xmlns:a16="http://schemas.microsoft.com/office/drawing/2014/main" xmlns="" id="{6F3409BE-190E-5455-0B51-6A31BBF7523E}"/>
              </a:ext>
            </a:extLst>
          </p:cNvPr>
          <p:cNvSpPr/>
          <p:nvPr/>
        </p:nvSpPr>
        <p:spPr>
          <a:xfrm>
            <a:off x="4407475" y="5003401"/>
            <a:ext cx="1487058" cy="523221"/>
          </a:xfrm>
          <a:prstGeom prst="wedgeRoundRectCallout">
            <a:avLst>
              <a:gd name="adj1" fmla="val -60422"/>
              <a:gd name="adj2" fmla="val -57425"/>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11" name="TextBox 10">
            <a:extLst>
              <a:ext uri="{FF2B5EF4-FFF2-40B4-BE49-F238E27FC236}">
                <a16:creationId xmlns:a16="http://schemas.microsoft.com/office/drawing/2014/main" xmlns="" id="{ACF9C64E-CC48-0834-5FEA-3B4DFCA55125}"/>
              </a:ext>
            </a:extLst>
          </p:cNvPr>
          <p:cNvSpPr txBox="1"/>
          <p:nvPr/>
        </p:nvSpPr>
        <p:spPr>
          <a:xfrm>
            <a:off x="4356236" y="5055513"/>
            <a:ext cx="1487058" cy="523220"/>
          </a:xfrm>
          <a:prstGeom prst="rect">
            <a:avLst/>
          </a:prstGeom>
          <a:noFill/>
        </p:spPr>
        <p:txBody>
          <a:bodyPr wrap="square" rtlCol="0">
            <a:spAutoFit/>
          </a:bodyPr>
          <a:lstStyle/>
          <a:p>
            <a:r>
              <a:rPr lang="en-US" sz="1200" b="1" dirty="0"/>
              <a:t>     Going on a picnic</a:t>
            </a:r>
          </a:p>
          <a:p>
            <a:r>
              <a:rPr lang="en-US" sz="1600" b="1" dirty="0"/>
              <a:t>             25%</a:t>
            </a:r>
            <a:endParaRPr lang="ru-RU" sz="1600" b="1" dirty="0"/>
          </a:p>
        </p:txBody>
      </p:sp>
      <p:sp>
        <p:nvSpPr>
          <p:cNvPr id="12" name="Облачко с текстом: прямоугольное со скругленными углами 11">
            <a:extLst>
              <a:ext uri="{FF2B5EF4-FFF2-40B4-BE49-F238E27FC236}">
                <a16:creationId xmlns:a16="http://schemas.microsoft.com/office/drawing/2014/main" xmlns="" id="{4E4A5229-CE90-958A-4D6A-CD54371A6AF9}"/>
              </a:ext>
            </a:extLst>
          </p:cNvPr>
          <p:cNvSpPr/>
          <p:nvPr/>
        </p:nvSpPr>
        <p:spPr>
          <a:xfrm>
            <a:off x="5012307" y="4193392"/>
            <a:ext cx="1962935" cy="523221"/>
          </a:xfrm>
          <a:prstGeom prst="wedgeRoundRectCallout">
            <a:avLst>
              <a:gd name="adj1" fmla="val -75010"/>
              <a:gd name="adj2" fmla="val -31013"/>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14" name="Облачко с текстом: прямоугольное со скругленными углами 13">
            <a:extLst>
              <a:ext uri="{FF2B5EF4-FFF2-40B4-BE49-F238E27FC236}">
                <a16:creationId xmlns:a16="http://schemas.microsoft.com/office/drawing/2014/main" xmlns="" id="{8D96FF05-17DF-300A-A485-FB3D192404D6}"/>
              </a:ext>
            </a:extLst>
          </p:cNvPr>
          <p:cNvSpPr/>
          <p:nvPr/>
        </p:nvSpPr>
        <p:spPr>
          <a:xfrm>
            <a:off x="4368557" y="3282752"/>
            <a:ext cx="1790498" cy="523221"/>
          </a:xfrm>
          <a:prstGeom prst="wedgeRoundRectCallout">
            <a:avLst>
              <a:gd name="adj1" fmla="val -70696"/>
              <a:gd name="adj2" fmla="val 39209"/>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15" name="TextBox 14">
            <a:extLst>
              <a:ext uri="{FF2B5EF4-FFF2-40B4-BE49-F238E27FC236}">
                <a16:creationId xmlns:a16="http://schemas.microsoft.com/office/drawing/2014/main" xmlns="" id="{F38B83EF-60E8-2408-2F8E-8276C14D5560}"/>
              </a:ext>
            </a:extLst>
          </p:cNvPr>
          <p:cNvSpPr txBox="1"/>
          <p:nvPr/>
        </p:nvSpPr>
        <p:spPr>
          <a:xfrm>
            <a:off x="5012307" y="4185250"/>
            <a:ext cx="2268854" cy="523220"/>
          </a:xfrm>
          <a:prstGeom prst="rect">
            <a:avLst/>
          </a:prstGeom>
          <a:noFill/>
        </p:spPr>
        <p:txBody>
          <a:bodyPr wrap="square" rtlCol="0">
            <a:spAutoFit/>
          </a:bodyPr>
          <a:lstStyle/>
          <a:p>
            <a:r>
              <a:rPr lang="en-US" sz="1200" b="1" dirty="0"/>
              <a:t>Going to an amusement park</a:t>
            </a:r>
          </a:p>
          <a:p>
            <a:r>
              <a:rPr lang="en-US" sz="1600" b="1" dirty="0"/>
              <a:t>                21%</a:t>
            </a:r>
            <a:endParaRPr lang="ru-RU" sz="1600" b="1" dirty="0"/>
          </a:p>
        </p:txBody>
      </p:sp>
      <p:sp>
        <p:nvSpPr>
          <p:cNvPr id="16" name="Облачко с текстом: прямоугольное со скругленными углами 15">
            <a:extLst>
              <a:ext uri="{FF2B5EF4-FFF2-40B4-BE49-F238E27FC236}">
                <a16:creationId xmlns:a16="http://schemas.microsoft.com/office/drawing/2014/main" xmlns="" id="{186EB7A3-54A4-F7D9-5C43-2B799D5604CA}"/>
              </a:ext>
            </a:extLst>
          </p:cNvPr>
          <p:cNvSpPr/>
          <p:nvPr/>
        </p:nvSpPr>
        <p:spPr>
          <a:xfrm>
            <a:off x="1597418" y="3152401"/>
            <a:ext cx="2023072" cy="523221"/>
          </a:xfrm>
          <a:prstGeom prst="wedgeRoundRectCallout">
            <a:avLst>
              <a:gd name="adj1" fmla="val 59272"/>
              <a:gd name="adj2" fmla="val 47552"/>
              <a:gd name="adj3" fmla="val 1666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dirty="0"/>
          </a:p>
        </p:txBody>
      </p:sp>
      <p:sp>
        <p:nvSpPr>
          <p:cNvPr id="17" name="TextBox 16">
            <a:extLst>
              <a:ext uri="{FF2B5EF4-FFF2-40B4-BE49-F238E27FC236}">
                <a16:creationId xmlns:a16="http://schemas.microsoft.com/office/drawing/2014/main" xmlns="" id="{77AE9EE7-CD61-296E-CA7B-BE822A8B463E}"/>
              </a:ext>
            </a:extLst>
          </p:cNvPr>
          <p:cNvSpPr txBox="1"/>
          <p:nvPr/>
        </p:nvSpPr>
        <p:spPr>
          <a:xfrm>
            <a:off x="1597418" y="3142819"/>
            <a:ext cx="2023072" cy="523220"/>
          </a:xfrm>
          <a:prstGeom prst="rect">
            <a:avLst/>
          </a:prstGeom>
          <a:noFill/>
        </p:spPr>
        <p:txBody>
          <a:bodyPr wrap="square" rtlCol="0">
            <a:spAutoFit/>
          </a:bodyPr>
          <a:lstStyle/>
          <a:p>
            <a:r>
              <a:rPr lang="en-US" sz="1200" b="1" dirty="0"/>
              <a:t>Travelling to another country</a:t>
            </a:r>
          </a:p>
          <a:p>
            <a:r>
              <a:rPr lang="en-US" sz="1600" b="1" dirty="0"/>
              <a:t>                2%</a:t>
            </a:r>
            <a:endParaRPr lang="ru-RU" sz="1600" b="1" dirty="0"/>
          </a:p>
        </p:txBody>
      </p:sp>
      <p:sp>
        <p:nvSpPr>
          <p:cNvPr id="18" name="TextBox 17">
            <a:extLst>
              <a:ext uri="{FF2B5EF4-FFF2-40B4-BE49-F238E27FC236}">
                <a16:creationId xmlns:a16="http://schemas.microsoft.com/office/drawing/2014/main" xmlns="" id="{3818EF97-C5BA-73ED-85FE-53CBCC7DE84E}"/>
              </a:ext>
            </a:extLst>
          </p:cNvPr>
          <p:cNvSpPr txBox="1"/>
          <p:nvPr/>
        </p:nvSpPr>
        <p:spPr>
          <a:xfrm>
            <a:off x="1132546" y="2655419"/>
            <a:ext cx="6168006" cy="3416320"/>
          </a:xfrm>
          <a:prstGeom prst="rect">
            <a:avLst/>
          </a:prstGeom>
          <a:noFill/>
          <a:ln>
            <a:solidFill>
              <a:schemeClr val="tx1">
                <a:lumMod val="65000"/>
                <a:lumOff val="35000"/>
              </a:schemeClr>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ru-RU" dirty="0"/>
          </a:p>
        </p:txBody>
      </p:sp>
      <p:sp>
        <p:nvSpPr>
          <p:cNvPr id="20" name="TextBox 19">
            <a:extLst>
              <a:ext uri="{FF2B5EF4-FFF2-40B4-BE49-F238E27FC236}">
                <a16:creationId xmlns:a16="http://schemas.microsoft.com/office/drawing/2014/main" xmlns="" id="{023D8785-F50B-CF24-FDEF-35533A5D818F}"/>
              </a:ext>
            </a:extLst>
          </p:cNvPr>
          <p:cNvSpPr txBox="1"/>
          <p:nvPr/>
        </p:nvSpPr>
        <p:spPr>
          <a:xfrm>
            <a:off x="818821" y="6366670"/>
            <a:ext cx="6314577" cy="3002745"/>
          </a:xfrm>
          <a:prstGeom prst="rect">
            <a:avLst/>
          </a:prstGeom>
          <a:noFill/>
        </p:spPr>
        <p:txBody>
          <a:bodyPr wrap="square">
            <a:spAutoFit/>
          </a:bodyPr>
          <a:lstStyle/>
          <a:p>
            <a:pPr>
              <a:lnSpc>
                <a:spcPct val="150000"/>
              </a:lnSpc>
            </a:pPr>
            <a:r>
              <a:rPr lang="en-US" sz="1600" b="0" dirty="0">
                <a:solidFill>
                  <a:srgbClr val="000000"/>
                </a:solidFill>
                <a:effectLst/>
                <a:latin typeface="Times New Roman" panose="02020603050405020304" pitchFamily="18" charset="0"/>
                <a:cs typeface="Times New Roman" panose="02020603050405020304" pitchFamily="18" charset="0"/>
              </a:rPr>
              <a:t>Write </a:t>
            </a:r>
            <a:r>
              <a:rPr lang="en-US" sz="1600" b="1" dirty="0">
                <a:solidFill>
                  <a:srgbClr val="000000"/>
                </a:solidFill>
                <a:effectLst/>
                <a:latin typeface="Times New Roman" panose="02020603050405020304" pitchFamily="18" charset="0"/>
                <a:cs typeface="Times New Roman" panose="02020603050405020304" pitchFamily="18" charset="0"/>
              </a:rPr>
              <a:t>200–250 words</a:t>
            </a:r>
            <a:r>
              <a:rPr lang="en-US" sz="1600" b="0" dirty="0">
                <a:solidFill>
                  <a:srgbClr val="000000"/>
                </a:solidFill>
                <a:effectLst/>
                <a:latin typeface="Times New Roman" panose="02020603050405020304" pitchFamily="18" charset="0"/>
                <a:cs typeface="Times New Roman" panose="02020603050405020304" pitchFamily="18" charset="0"/>
              </a:rPr>
              <a:t>.</a:t>
            </a:r>
            <a:br>
              <a:rPr lang="en-US" sz="1600" b="0" dirty="0">
                <a:solidFill>
                  <a:srgbClr val="000000"/>
                </a:solidFill>
                <a:effectLst/>
                <a:latin typeface="Times New Roman" panose="02020603050405020304" pitchFamily="18" charset="0"/>
                <a:cs typeface="Times New Roman" panose="02020603050405020304" pitchFamily="18" charset="0"/>
              </a:rPr>
            </a:br>
            <a:r>
              <a:rPr lang="en-US" sz="1600" b="0" dirty="0">
                <a:solidFill>
                  <a:srgbClr val="000000"/>
                </a:solidFill>
                <a:effectLst/>
                <a:latin typeface="Times New Roman" panose="02020603050405020304" pitchFamily="18" charset="0"/>
                <a:cs typeface="Times New Roman" panose="02020603050405020304" pitchFamily="18" charset="0"/>
              </a:rPr>
              <a:t>Use the following</a:t>
            </a:r>
            <a:r>
              <a:rPr lang="ru-RU" sz="1600" b="0" dirty="0">
                <a:solidFill>
                  <a:srgbClr val="000000"/>
                </a:solidFill>
                <a:effectLst/>
                <a:latin typeface="Times New Roman" panose="02020603050405020304" pitchFamily="18" charset="0"/>
                <a:cs typeface="Times New Roman" panose="02020603050405020304" pitchFamily="18" charset="0"/>
              </a:rPr>
              <a:t> </a:t>
            </a:r>
            <a:r>
              <a:rPr lang="en-US" sz="1600" b="0" dirty="0">
                <a:solidFill>
                  <a:srgbClr val="000000"/>
                </a:solidFill>
                <a:effectLst/>
                <a:latin typeface="Times New Roman" panose="02020603050405020304" pitchFamily="18" charset="0"/>
                <a:cs typeface="Times New Roman" panose="02020603050405020304" pitchFamily="18" charset="0"/>
              </a:rPr>
              <a:t>statement on the subject of the project;</a:t>
            </a:r>
            <a:br>
              <a:rPr lang="en-US" sz="1600" b="0" dirty="0">
                <a:solidFill>
                  <a:srgbClr val="000000"/>
                </a:solidFill>
                <a:effectLst/>
                <a:latin typeface="Times New Roman" panose="02020603050405020304" pitchFamily="18" charset="0"/>
                <a:cs typeface="Times New Roman" panose="02020603050405020304" pitchFamily="18" charset="0"/>
              </a:rPr>
            </a:br>
            <a:r>
              <a:rPr lang="en-US" sz="1600" b="0" dirty="0">
                <a:solidFill>
                  <a:srgbClr val="000000"/>
                </a:solidFill>
                <a:effectLst/>
                <a:latin typeface="Times New Roman" panose="02020603050405020304" pitchFamily="18" charset="0"/>
                <a:cs typeface="Times New Roman" panose="02020603050405020304" pitchFamily="18" charset="0"/>
              </a:rPr>
              <a:t>– select and report 2–3 facts;</a:t>
            </a:r>
            <a:br>
              <a:rPr lang="en-US" sz="1600" b="0" dirty="0">
                <a:solidFill>
                  <a:srgbClr val="000000"/>
                </a:solidFill>
                <a:effectLst/>
                <a:latin typeface="Times New Roman" panose="02020603050405020304" pitchFamily="18" charset="0"/>
                <a:cs typeface="Times New Roman" panose="02020603050405020304" pitchFamily="18" charset="0"/>
              </a:rPr>
            </a:br>
            <a:r>
              <a:rPr lang="en-US" sz="1600" b="0" dirty="0">
                <a:solidFill>
                  <a:srgbClr val="000000"/>
                </a:solidFill>
                <a:effectLst/>
                <a:latin typeface="Times New Roman" panose="02020603050405020304" pitchFamily="18" charset="0"/>
                <a:cs typeface="Times New Roman" panose="02020603050405020304" pitchFamily="18" charset="0"/>
              </a:rPr>
              <a:t>– make 1–2 comparisons where relevant and give your comments;</a:t>
            </a:r>
            <a:br>
              <a:rPr lang="en-US" sz="1600" b="0" dirty="0">
                <a:solidFill>
                  <a:srgbClr val="000000"/>
                </a:solidFill>
                <a:effectLst/>
                <a:latin typeface="Times New Roman" panose="02020603050405020304" pitchFamily="18" charset="0"/>
                <a:cs typeface="Times New Roman" panose="02020603050405020304" pitchFamily="18" charset="0"/>
              </a:rPr>
            </a:br>
            <a:r>
              <a:rPr lang="en-US" sz="1600" b="0" dirty="0">
                <a:solidFill>
                  <a:srgbClr val="000000"/>
                </a:solidFill>
                <a:effectLst/>
                <a:latin typeface="Times New Roman" panose="02020603050405020304" pitchFamily="18" charset="0"/>
                <a:cs typeface="Times New Roman" panose="02020603050405020304" pitchFamily="18" charset="0"/>
              </a:rPr>
              <a:t>– outline a problem </a:t>
            </a:r>
            <a:r>
              <a:rPr lang="en-US" sz="1600" b="0">
                <a:solidFill>
                  <a:srgbClr val="000000"/>
                </a:solidFill>
                <a:effectLst/>
                <a:latin typeface="Times New Roman" panose="02020603050405020304" pitchFamily="18" charset="0"/>
                <a:cs typeface="Times New Roman" panose="02020603050405020304" pitchFamily="18" charset="0"/>
              </a:rPr>
              <a:t>that </a:t>
            </a:r>
            <a:r>
              <a:rPr lang="en-US" sz="1600">
                <a:solidFill>
                  <a:srgbClr val="000000"/>
                </a:solidFill>
                <a:latin typeface="Times New Roman" panose="02020603050405020304" pitchFamily="18" charset="0"/>
                <a:cs typeface="Times New Roman" panose="02020603050405020304" pitchFamily="18" charset="0"/>
              </a:rPr>
              <a:t>one </a:t>
            </a:r>
            <a:r>
              <a:rPr lang="en-US" sz="1600" b="0">
                <a:solidFill>
                  <a:srgbClr val="000000"/>
                </a:solidFill>
                <a:effectLst/>
                <a:latin typeface="Times New Roman" panose="02020603050405020304" pitchFamily="18" charset="0"/>
                <a:cs typeface="Times New Roman" panose="02020603050405020304" pitchFamily="18" charset="0"/>
              </a:rPr>
              <a:t>can face </a:t>
            </a:r>
            <a:r>
              <a:rPr lang="en-US" sz="1600">
                <a:solidFill>
                  <a:srgbClr val="000000"/>
                </a:solidFill>
                <a:latin typeface="Times New Roman" panose="02020603050405020304" pitchFamily="18" charset="0"/>
                <a:cs typeface="Times New Roman" panose="02020603050405020304" pitchFamily="18" charset="0"/>
              </a:rPr>
              <a:t>choosing </a:t>
            </a:r>
            <a:r>
              <a:rPr lang="en-US" sz="1600" dirty="0">
                <a:solidFill>
                  <a:srgbClr val="000000"/>
                </a:solidFill>
                <a:latin typeface="Times New Roman" panose="02020603050405020304" pitchFamily="18" charset="0"/>
                <a:cs typeface="Times New Roman" panose="02020603050405020304" pitchFamily="18" charset="0"/>
              </a:rPr>
              <a:t>a place for celebrating birthday and suggest a way of solving it;</a:t>
            </a:r>
            <a:br>
              <a:rPr lang="en-US" sz="1600" dirty="0">
                <a:solidFill>
                  <a:srgbClr val="000000"/>
                </a:solidFill>
                <a:latin typeface="Times New Roman" panose="02020603050405020304" pitchFamily="18" charset="0"/>
                <a:cs typeface="Times New Roman" panose="02020603050405020304" pitchFamily="18" charset="0"/>
              </a:rPr>
            </a:br>
            <a:r>
              <a:rPr lang="en-US" sz="1600" dirty="0">
                <a:solidFill>
                  <a:srgbClr val="000000"/>
                </a:solidFill>
                <a:latin typeface="Times New Roman" panose="02020603050405020304" pitchFamily="18" charset="0"/>
                <a:cs typeface="Times New Roman" panose="02020603050405020304" pitchFamily="18" charset="0"/>
              </a:rPr>
              <a:t>– conclude by giving </a:t>
            </a:r>
            <a:r>
              <a:rPr lang="en-US" sz="1600" b="0" dirty="0">
                <a:solidFill>
                  <a:srgbClr val="000000"/>
                </a:solidFill>
                <a:effectLst/>
                <a:latin typeface="Times New Roman" panose="02020603050405020304" pitchFamily="18" charset="0"/>
                <a:cs typeface="Times New Roman" panose="02020603050405020304" pitchFamily="18" charset="0"/>
              </a:rPr>
              <a:t>and explaining </a:t>
            </a:r>
            <a:r>
              <a:rPr lang="en-US" sz="1600" dirty="0">
                <a:solidFill>
                  <a:srgbClr val="000000"/>
                </a:solidFill>
                <a:latin typeface="Times New Roman" panose="02020603050405020304" pitchFamily="18" charset="0"/>
                <a:cs typeface="Times New Roman" panose="02020603050405020304" pitchFamily="18" charset="0"/>
              </a:rPr>
              <a:t>your opinion on the best place for celebrating birthday for you.</a:t>
            </a:r>
            <a:endParaRPr lang="en-US" sz="3600" dirty="0">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39EC4AC6-4632-110E-076F-A15ADC8259F9}"/>
              </a:ext>
            </a:extLst>
          </p:cNvPr>
          <p:cNvSpPr txBox="1"/>
          <p:nvPr/>
        </p:nvSpPr>
        <p:spPr>
          <a:xfrm>
            <a:off x="4356236" y="3296507"/>
            <a:ext cx="1790498" cy="523220"/>
          </a:xfrm>
          <a:prstGeom prst="rect">
            <a:avLst/>
          </a:prstGeom>
          <a:noFill/>
        </p:spPr>
        <p:txBody>
          <a:bodyPr wrap="square" rtlCol="0">
            <a:spAutoFit/>
          </a:bodyPr>
          <a:lstStyle/>
          <a:p>
            <a:r>
              <a:rPr lang="en-US" sz="1200" b="1" dirty="0"/>
              <a:t>    Going to a karaoke bar</a:t>
            </a:r>
          </a:p>
          <a:p>
            <a:r>
              <a:rPr lang="en-US" sz="1600" b="1" dirty="0"/>
              <a:t>              4%</a:t>
            </a:r>
            <a:endParaRPr lang="ru-RU" sz="1600" b="1" dirty="0"/>
          </a:p>
        </p:txBody>
      </p:sp>
    </p:spTree>
    <p:extLst>
      <p:ext uri="{BB962C8B-B14F-4D97-AF65-F5344CB8AC3E}">
        <p14:creationId xmlns:p14="http://schemas.microsoft.com/office/powerpoint/2010/main" xmlns="" val="2930762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68380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extLst>
              <a:ext uri="{BEBA8EAE-BF5A-486C-A8C5-ECC9F3942E4B}">
                <a14:imgProps xmlns:a14="http://schemas.microsoft.com/office/drawing/2010/main" xmlns="">
                  <a14:imgLayer r:embed="rId3">
                    <a14:imgEffect>
                      <a14:saturation sat="0"/>
                    </a14:imgEffect>
                  </a14:imgLayer>
                </a14:imgProps>
              </a:ext>
            </a:extLst>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86553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FA0C662-164B-442D-B839-0D371B7D5AC6}"/>
              </a:ext>
            </a:extLst>
          </p:cNvPr>
          <p:cNvSpPr txBox="1"/>
          <p:nvPr/>
        </p:nvSpPr>
        <p:spPr>
          <a:xfrm>
            <a:off x="53788" y="1545009"/>
            <a:ext cx="7644655" cy="6017032"/>
          </a:xfrm>
          <a:prstGeom prst="rect">
            <a:avLst/>
          </a:prstGeom>
          <a:noFill/>
        </p:spPr>
        <p:txBody>
          <a:bodyPr wrap="square">
            <a:spAutoFit/>
          </a:bodyPr>
          <a:lstStyle/>
          <a:p>
            <a:pPr algn="ctr" fontAlgn="base"/>
            <a:r>
              <a:rPr lang="ru-RU" b="1" dirty="0">
                <a:solidFill>
                  <a:srgbClr val="111111"/>
                </a:solidFill>
                <a:effectLst/>
                <a:latin typeface="inherit"/>
              </a:rPr>
              <a:t>Задание 1</a:t>
            </a:r>
            <a:endParaRPr lang="ru-RU" b="1" dirty="0">
              <a:solidFill>
                <a:srgbClr val="111111"/>
              </a:solidFill>
              <a:effectLst/>
              <a:latin typeface="Playfair Display"/>
            </a:endParaRPr>
          </a:p>
          <a:p>
            <a:pPr algn="l" fontAlgn="base"/>
            <a:r>
              <a:rPr lang="ru-RU" b="0" i="0" dirty="0">
                <a:solidFill>
                  <a:srgbClr val="555555"/>
                </a:solidFill>
                <a:effectLst/>
                <a:latin typeface="Arial" panose="020B0604020202020204" pitchFamily="34" charset="0"/>
              </a:rPr>
              <a:t> </a:t>
            </a:r>
          </a:p>
          <a:p>
            <a:pPr algn="l" fontAlgn="base"/>
            <a:r>
              <a:rPr lang="ru-RU" b="0" i="1" dirty="0">
                <a:effectLst/>
                <a:latin typeface="inherit"/>
              </a:rPr>
              <a:t>Прослушайте шесть высказываний. Установите соответствие между высказываниями каждого говорящего </a:t>
            </a:r>
            <a:r>
              <a:rPr lang="en-US" b="1" i="1" dirty="0">
                <a:effectLst/>
                <a:latin typeface="inherit"/>
              </a:rPr>
              <a:t>A</a:t>
            </a:r>
            <a:r>
              <a:rPr lang="en-US" b="1" i="0" dirty="0">
                <a:effectLst/>
                <a:latin typeface="inherit"/>
              </a:rPr>
              <a:t>–</a:t>
            </a:r>
            <a:r>
              <a:rPr lang="en-US" b="1" i="1" dirty="0">
                <a:effectLst/>
                <a:latin typeface="inherit"/>
              </a:rPr>
              <a:t>F </a:t>
            </a:r>
            <a:r>
              <a:rPr lang="ru-RU" b="0" i="1" dirty="0">
                <a:effectLst/>
                <a:latin typeface="inherit"/>
              </a:rPr>
              <a:t>и утверждениями, данными в списке </a:t>
            </a:r>
            <a:r>
              <a:rPr lang="ru-RU" b="1" i="1" dirty="0">
                <a:effectLst/>
                <a:latin typeface="inherit"/>
              </a:rPr>
              <a:t>1–7</a:t>
            </a:r>
            <a:r>
              <a:rPr lang="ru-RU" b="0" i="1" dirty="0">
                <a:effectLst/>
                <a:latin typeface="inherit"/>
              </a:rPr>
              <a:t>. Используйте каждое утверждение, обозначенное соответствующей цифрой, </a:t>
            </a:r>
            <a:r>
              <a:rPr lang="ru-RU" b="1" i="1" dirty="0">
                <a:effectLst/>
                <a:latin typeface="inherit"/>
              </a:rPr>
              <a:t>только один раз. В задании есть одно лишнее утверждение. </a:t>
            </a:r>
            <a:r>
              <a:rPr lang="ru-RU" b="0" i="1" dirty="0">
                <a:effectLst/>
                <a:latin typeface="inherit"/>
              </a:rPr>
              <a:t> Занесите свои ответы в таблицу.</a:t>
            </a:r>
            <a:endParaRPr lang="ru-RU" b="0" i="0" dirty="0">
              <a:effectLst/>
              <a:latin typeface="Arial" panose="020B0604020202020204" pitchFamily="34" charset="0"/>
            </a:endParaRPr>
          </a:p>
          <a:p>
            <a:pPr algn="l" fontAlgn="base"/>
            <a:r>
              <a:rPr lang="ru-RU" b="0" i="0" dirty="0">
                <a:effectLst/>
                <a:latin typeface="Arial" panose="020B0604020202020204" pitchFamily="34" charset="0"/>
              </a:rPr>
              <a:t> </a:t>
            </a:r>
          </a:p>
          <a:p>
            <a:pPr algn="l" fontAlgn="base">
              <a:lnSpc>
                <a:spcPct val="150000"/>
              </a:lnSpc>
              <a:buFont typeface="+mj-lt"/>
              <a:buAutoNum type="arabicPeriod"/>
            </a:pPr>
            <a:r>
              <a:rPr lang="en-US" b="0" i="0" dirty="0">
                <a:effectLst/>
                <a:latin typeface="inherit"/>
              </a:rPr>
              <a:t>It’s good to learn more about your future profession before getting a degree.</a:t>
            </a:r>
          </a:p>
          <a:p>
            <a:pPr algn="l" fontAlgn="base">
              <a:lnSpc>
                <a:spcPct val="150000"/>
              </a:lnSpc>
              <a:buFont typeface="+mj-lt"/>
              <a:buAutoNum type="arabicPeriod"/>
            </a:pPr>
            <a:r>
              <a:rPr lang="en-US" b="0" i="0" dirty="0">
                <a:effectLst/>
                <a:latin typeface="inherit"/>
              </a:rPr>
              <a:t>Don’t show off and you won’t get into trouble.</a:t>
            </a:r>
          </a:p>
          <a:p>
            <a:pPr algn="l" fontAlgn="base">
              <a:lnSpc>
                <a:spcPct val="150000"/>
              </a:lnSpc>
              <a:buFont typeface="+mj-lt"/>
              <a:buAutoNum type="arabicPeriod"/>
            </a:pPr>
            <a:r>
              <a:rPr lang="en-US" b="0" i="0" dirty="0">
                <a:effectLst/>
                <a:latin typeface="inherit"/>
              </a:rPr>
              <a:t>Unpleasant accidents with your relatives can put you off traveling abroad.</a:t>
            </a:r>
          </a:p>
          <a:p>
            <a:pPr algn="l" fontAlgn="base">
              <a:lnSpc>
                <a:spcPct val="150000"/>
              </a:lnSpc>
              <a:buFont typeface="+mj-lt"/>
              <a:buAutoNum type="arabicPeriod"/>
            </a:pPr>
            <a:r>
              <a:rPr lang="en-US" b="0" i="0" dirty="0">
                <a:effectLst/>
                <a:latin typeface="inherit"/>
              </a:rPr>
              <a:t>There are always some ways to reduce your travel cost.</a:t>
            </a:r>
          </a:p>
          <a:p>
            <a:pPr algn="l" fontAlgn="base">
              <a:lnSpc>
                <a:spcPct val="150000"/>
              </a:lnSpc>
              <a:buFont typeface="+mj-lt"/>
              <a:buAutoNum type="arabicPeriod"/>
            </a:pPr>
            <a:r>
              <a:rPr lang="en-US" b="0" i="0" dirty="0">
                <a:effectLst/>
                <a:latin typeface="inherit"/>
              </a:rPr>
              <a:t>There are many ways to keep in touch with relatives and friends.</a:t>
            </a:r>
          </a:p>
          <a:p>
            <a:pPr algn="l" fontAlgn="base">
              <a:lnSpc>
                <a:spcPct val="150000"/>
              </a:lnSpc>
              <a:buFont typeface="+mj-lt"/>
              <a:buAutoNum type="arabicPeriod"/>
            </a:pPr>
            <a:r>
              <a:rPr lang="en-US" b="0" i="0" dirty="0">
                <a:effectLst/>
                <a:latin typeface="inherit"/>
              </a:rPr>
              <a:t>Some people don’t want to travel because they’re addicted to local food.</a:t>
            </a:r>
          </a:p>
          <a:p>
            <a:pPr algn="l" fontAlgn="base">
              <a:lnSpc>
                <a:spcPct val="150000"/>
              </a:lnSpc>
              <a:buFont typeface="+mj-lt"/>
              <a:buAutoNum type="arabicPeriod"/>
            </a:pPr>
            <a:r>
              <a:rPr lang="en-US" b="0" i="0" dirty="0">
                <a:effectLst/>
                <a:latin typeface="inherit"/>
              </a:rPr>
              <a:t>A gap year after school can ruin your career prospects.</a:t>
            </a:r>
          </a:p>
          <a:p>
            <a:pPr algn="l" fontAlgn="base"/>
            <a:r>
              <a:rPr lang="en-US" sz="1600" b="0" i="0" dirty="0">
                <a:solidFill>
                  <a:srgbClr val="555555"/>
                </a:solidFill>
                <a:effectLst/>
                <a:latin typeface="Arial" panose="020B0604020202020204" pitchFamily="34" charset="0"/>
              </a:rPr>
              <a:t> </a:t>
            </a:r>
          </a:p>
          <a:p>
            <a:pPr algn="l" fontAlgn="base"/>
            <a:r>
              <a:rPr lang="en-US" b="0" i="0" dirty="0">
                <a:effectLst/>
                <a:latin typeface="Arial" panose="020B0604020202020204" pitchFamily="34" charset="0"/>
              </a:rPr>
              <a:t> </a:t>
            </a:r>
          </a:p>
          <a:p>
            <a:pPr algn="l" fontAlgn="base"/>
            <a:r>
              <a:rPr lang="en-US" b="0" i="0" dirty="0">
                <a:solidFill>
                  <a:srgbClr val="555555"/>
                </a:solidFill>
                <a:effectLst/>
                <a:latin typeface="Arial" panose="020B0604020202020204" pitchFamily="34" charset="0"/>
              </a:rPr>
              <a:t> </a:t>
            </a:r>
          </a:p>
        </p:txBody>
      </p:sp>
      <p:graphicFrame>
        <p:nvGraphicFramePr>
          <p:cNvPr id="4" name="Таблица 3">
            <a:extLst>
              <a:ext uri="{FF2B5EF4-FFF2-40B4-BE49-F238E27FC236}">
                <a16:creationId xmlns:a16="http://schemas.microsoft.com/office/drawing/2014/main" xmlns="" id="{4F667E23-2D9D-4A21-B05D-2B3014F4E81C}"/>
              </a:ext>
            </a:extLst>
          </p:cNvPr>
          <p:cNvGraphicFramePr>
            <a:graphicFrameLocks noGrp="1"/>
          </p:cNvGraphicFramePr>
          <p:nvPr>
            <p:extLst>
              <p:ext uri="{D42A27DB-BD31-4B8C-83A1-F6EECF244321}">
                <p14:modId xmlns:p14="http://schemas.microsoft.com/office/powerpoint/2010/main" xmlns="" val="579628797"/>
              </p:ext>
            </p:extLst>
          </p:nvPr>
        </p:nvGraphicFramePr>
        <p:xfrm>
          <a:off x="201706" y="6788124"/>
          <a:ext cx="7156261" cy="1026546"/>
        </p:xfrm>
        <a:graphic>
          <a:graphicData uri="http://schemas.openxmlformats.org/drawingml/2006/table">
            <a:tbl>
              <a:tblPr>
                <a:tableStyleId>{5940675A-B579-460E-94D1-54222C63F5DA}</a:tableStyleId>
              </a:tblPr>
              <a:tblGrid>
                <a:gridCol w="1022323">
                  <a:extLst>
                    <a:ext uri="{9D8B030D-6E8A-4147-A177-3AD203B41FA5}">
                      <a16:colId xmlns:a16="http://schemas.microsoft.com/office/drawing/2014/main" xmlns="" val="1971113523"/>
                    </a:ext>
                  </a:extLst>
                </a:gridCol>
                <a:gridCol w="1022323">
                  <a:extLst>
                    <a:ext uri="{9D8B030D-6E8A-4147-A177-3AD203B41FA5}">
                      <a16:colId xmlns:a16="http://schemas.microsoft.com/office/drawing/2014/main" xmlns="" val="994310934"/>
                    </a:ext>
                  </a:extLst>
                </a:gridCol>
                <a:gridCol w="1022323">
                  <a:extLst>
                    <a:ext uri="{9D8B030D-6E8A-4147-A177-3AD203B41FA5}">
                      <a16:colId xmlns:a16="http://schemas.microsoft.com/office/drawing/2014/main" xmlns="" val="919904117"/>
                    </a:ext>
                  </a:extLst>
                </a:gridCol>
                <a:gridCol w="1022323">
                  <a:extLst>
                    <a:ext uri="{9D8B030D-6E8A-4147-A177-3AD203B41FA5}">
                      <a16:colId xmlns:a16="http://schemas.microsoft.com/office/drawing/2014/main" xmlns="" val="2854621035"/>
                    </a:ext>
                  </a:extLst>
                </a:gridCol>
                <a:gridCol w="1022323">
                  <a:extLst>
                    <a:ext uri="{9D8B030D-6E8A-4147-A177-3AD203B41FA5}">
                      <a16:colId xmlns:a16="http://schemas.microsoft.com/office/drawing/2014/main" xmlns="" val="3855392531"/>
                    </a:ext>
                  </a:extLst>
                </a:gridCol>
                <a:gridCol w="1022323">
                  <a:extLst>
                    <a:ext uri="{9D8B030D-6E8A-4147-A177-3AD203B41FA5}">
                      <a16:colId xmlns:a16="http://schemas.microsoft.com/office/drawing/2014/main" xmlns="" val="737918560"/>
                    </a:ext>
                  </a:extLst>
                </a:gridCol>
                <a:gridCol w="1022323">
                  <a:extLst>
                    <a:ext uri="{9D8B030D-6E8A-4147-A177-3AD203B41FA5}">
                      <a16:colId xmlns:a16="http://schemas.microsoft.com/office/drawing/2014/main" xmlns="" val="3959679580"/>
                    </a:ext>
                  </a:extLst>
                </a:gridCol>
              </a:tblGrid>
              <a:tr h="513273">
                <a:tc>
                  <a:txBody>
                    <a:bodyPr/>
                    <a:lstStyle/>
                    <a:p>
                      <a:pPr algn="ctr" fontAlgn="base"/>
                      <a:r>
                        <a:rPr lang="ru-RU" sz="1200" b="0">
                          <a:effectLst/>
                        </a:rPr>
                        <a:t>Говорящий</a:t>
                      </a:r>
                      <a:endParaRPr lang="ru-RU" sz="1200" b="0">
                        <a:effectLst/>
                        <a:latin typeface="inherit"/>
                      </a:endParaRPr>
                    </a:p>
                  </a:txBody>
                  <a:tcPr marL="74959" marR="74959" marT="59967" marB="59967" anchor="ctr"/>
                </a:tc>
                <a:tc>
                  <a:txBody>
                    <a:bodyPr/>
                    <a:lstStyle/>
                    <a:p>
                      <a:pPr algn="ctr" fontAlgn="base"/>
                      <a:r>
                        <a:rPr lang="en-US" sz="1800" b="1">
                          <a:solidFill>
                            <a:schemeClr val="tx1"/>
                          </a:solidFill>
                          <a:effectLst/>
                        </a:rPr>
                        <a:t>A</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B</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C</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D</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E</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F</a:t>
                      </a:r>
                      <a:endParaRPr lang="en-US" sz="1800" b="1">
                        <a:solidFill>
                          <a:schemeClr val="tx1"/>
                        </a:solidFill>
                        <a:effectLst/>
                        <a:latin typeface="inherit"/>
                      </a:endParaRPr>
                    </a:p>
                  </a:txBody>
                  <a:tcPr marL="74959" marR="74959" marT="59967" marB="59967" anchor="ctr"/>
                </a:tc>
                <a:extLst>
                  <a:ext uri="{0D108BD9-81ED-4DB2-BD59-A6C34878D82A}">
                    <a16:rowId xmlns:a16="http://schemas.microsoft.com/office/drawing/2014/main" xmlns="" val="1782171399"/>
                  </a:ext>
                </a:extLst>
              </a:tr>
              <a:tr h="513273">
                <a:tc>
                  <a:txBody>
                    <a:bodyPr/>
                    <a:lstStyle/>
                    <a:p>
                      <a:pPr algn="ctr" fontAlgn="base"/>
                      <a:r>
                        <a:rPr lang="ru-RU" sz="1200" b="0" dirty="0">
                          <a:effectLst/>
                        </a:rPr>
                        <a:t>Утверждение</a:t>
                      </a:r>
                      <a:endParaRPr lang="ru-RU" sz="1200" b="0" dirty="0">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extLst>
                  <a:ext uri="{0D108BD9-81ED-4DB2-BD59-A6C34878D82A}">
                    <a16:rowId xmlns:a16="http://schemas.microsoft.com/office/drawing/2014/main" xmlns="" val="1052966716"/>
                  </a:ext>
                </a:extLst>
              </a:tr>
            </a:tbl>
          </a:graphicData>
        </a:graphic>
      </p:graphicFrame>
      <p:sp>
        <p:nvSpPr>
          <p:cNvPr id="5" name="Rectangle 1">
            <a:extLst>
              <a:ext uri="{FF2B5EF4-FFF2-40B4-BE49-F238E27FC236}">
                <a16:creationId xmlns:a16="http://schemas.microsoft.com/office/drawing/2014/main" xmlns="" id="{1BD006BA-F1E9-48A1-A69A-547AB53F8C4A}"/>
              </a:ext>
            </a:extLst>
          </p:cNvPr>
          <p:cNvSpPr>
            <a:spLocks noChangeArrowheads="1"/>
          </p:cNvSpPr>
          <p:nvPr/>
        </p:nvSpPr>
        <p:spPr bwMode="auto">
          <a:xfrm>
            <a:off x="667030" y="6796168"/>
            <a:ext cx="6838857"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555555"/>
                </a:solidFill>
                <a:effectLst/>
                <a:latin typeface="Arial" panose="020B0604020202020204" pitchFamily="34" charset="0"/>
                <a:cs typeface="Arial" panose="020B0604020202020204" pitchFamily="34" charset="0"/>
              </a:rPr>
              <a:t> </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7" name="Прямоугольник 6">
            <a:extLst>
              <a:ext uri="{FF2B5EF4-FFF2-40B4-BE49-F238E27FC236}">
                <a16:creationId xmlns:a16="http://schemas.microsoft.com/office/drawing/2014/main" xmlns="" id="{AB2E3EE0-E433-41B3-9598-80DB4AB55D7D}"/>
              </a:ext>
            </a:extLst>
          </p:cNvPr>
          <p:cNvSpPr/>
          <p:nvPr/>
        </p:nvSpPr>
        <p:spPr>
          <a:xfrm>
            <a:off x="1311918" y="509405"/>
            <a:ext cx="4935838" cy="646331"/>
          </a:xfrm>
          <a:prstGeom prst="rect">
            <a:avLst/>
          </a:prstGeom>
          <a:noFill/>
        </p:spPr>
        <p:txBody>
          <a:bodyPr wrap="none" lIns="91440" tIns="45720" rIns="91440" bIns="45720">
            <a:spAutoFit/>
          </a:bodyPr>
          <a:lstStyle/>
          <a:p>
            <a:pPr algn="ct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Раздел 1. Аудирование </a:t>
            </a:r>
          </a:p>
        </p:txBody>
      </p:sp>
      <p:sp>
        <p:nvSpPr>
          <p:cNvPr id="9" name="Прямоугольник 8">
            <a:extLst>
              <a:ext uri="{FF2B5EF4-FFF2-40B4-BE49-F238E27FC236}">
                <a16:creationId xmlns:a16="http://schemas.microsoft.com/office/drawing/2014/main" xmlns="" id="{CAC27F20-BFED-47F1-843D-1DF8F8BA3A73}"/>
              </a:ext>
            </a:extLst>
          </p:cNvPr>
          <p:cNvSpPr/>
          <p:nvPr/>
        </p:nvSpPr>
        <p:spPr>
          <a:xfrm>
            <a:off x="470647" y="145900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a:t>
            </a:r>
          </a:p>
        </p:txBody>
      </p:sp>
      <p:pic>
        <p:nvPicPr>
          <p:cNvPr id="6" name="1111_ege">
            <a:hlinkClick r:id="" action="ppaction://media"/>
            <a:extLst>
              <a:ext uri="{FF2B5EF4-FFF2-40B4-BE49-F238E27FC236}">
                <a16:creationId xmlns:a16="http://schemas.microsoft.com/office/drawing/2014/main" xmlns="" id="{C4999552-4E8C-4138-BD34-04568A757A69}"/>
              </a:ext>
            </a:extLst>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3042359" y="8437075"/>
            <a:ext cx="1474955" cy="1474955"/>
          </a:xfrm>
          <a:prstGeom prst="rect">
            <a:avLst/>
          </a:prstGeom>
        </p:spPr>
      </p:pic>
    </p:spTree>
    <p:extLst>
      <p:ext uri="{BB962C8B-B14F-4D97-AF65-F5344CB8AC3E}">
        <p14:creationId xmlns:p14="http://schemas.microsoft.com/office/powerpoint/2010/main" xmlns="" val="291756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665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D97FC174-0258-4659-8E83-795B5DD07CBE}"/>
              </a:ext>
            </a:extLst>
          </p:cNvPr>
          <p:cNvSpPr/>
          <p:nvPr/>
        </p:nvSpPr>
        <p:spPr>
          <a:xfrm>
            <a:off x="470647" y="59839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2</a:t>
            </a:r>
          </a:p>
        </p:txBody>
      </p:sp>
      <p:sp>
        <p:nvSpPr>
          <p:cNvPr id="4" name="TextBox 3">
            <a:extLst>
              <a:ext uri="{FF2B5EF4-FFF2-40B4-BE49-F238E27FC236}">
                <a16:creationId xmlns:a16="http://schemas.microsoft.com/office/drawing/2014/main" xmlns="" id="{112F2021-992A-4BE8-9236-52DFB9F3B6FA}"/>
              </a:ext>
            </a:extLst>
          </p:cNvPr>
          <p:cNvSpPr txBox="1"/>
          <p:nvPr/>
        </p:nvSpPr>
        <p:spPr>
          <a:xfrm>
            <a:off x="344112" y="506584"/>
            <a:ext cx="7112769" cy="6402265"/>
          </a:xfrm>
          <a:prstGeom prst="rect">
            <a:avLst/>
          </a:prstGeom>
          <a:noFill/>
        </p:spPr>
        <p:txBody>
          <a:bodyPr wrap="square">
            <a:spAutoFit/>
          </a:bodyPr>
          <a:lstStyle/>
          <a:p>
            <a:pPr algn="ctr" fontAlgn="base"/>
            <a:r>
              <a:rPr lang="ru-RU" sz="1600" b="1" dirty="0">
                <a:solidFill>
                  <a:srgbClr val="111111"/>
                </a:solidFill>
                <a:effectLst/>
                <a:latin typeface="inherit"/>
              </a:rPr>
              <a:t/>
            </a:r>
            <a:br>
              <a:rPr lang="ru-RU" sz="1600" b="1" dirty="0">
                <a:solidFill>
                  <a:srgbClr val="111111"/>
                </a:solidFill>
                <a:effectLst/>
                <a:latin typeface="inherit"/>
              </a:rPr>
            </a:br>
            <a:r>
              <a:rPr lang="ru-RU" sz="1600" b="1" dirty="0">
                <a:effectLst/>
                <a:latin typeface="inherit"/>
              </a:rPr>
              <a:t>Задание 2</a:t>
            </a:r>
            <a:endParaRPr lang="ru-RU" sz="1600" b="1" dirty="0">
              <a:effectLst/>
              <a:latin typeface="Playfair Display"/>
            </a:endParaRPr>
          </a:p>
          <a:p>
            <a:pPr algn="l" fontAlgn="base"/>
            <a:r>
              <a:rPr lang="ru-RU" sz="1600" b="0" i="0" dirty="0">
                <a:effectLst/>
                <a:latin typeface="Arial" panose="020B0604020202020204" pitchFamily="34" charset="0"/>
              </a:rPr>
              <a:t> </a:t>
            </a:r>
          </a:p>
          <a:p>
            <a:pPr algn="l" fontAlgn="base"/>
            <a:r>
              <a:rPr lang="ru-RU" sz="1600" b="0" i="1" dirty="0">
                <a:effectLst/>
                <a:latin typeface="inherit"/>
              </a:rPr>
              <a:t>Вы услышите диалог.</a:t>
            </a:r>
            <a:r>
              <a:rPr lang="ru-RU" sz="1600" b="0" i="0" dirty="0">
                <a:effectLst/>
                <a:latin typeface="Arial" panose="020B0604020202020204" pitchFamily="34" charset="0"/>
              </a:rPr>
              <a:t> </a:t>
            </a:r>
            <a:r>
              <a:rPr lang="ru-RU" sz="1600" b="0" i="1" dirty="0">
                <a:effectLst/>
                <a:latin typeface="inherit"/>
              </a:rPr>
              <a:t>Определите, какие из приведённых утверждений </a:t>
            </a:r>
            <a:r>
              <a:rPr lang="ru-RU" sz="1600" b="1" i="1" dirty="0">
                <a:effectLst/>
                <a:latin typeface="inherit"/>
              </a:rPr>
              <a:t>А</a:t>
            </a:r>
            <a:r>
              <a:rPr lang="ru-RU" sz="1600" b="0" i="0" dirty="0">
                <a:effectLst/>
                <a:latin typeface="Arial" panose="020B0604020202020204" pitchFamily="34" charset="0"/>
              </a:rPr>
              <a:t>–</a:t>
            </a:r>
            <a:r>
              <a:rPr lang="en-US" sz="1600" b="1" i="1" dirty="0">
                <a:effectLst/>
                <a:latin typeface="inherit"/>
              </a:rPr>
              <a:t>G </a:t>
            </a:r>
            <a:r>
              <a:rPr lang="ru-RU" sz="1600" b="0" i="1" dirty="0">
                <a:effectLst/>
                <a:latin typeface="inherit"/>
              </a:rPr>
              <a:t>соответствуют содержанию текста (</a:t>
            </a:r>
            <a:r>
              <a:rPr lang="ru-RU" sz="1600" b="1" i="1" dirty="0">
                <a:effectLst/>
                <a:latin typeface="inherit"/>
              </a:rPr>
              <a:t>1 </a:t>
            </a:r>
            <a:r>
              <a:rPr lang="ru-RU" sz="1600" b="0" i="0" dirty="0">
                <a:effectLst/>
                <a:latin typeface="Arial" panose="020B0604020202020204" pitchFamily="34" charset="0"/>
              </a:rPr>
              <a:t>–</a:t>
            </a:r>
            <a:r>
              <a:rPr lang="ru-RU" sz="1600" b="1" i="1" dirty="0">
                <a:effectLst/>
                <a:latin typeface="inherit"/>
              </a:rPr>
              <a:t> </a:t>
            </a:r>
            <a:r>
              <a:rPr lang="en-US" sz="1600" b="1" i="1" dirty="0">
                <a:effectLst/>
                <a:latin typeface="inherit"/>
              </a:rPr>
              <a:t>True</a:t>
            </a:r>
            <a:r>
              <a:rPr lang="en-US" sz="1600" b="0" i="1" dirty="0">
                <a:effectLst/>
                <a:latin typeface="inherit"/>
              </a:rPr>
              <a:t>), </a:t>
            </a:r>
            <a:r>
              <a:rPr lang="ru-RU" sz="1600" b="0" i="1" dirty="0">
                <a:effectLst/>
                <a:latin typeface="inherit"/>
              </a:rPr>
              <a:t>какие не соответствуют (</a:t>
            </a:r>
            <a:r>
              <a:rPr lang="ru-RU" sz="1600" b="1" i="1" dirty="0">
                <a:effectLst/>
                <a:latin typeface="inherit"/>
              </a:rPr>
              <a:t>2 </a:t>
            </a:r>
            <a:r>
              <a:rPr lang="ru-RU" sz="1600" b="0" i="0" dirty="0">
                <a:effectLst/>
                <a:latin typeface="Arial" panose="020B0604020202020204" pitchFamily="34" charset="0"/>
              </a:rPr>
              <a:t>–</a:t>
            </a:r>
            <a:r>
              <a:rPr lang="ru-RU" sz="1600" b="1" i="1" dirty="0">
                <a:effectLst/>
                <a:latin typeface="inherit"/>
              </a:rPr>
              <a:t> </a:t>
            </a:r>
            <a:r>
              <a:rPr lang="en-US" sz="1600" b="1" i="1" dirty="0">
                <a:effectLst/>
                <a:latin typeface="inherit"/>
              </a:rPr>
              <a:t>False</a:t>
            </a:r>
            <a:r>
              <a:rPr lang="en-US" sz="1600" b="0" i="1" dirty="0">
                <a:effectLst/>
                <a:latin typeface="inherit"/>
              </a:rPr>
              <a:t>) </a:t>
            </a:r>
            <a:r>
              <a:rPr lang="ru-RU" sz="1600" b="0" i="1" dirty="0">
                <a:effectLst/>
                <a:latin typeface="inherit"/>
              </a:rPr>
              <a:t>и о чём в тексте не сказано, то есть на основании текста нельзя дать ни положительного, ни отрицательного ответа (</a:t>
            </a:r>
            <a:r>
              <a:rPr lang="ru-RU" sz="1600" b="1" i="1" dirty="0">
                <a:effectLst/>
                <a:latin typeface="inherit"/>
              </a:rPr>
              <a:t>3 </a:t>
            </a:r>
            <a:r>
              <a:rPr lang="ru-RU" sz="1600" b="0" i="0" dirty="0">
                <a:effectLst/>
                <a:latin typeface="Arial" panose="020B0604020202020204" pitchFamily="34" charset="0"/>
              </a:rPr>
              <a:t>–</a:t>
            </a:r>
            <a:r>
              <a:rPr lang="ru-RU" sz="1600" b="1" i="1" dirty="0">
                <a:effectLst/>
                <a:latin typeface="inherit"/>
              </a:rPr>
              <a:t> </a:t>
            </a:r>
            <a:r>
              <a:rPr lang="en-US" sz="1600" b="1" i="1" dirty="0">
                <a:effectLst/>
                <a:latin typeface="inherit"/>
              </a:rPr>
              <a:t>Not stated</a:t>
            </a:r>
            <a:r>
              <a:rPr lang="en-US" sz="1600" b="0" i="1" dirty="0">
                <a:effectLst/>
                <a:latin typeface="inherit"/>
              </a:rPr>
              <a:t>). </a:t>
            </a:r>
            <a:r>
              <a:rPr lang="ru-RU" sz="1600" b="0" i="1" dirty="0">
                <a:effectLst/>
                <a:latin typeface="inherit"/>
              </a:rPr>
              <a:t>Занесите номер выбранного Вами варианта ответа в таблицу. Вы услышите запись дважды.</a:t>
            </a:r>
            <a:endParaRPr lang="ru-RU" sz="1600" b="0" i="0" dirty="0">
              <a:effectLst/>
              <a:latin typeface="Arial" panose="020B0604020202020204" pitchFamily="34" charset="0"/>
            </a:endParaRPr>
          </a:p>
          <a:p>
            <a:pPr algn="l" fontAlgn="base"/>
            <a:r>
              <a:rPr lang="ru-RU" sz="1600" b="0" i="0" dirty="0">
                <a:effectLst/>
                <a:latin typeface="Arial" panose="020B0604020202020204" pitchFamily="34" charset="0"/>
              </a:rPr>
              <a:t> </a:t>
            </a:r>
          </a:p>
          <a:p>
            <a:pPr algn="l" fontAlgn="base"/>
            <a:r>
              <a:rPr lang="ru-RU" sz="1600" b="0" i="0" dirty="0">
                <a:effectLst/>
                <a:latin typeface="Arial" panose="020B0604020202020204" pitchFamily="34" charset="0"/>
              </a:rPr>
              <a:t> </a:t>
            </a:r>
            <a:endParaRPr lang="en-US" dirty="0"/>
          </a:p>
          <a:p>
            <a:pPr fontAlgn="base">
              <a:lnSpc>
                <a:spcPct val="150000"/>
              </a:lnSpc>
            </a:pPr>
            <a:r>
              <a:rPr lang="en-US" dirty="0"/>
              <a:t>A. Both Mike and Jane enjoyed their prom.</a:t>
            </a:r>
          </a:p>
          <a:p>
            <a:pPr fontAlgn="base">
              <a:lnSpc>
                <a:spcPct val="150000"/>
              </a:lnSpc>
            </a:pPr>
            <a:r>
              <a:rPr lang="en-US" dirty="0"/>
              <a:t>B. Mike’s parents went to Peru for sightseeing.</a:t>
            </a:r>
          </a:p>
          <a:p>
            <a:pPr fontAlgn="base">
              <a:lnSpc>
                <a:spcPct val="150000"/>
              </a:lnSpc>
            </a:pPr>
            <a:r>
              <a:rPr lang="en-US" dirty="0"/>
              <a:t>C. Mike’s parents don’t like visiting Spain.</a:t>
            </a:r>
          </a:p>
          <a:p>
            <a:pPr fontAlgn="base">
              <a:lnSpc>
                <a:spcPct val="150000"/>
              </a:lnSpc>
            </a:pPr>
            <a:r>
              <a:rPr lang="en-US" dirty="0"/>
              <a:t>D. Jane thinks Peru is a safe place for visitors.</a:t>
            </a:r>
          </a:p>
          <a:p>
            <a:pPr fontAlgn="base">
              <a:lnSpc>
                <a:spcPct val="150000"/>
              </a:lnSpc>
            </a:pPr>
            <a:r>
              <a:rPr lang="en-US" dirty="0"/>
              <a:t>E. Mike got ill during his stay in Peru.</a:t>
            </a:r>
          </a:p>
          <a:p>
            <a:pPr fontAlgn="base">
              <a:lnSpc>
                <a:spcPct val="150000"/>
              </a:lnSpc>
            </a:pPr>
            <a:r>
              <a:rPr lang="en-US" dirty="0"/>
              <a:t>F. Mike is going to become a doctor.</a:t>
            </a:r>
          </a:p>
          <a:p>
            <a:pPr fontAlgn="base">
              <a:lnSpc>
                <a:spcPct val="150000"/>
              </a:lnSpc>
            </a:pPr>
            <a:r>
              <a:rPr lang="en-US" dirty="0"/>
              <a:t>G. Mike will have to study longer than Jane.</a:t>
            </a:r>
          </a:p>
          <a:p>
            <a:pPr algn="l" fontAlgn="base">
              <a:lnSpc>
                <a:spcPct val="150000"/>
              </a:lnSpc>
            </a:pPr>
            <a:r>
              <a:rPr lang="en-US" sz="1600" b="0" i="0" dirty="0">
                <a:solidFill>
                  <a:srgbClr val="555555"/>
                </a:solidFill>
                <a:effectLst/>
                <a:latin typeface="Arial" panose="020B0604020202020204" pitchFamily="34" charset="0"/>
              </a:rPr>
              <a:t> </a:t>
            </a:r>
          </a:p>
          <a:p>
            <a:pPr algn="l" fontAlgn="base">
              <a:lnSpc>
                <a:spcPct val="150000"/>
              </a:lnSpc>
            </a:pPr>
            <a:endParaRPr lang="en-US" sz="1600" b="0" i="0" dirty="0">
              <a:effectLst/>
              <a:latin typeface="Arial" panose="020B0604020202020204" pitchFamily="34" charset="0"/>
            </a:endParaRPr>
          </a:p>
        </p:txBody>
      </p:sp>
      <p:graphicFrame>
        <p:nvGraphicFramePr>
          <p:cNvPr id="6" name="Таблица 5">
            <a:extLst>
              <a:ext uri="{FF2B5EF4-FFF2-40B4-BE49-F238E27FC236}">
                <a16:creationId xmlns:a16="http://schemas.microsoft.com/office/drawing/2014/main" xmlns="" id="{D7E27C89-E519-4DFB-B7F1-16033105974C}"/>
              </a:ext>
            </a:extLst>
          </p:cNvPr>
          <p:cNvGraphicFramePr>
            <a:graphicFrameLocks noGrp="1"/>
          </p:cNvGraphicFramePr>
          <p:nvPr>
            <p:extLst>
              <p:ext uri="{D42A27DB-BD31-4B8C-83A1-F6EECF244321}">
                <p14:modId xmlns:p14="http://schemas.microsoft.com/office/powerpoint/2010/main" xmlns="" val="1235665752"/>
              </p:ext>
            </p:extLst>
          </p:nvPr>
        </p:nvGraphicFramePr>
        <p:xfrm>
          <a:off x="185831" y="6425053"/>
          <a:ext cx="6871445" cy="1059927"/>
        </p:xfrm>
        <a:graphic>
          <a:graphicData uri="http://schemas.openxmlformats.org/drawingml/2006/table">
            <a:tbl>
              <a:tblPr>
                <a:tableStyleId>{5940675A-B579-460E-94D1-54222C63F5DA}</a:tableStyleId>
              </a:tblPr>
              <a:tblGrid>
                <a:gridCol w="1226110">
                  <a:extLst>
                    <a:ext uri="{9D8B030D-6E8A-4147-A177-3AD203B41FA5}">
                      <a16:colId xmlns:a16="http://schemas.microsoft.com/office/drawing/2014/main" xmlns="" val="1971113523"/>
                    </a:ext>
                  </a:extLst>
                </a:gridCol>
                <a:gridCol w="739588">
                  <a:extLst>
                    <a:ext uri="{9D8B030D-6E8A-4147-A177-3AD203B41FA5}">
                      <a16:colId xmlns:a16="http://schemas.microsoft.com/office/drawing/2014/main" xmlns="" val="994310934"/>
                    </a:ext>
                  </a:extLst>
                </a:gridCol>
                <a:gridCol w="820271">
                  <a:extLst>
                    <a:ext uri="{9D8B030D-6E8A-4147-A177-3AD203B41FA5}">
                      <a16:colId xmlns:a16="http://schemas.microsoft.com/office/drawing/2014/main" xmlns="" val="919904117"/>
                    </a:ext>
                  </a:extLst>
                </a:gridCol>
                <a:gridCol w="833718">
                  <a:extLst>
                    <a:ext uri="{9D8B030D-6E8A-4147-A177-3AD203B41FA5}">
                      <a16:colId xmlns:a16="http://schemas.microsoft.com/office/drawing/2014/main" xmlns="" val="2854621035"/>
                    </a:ext>
                  </a:extLst>
                </a:gridCol>
                <a:gridCol w="806823">
                  <a:extLst>
                    <a:ext uri="{9D8B030D-6E8A-4147-A177-3AD203B41FA5}">
                      <a16:colId xmlns:a16="http://schemas.microsoft.com/office/drawing/2014/main" xmlns="" val="3855392531"/>
                    </a:ext>
                  </a:extLst>
                </a:gridCol>
                <a:gridCol w="820271">
                  <a:extLst>
                    <a:ext uri="{9D8B030D-6E8A-4147-A177-3AD203B41FA5}">
                      <a16:colId xmlns:a16="http://schemas.microsoft.com/office/drawing/2014/main" xmlns="" val="737918560"/>
                    </a:ext>
                  </a:extLst>
                </a:gridCol>
                <a:gridCol w="833717">
                  <a:extLst>
                    <a:ext uri="{9D8B030D-6E8A-4147-A177-3AD203B41FA5}">
                      <a16:colId xmlns:a16="http://schemas.microsoft.com/office/drawing/2014/main" xmlns="" val="3959679580"/>
                    </a:ext>
                  </a:extLst>
                </a:gridCol>
                <a:gridCol w="790947">
                  <a:extLst>
                    <a:ext uri="{9D8B030D-6E8A-4147-A177-3AD203B41FA5}">
                      <a16:colId xmlns:a16="http://schemas.microsoft.com/office/drawing/2014/main" xmlns="" val="1785808729"/>
                    </a:ext>
                  </a:extLst>
                </a:gridCol>
              </a:tblGrid>
              <a:tr h="513273">
                <a:tc>
                  <a:txBody>
                    <a:bodyPr/>
                    <a:lstStyle/>
                    <a:p>
                      <a:pPr algn="ctr" fontAlgn="base"/>
                      <a:r>
                        <a:rPr lang="ru-RU" sz="1400" b="0" dirty="0">
                          <a:effectLst/>
                        </a:rPr>
                        <a:t>Говорящий</a:t>
                      </a:r>
                      <a:endParaRPr lang="ru-RU" sz="1400" b="0" dirty="0">
                        <a:effectLst/>
                        <a:latin typeface="inherit"/>
                      </a:endParaRPr>
                    </a:p>
                  </a:txBody>
                  <a:tcPr marL="74959" marR="74959" marT="59967" marB="59967" anchor="ctr"/>
                </a:tc>
                <a:tc>
                  <a:txBody>
                    <a:bodyPr/>
                    <a:lstStyle/>
                    <a:p>
                      <a:pPr algn="ctr" fontAlgn="base"/>
                      <a:r>
                        <a:rPr lang="en-US" sz="1800" b="1" dirty="0">
                          <a:solidFill>
                            <a:schemeClr val="tx1"/>
                          </a:solidFill>
                          <a:effectLst/>
                        </a:rPr>
                        <a:t>A</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B</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rPr>
                        <a:t>C</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D</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E</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rPr>
                        <a:t>F</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latin typeface="inherit"/>
                        </a:rPr>
                        <a:t>G</a:t>
                      </a:r>
                    </a:p>
                  </a:txBody>
                  <a:tcPr marL="72000" marR="72000" marT="72000" marB="72000" anchor="ctr"/>
                </a:tc>
                <a:extLst>
                  <a:ext uri="{0D108BD9-81ED-4DB2-BD59-A6C34878D82A}">
                    <a16:rowId xmlns:a16="http://schemas.microsoft.com/office/drawing/2014/main" xmlns="" val="1782171399"/>
                  </a:ext>
                </a:extLst>
              </a:tr>
              <a:tr h="471003">
                <a:tc>
                  <a:txBody>
                    <a:bodyPr/>
                    <a:lstStyle/>
                    <a:p>
                      <a:pPr algn="ctr" fontAlgn="base"/>
                      <a:r>
                        <a:rPr lang="ru-RU" sz="1400" b="0" dirty="0">
                          <a:effectLst/>
                          <a:latin typeface="inherit"/>
                        </a:rPr>
                        <a:t>Соответствие диалогу</a:t>
                      </a:r>
                    </a:p>
                  </a:txBody>
                  <a:tcPr marL="74959" marR="74959" marT="59967" marB="59967" anchor="ctr"/>
                </a:tc>
                <a:tc>
                  <a:txBody>
                    <a:bodyPr/>
                    <a:lstStyle/>
                    <a:p>
                      <a:pPr algn="ctr" fontAlgn="base"/>
                      <a:endParaRPr lang="ru-RU" sz="1800" b="1">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extLst>
                  <a:ext uri="{0D108BD9-81ED-4DB2-BD59-A6C34878D82A}">
                    <a16:rowId xmlns:a16="http://schemas.microsoft.com/office/drawing/2014/main" xmlns="" val="1052966716"/>
                  </a:ext>
                </a:extLst>
              </a:tr>
            </a:tbl>
          </a:graphicData>
        </a:graphic>
      </p:graphicFrame>
      <p:pic>
        <p:nvPicPr>
          <p:cNvPr id="5" name="1214_ege">
            <a:hlinkClick r:id="" action="ppaction://media"/>
            <a:extLst>
              <a:ext uri="{FF2B5EF4-FFF2-40B4-BE49-F238E27FC236}">
                <a16:creationId xmlns:a16="http://schemas.microsoft.com/office/drawing/2014/main" xmlns="" id="{8F92D2F4-28F4-4030-B744-64B91306C742}"/>
              </a:ext>
            </a:extLst>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3210578" y="8313151"/>
            <a:ext cx="1572372" cy="1572372"/>
          </a:xfrm>
          <a:prstGeom prst="rect">
            <a:avLst/>
          </a:prstGeom>
        </p:spPr>
      </p:pic>
    </p:spTree>
    <p:extLst>
      <p:ext uri="{BB962C8B-B14F-4D97-AF65-F5344CB8AC3E}">
        <p14:creationId xmlns:p14="http://schemas.microsoft.com/office/powerpoint/2010/main" xmlns="" val="333110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325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CF5674E2-EAAB-4E40-8A5C-3D40A4981C4F}"/>
              </a:ext>
            </a:extLst>
          </p:cNvPr>
          <p:cNvSpPr/>
          <p:nvPr/>
        </p:nvSpPr>
        <p:spPr>
          <a:xfrm>
            <a:off x="255494" y="1158073"/>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3</a:t>
            </a:r>
          </a:p>
        </p:txBody>
      </p:sp>
      <p:sp>
        <p:nvSpPr>
          <p:cNvPr id="4" name="TextBox 3">
            <a:extLst>
              <a:ext uri="{FF2B5EF4-FFF2-40B4-BE49-F238E27FC236}">
                <a16:creationId xmlns:a16="http://schemas.microsoft.com/office/drawing/2014/main" xmlns="" id="{A7C90925-97A9-4E65-BD44-5D6B75106237}"/>
              </a:ext>
            </a:extLst>
          </p:cNvPr>
          <p:cNvSpPr txBox="1"/>
          <p:nvPr/>
        </p:nvSpPr>
        <p:spPr>
          <a:xfrm>
            <a:off x="255494" y="259114"/>
            <a:ext cx="7126941" cy="830997"/>
          </a:xfrm>
          <a:prstGeom prst="rect">
            <a:avLst/>
          </a:prstGeom>
          <a:noFill/>
        </p:spPr>
        <p:txBody>
          <a:bodyPr wrap="square">
            <a:spAutoFit/>
          </a:bodyPr>
          <a:lstStyle/>
          <a:p>
            <a:r>
              <a:rPr lang="ru-RU" sz="1600" b="0" i="0" dirty="0">
                <a:effectLst/>
                <a:latin typeface="Arial" panose="020B0604020202020204" pitchFamily="34" charset="0"/>
              </a:rPr>
              <a:t>Вы услышите интервью. В заданиях </a:t>
            </a:r>
            <a:r>
              <a:rPr lang="ru-RU" sz="1600" b="1" i="0" dirty="0">
                <a:effectLst/>
                <a:latin typeface="Arial" panose="020B0604020202020204" pitchFamily="34" charset="0"/>
              </a:rPr>
              <a:t>3–9</a:t>
            </a:r>
            <a:r>
              <a:rPr lang="ru-RU" sz="1600" b="0" i="0" dirty="0">
                <a:effectLst/>
                <a:latin typeface="Arial" panose="020B0604020202020204" pitchFamily="34" charset="0"/>
              </a:rPr>
              <a:t> запишите в поле ответа цифру </a:t>
            </a:r>
            <a:r>
              <a:rPr lang="ru-RU" sz="1600" b="1" i="0" dirty="0">
                <a:effectLst/>
                <a:latin typeface="Arial" panose="020B0604020202020204" pitchFamily="34" charset="0"/>
              </a:rPr>
              <a:t>1</a:t>
            </a:r>
            <a:r>
              <a:rPr lang="ru-RU" sz="1600" b="0" i="0" dirty="0">
                <a:effectLst/>
                <a:latin typeface="Arial" panose="020B0604020202020204" pitchFamily="34" charset="0"/>
              </a:rPr>
              <a:t>, </a:t>
            </a:r>
            <a:r>
              <a:rPr lang="ru-RU" sz="1600" b="1" i="0" dirty="0">
                <a:effectLst/>
                <a:latin typeface="Arial" panose="020B0604020202020204" pitchFamily="34" charset="0"/>
              </a:rPr>
              <a:t>2</a:t>
            </a:r>
            <a:r>
              <a:rPr lang="ru-RU" sz="1600" b="0" i="0" dirty="0">
                <a:effectLst/>
                <a:latin typeface="Arial" panose="020B0604020202020204" pitchFamily="34" charset="0"/>
              </a:rPr>
              <a:t> или </a:t>
            </a:r>
            <a:r>
              <a:rPr lang="ru-RU" sz="1600" b="1" i="0" dirty="0">
                <a:effectLst/>
                <a:latin typeface="Arial" panose="020B0604020202020204" pitchFamily="34" charset="0"/>
              </a:rPr>
              <a:t>3</a:t>
            </a:r>
            <a:r>
              <a:rPr lang="ru-RU" sz="1600" b="0" i="0" dirty="0">
                <a:effectLst/>
                <a:latin typeface="Arial" panose="020B0604020202020204" pitchFamily="34" charset="0"/>
              </a:rPr>
              <a:t>, соответствующую выбранному Вами варианту ответа. Вы услышите запись дважды.</a:t>
            </a:r>
            <a:endParaRPr lang="ru-RU" sz="1600" dirty="0"/>
          </a:p>
        </p:txBody>
      </p:sp>
      <p:sp>
        <p:nvSpPr>
          <p:cNvPr id="6" name="TextBox 5">
            <a:extLst>
              <a:ext uri="{FF2B5EF4-FFF2-40B4-BE49-F238E27FC236}">
                <a16:creationId xmlns:a16="http://schemas.microsoft.com/office/drawing/2014/main" xmlns="" id="{64C638DC-8EAD-4B04-8B7E-340633825CB6}"/>
              </a:ext>
            </a:extLst>
          </p:cNvPr>
          <p:cNvSpPr txBox="1"/>
          <p:nvPr/>
        </p:nvSpPr>
        <p:spPr>
          <a:xfrm>
            <a:off x="820271" y="1137550"/>
            <a:ext cx="6898340" cy="1323439"/>
          </a:xfrm>
          <a:prstGeom prst="rect">
            <a:avLst/>
          </a:prstGeom>
          <a:noFill/>
        </p:spPr>
        <p:txBody>
          <a:bodyPr wrap="square">
            <a:spAutoFit/>
          </a:bodyPr>
          <a:lstStyle/>
          <a:p>
            <a:pPr algn="l" fontAlgn="base"/>
            <a:r>
              <a:rPr lang="en-US" sz="1600" b="0" i="0" dirty="0">
                <a:effectLst/>
                <a:latin typeface="Arial" panose="020B0604020202020204" pitchFamily="34" charset="0"/>
              </a:rPr>
              <a:t>What does the presenter say about Jane Bliss?</a:t>
            </a:r>
          </a:p>
          <a:p>
            <a:pPr algn="l" fontAlgn="base"/>
            <a:r>
              <a:rPr lang="en-US" sz="1600" b="0" i="0" dirty="0">
                <a:effectLst/>
                <a:latin typeface="Arial" panose="020B0604020202020204" pitchFamily="34" charset="0"/>
              </a:rPr>
              <a:t>1) She is in the movie industry.</a:t>
            </a:r>
          </a:p>
          <a:p>
            <a:pPr algn="l" fontAlgn="base"/>
            <a:r>
              <a:rPr lang="en-US" sz="1600" b="0" i="0" dirty="0">
                <a:effectLst/>
                <a:latin typeface="Arial" panose="020B0604020202020204" pitchFamily="34" charset="0"/>
              </a:rPr>
              <a:t>2) She is not particularly rich.</a:t>
            </a:r>
          </a:p>
          <a:p>
            <a:pPr algn="l" fontAlgn="base"/>
            <a:r>
              <a:rPr lang="en-US" sz="1600" b="0" i="0" dirty="0">
                <a:effectLst/>
                <a:latin typeface="Arial" panose="020B0604020202020204" pitchFamily="34" charset="0"/>
              </a:rPr>
              <a:t>3) She worked for the United Nations.</a:t>
            </a:r>
          </a:p>
          <a:p>
            <a:pPr algn="l" fontAlgn="base"/>
            <a:r>
              <a:rPr lang="en-US" sz="1600" b="0" i="0" dirty="0">
                <a:solidFill>
                  <a:srgbClr val="555555"/>
                </a:solidFill>
                <a:effectLst/>
                <a:latin typeface="Arial" panose="020B0604020202020204" pitchFamily="34" charset="0"/>
              </a:rPr>
              <a:t> </a:t>
            </a:r>
          </a:p>
        </p:txBody>
      </p:sp>
      <p:sp>
        <p:nvSpPr>
          <p:cNvPr id="7" name="Прямоугольник 6">
            <a:extLst>
              <a:ext uri="{FF2B5EF4-FFF2-40B4-BE49-F238E27FC236}">
                <a16:creationId xmlns:a16="http://schemas.microsoft.com/office/drawing/2014/main" xmlns="" id="{4E72EAA1-43A7-4D30-BEB6-275270D2897D}"/>
              </a:ext>
            </a:extLst>
          </p:cNvPr>
          <p:cNvSpPr/>
          <p:nvPr/>
        </p:nvSpPr>
        <p:spPr>
          <a:xfrm>
            <a:off x="255494" y="2508429"/>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4</a:t>
            </a:r>
            <a:endParaRPr lang="ru-RU" sz="2400" b="1" dirty="0">
              <a:solidFill>
                <a:schemeClr val="tx1"/>
              </a:solidFill>
            </a:endParaRPr>
          </a:p>
        </p:txBody>
      </p:sp>
      <p:sp>
        <p:nvSpPr>
          <p:cNvPr id="9" name="TextBox 8">
            <a:extLst>
              <a:ext uri="{FF2B5EF4-FFF2-40B4-BE49-F238E27FC236}">
                <a16:creationId xmlns:a16="http://schemas.microsoft.com/office/drawing/2014/main" xmlns="" id="{7F481A05-E036-4A1E-991F-85BB921CB5C4}"/>
              </a:ext>
            </a:extLst>
          </p:cNvPr>
          <p:cNvSpPr txBox="1"/>
          <p:nvPr/>
        </p:nvSpPr>
        <p:spPr>
          <a:xfrm>
            <a:off x="833717" y="2440467"/>
            <a:ext cx="6548718" cy="1077218"/>
          </a:xfrm>
          <a:prstGeom prst="rect">
            <a:avLst/>
          </a:prstGeom>
          <a:noFill/>
        </p:spPr>
        <p:txBody>
          <a:bodyPr wrap="square">
            <a:spAutoFit/>
          </a:bodyPr>
          <a:lstStyle/>
          <a:p>
            <a:pPr algn="l" fontAlgn="base"/>
            <a:r>
              <a:rPr lang="en-US" sz="1600" b="0" i="0" dirty="0">
                <a:effectLst/>
                <a:latin typeface="Arial" panose="020B0604020202020204" pitchFamily="34" charset="0"/>
              </a:rPr>
              <a:t> During her first visit to Cambodia Jane realized she …</a:t>
            </a:r>
          </a:p>
          <a:p>
            <a:pPr algn="l" fontAlgn="base"/>
            <a:r>
              <a:rPr lang="en-US" sz="1600" b="0" i="0" dirty="0">
                <a:effectLst/>
                <a:latin typeface="Arial" panose="020B0604020202020204" pitchFamily="34" charset="0"/>
              </a:rPr>
              <a:t>1) knew little about the life of people there.</a:t>
            </a:r>
          </a:p>
          <a:p>
            <a:pPr algn="l" fontAlgn="base"/>
            <a:r>
              <a:rPr lang="en-US" sz="1600" b="0" i="0" dirty="0">
                <a:effectLst/>
                <a:latin typeface="Arial" panose="020B0604020202020204" pitchFamily="34" charset="0"/>
              </a:rPr>
              <a:t>2) was risking her life all the time.</a:t>
            </a:r>
          </a:p>
          <a:p>
            <a:pPr algn="l" fontAlgn="base"/>
            <a:r>
              <a:rPr lang="en-US" sz="1600" b="0" i="0" dirty="0">
                <a:effectLst/>
                <a:latin typeface="Arial" panose="020B0604020202020204" pitchFamily="34" charset="0"/>
              </a:rPr>
              <a:t>3) couldn’t walk on her own anywhere.</a:t>
            </a:r>
          </a:p>
        </p:txBody>
      </p:sp>
      <p:sp>
        <p:nvSpPr>
          <p:cNvPr id="10" name="Прямоугольник 9">
            <a:extLst>
              <a:ext uri="{FF2B5EF4-FFF2-40B4-BE49-F238E27FC236}">
                <a16:creationId xmlns:a16="http://schemas.microsoft.com/office/drawing/2014/main" xmlns="" id="{67463138-D171-47B4-BDCF-857B3544262E}"/>
              </a:ext>
            </a:extLst>
          </p:cNvPr>
          <p:cNvSpPr/>
          <p:nvPr/>
        </p:nvSpPr>
        <p:spPr>
          <a:xfrm>
            <a:off x="255494" y="374338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5</a:t>
            </a:r>
            <a:endParaRPr lang="ru-RU" sz="2400" b="1" dirty="0">
              <a:solidFill>
                <a:schemeClr val="tx1"/>
              </a:solidFill>
            </a:endParaRPr>
          </a:p>
        </p:txBody>
      </p:sp>
      <p:sp>
        <p:nvSpPr>
          <p:cNvPr id="12" name="TextBox 11">
            <a:extLst>
              <a:ext uri="{FF2B5EF4-FFF2-40B4-BE49-F238E27FC236}">
                <a16:creationId xmlns:a16="http://schemas.microsoft.com/office/drawing/2014/main" xmlns="" id="{DDD66701-D3D8-4FA8-84E8-69A4A90B1091}"/>
              </a:ext>
            </a:extLst>
          </p:cNvPr>
          <p:cNvSpPr txBox="1"/>
          <p:nvPr/>
        </p:nvSpPr>
        <p:spPr>
          <a:xfrm>
            <a:off x="820271" y="3686483"/>
            <a:ext cx="7304181" cy="1323439"/>
          </a:xfrm>
          <a:prstGeom prst="rect">
            <a:avLst/>
          </a:prstGeom>
          <a:noFill/>
        </p:spPr>
        <p:txBody>
          <a:bodyPr wrap="square">
            <a:spAutoFit/>
          </a:bodyPr>
          <a:lstStyle/>
          <a:p>
            <a:pPr algn="l" fontAlgn="base"/>
            <a:r>
              <a:rPr lang="en-US" sz="1600" b="0" i="0" dirty="0">
                <a:effectLst/>
                <a:latin typeface="Arial" panose="020B0604020202020204" pitchFamily="34" charset="0"/>
              </a:rPr>
              <a:t>What does Jane say about people in Cambodia?</a:t>
            </a:r>
          </a:p>
          <a:p>
            <a:pPr algn="l" fontAlgn="base"/>
            <a:r>
              <a:rPr lang="en-US" sz="1600" b="0" i="0" dirty="0">
                <a:effectLst/>
                <a:latin typeface="Arial" panose="020B0604020202020204" pitchFamily="34" charset="0"/>
              </a:rPr>
              <a:t>1) They have a rich culture and history.</a:t>
            </a:r>
          </a:p>
          <a:p>
            <a:pPr algn="l" fontAlgn="base"/>
            <a:r>
              <a:rPr lang="en-US" sz="1600" b="0" i="0" dirty="0">
                <a:effectLst/>
                <a:latin typeface="Arial" panose="020B0604020202020204" pitchFamily="34" charset="0"/>
              </a:rPr>
              <a:t>2) Their life is very hard.</a:t>
            </a:r>
          </a:p>
          <a:p>
            <a:pPr algn="l" fontAlgn="base"/>
            <a:r>
              <a:rPr lang="en-US" sz="1600" b="0" i="0" dirty="0">
                <a:effectLst/>
                <a:latin typeface="Arial" panose="020B0604020202020204" pitchFamily="34" charset="0"/>
              </a:rPr>
              <a:t>3) They are not very hospitable.</a:t>
            </a:r>
          </a:p>
          <a:p>
            <a:pPr algn="l" fontAlgn="base"/>
            <a:r>
              <a:rPr lang="en-US" sz="1600" b="0" i="0" dirty="0">
                <a:solidFill>
                  <a:srgbClr val="555555"/>
                </a:solidFill>
                <a:effectLst/>
                <a:latin typeface="Arial" panose="020B0604020202020204" pitchFamily="34" charset="0"/>
              </a:rPr>
              <a:t> </a:t>
            </a:r>
          </a:p>
        </p:txBody>
      </p:sp>
      <p:sp>
        <p:nvSpPr>
          <p:cNvPr id="13" name="Прямоугольник 12">
            <a:extLst>
              <a:ext uri="{FF2B5EF4-FFF2-40B4-BE49-F238E27FC236}">
                <a16:creationId xmlns:a16="http://schemas.microsoft.com/office/drawing/2014/main" xmlns="" id="{3329B93A-A5D1-4246-8190-4EC20773D1B9}"/>
              </a:ext>
            </a:extLst>
          </p:cNvPr>
          <p:cNvSpPr/>
          <p:nvPr/>
        </p:nvSpPr>
        <p:spPr>
          <a:xfrm>
            <a:off x="255494" y="498437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6</a:t>
            </a:r>
            <a:endParaRPr lang="ru-RU" sz="2400" b="1" dirty="0">
              <a:solidFill>
                <a:schemeClr val="tx1"/>
              </a:solidFill>
            </a:endParaRPr>
          </a:p>
        </p:txBody>
      </p:sp>
      <p:sp>
        <p:nvSpPr>
          <p:cNvPr id="14" name="Прямоугольник 13">
            <a:extLst>
              <a:ext uri="{FF2B5EF4-FFF2-40B4-BE49-F238E27FC236}">
                <a16:creationId xmlns:a16="http://schemas.microsoft.com/office/drawing/2014/main" xmlns="" id="{9D81DBEA-B758-4274-8561-54B8B828C52B}"/>
              </a:ext>
            </a:extLst>
          </p:cNvPr>
          <p:cNvSpPr/>
          <p:nvPr/>
        </p:nvSpPr>
        <p:spPr>
          <a:xfrm>
            <a:off x="6502375" y="173481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5" name="Прямоугольник 14">
            <a:extLst>
              <a:ext uri="{FF2B5EF4-FFF2-40B4-BE49-F238E27FC236}">
                <a16:creationId xmlns:a16="http://schemas.microsoft.com/office/drawing/2014/main" xmlns="" id="{D4FECC1B-5A91-44DD-8514-9E5BF79A3768}"/>
              </a:ext>
            </a:extLst>
          </p:cNvPr>
          <p:cNvSpPr/>
          <p:nvPr/>
        </p:nvSpPr>
        <p:spPr>
          <a:xfrm>
            <a:off x="6502376" y="304283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6" name="Прямоугольник 15">
            <a:extLst>
              <a:ext uri="{FF2B5EF4-FFF2-40B4-BE49-F238E27FC236}">
                <a16:creationId xmlns:a16="http://schemas.microsoft.com/office/drawing/2014/main" xmlns="" id="{F5D21B4A-DF1D-46E5-BB07-117743DD1FEA}"/>
              </a:ext>
            </a:extLst>
          </p:cNvPr>
          <p:cNvSpPr/>
          <p:nvPr/>
        </p:nvSpPr>
        <p:spPr>
          <a:xfrm>
            <a:off x="6482178" y="4246565"/>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8" name="TextBox 17">
            <a:extLst>
              <a:ext uri="{FF2B5EF4-FFF2-40B4-BE49-F238E27FC236}">
                <a16:creationId xmlns:a16="http://schemas.microsoft.com/office/drawing/2014/main" xmlns="" id="{E0A320C5-66EB-44D6-AA0A-8A7E51265808}"/>
              </a:ext>
            </a:extLst>
          </p:cNvPr>
          <p:cNvSpPr txBox="1"/>
          <p:nvPr/>
        </p:nvSpPr>
        <p:spPr>
          <a:xfrm>
            <a:off x="813548" y="5032826"/>
            <a:ext cx="6548718" cy="1077218"/>
          </a:xfrm>
          <a:prstGeom prst="rect">
            <a:avLst/>
          </a:prstGeom>
          <a:noFill/>
        </p:spPr>
        <p:txBody>
          <a:bodyPr wrap="square">
            <a:spAutoFit/>
          </a:bodyPr>
          <a:lstStyle/>
          <a:p>
            <a:pPr algn="l" fontAlgn="base"/>
            <a:r>
              <a:rPr lang="en-US" sz="1600" b="0" i="0" dirty="0">
                <a:effectLst/>
                <a:latin typeface="Arial" panose="020B0604020202020204" pitchFamily="34" charset="0"/>
              </a:rPr>
              <a:t>Why did Jane choose the United Nations to work with?</a:t>
            </a:r>
          </a:p>
          <a:p>
            <a:pPr algn="l" fontAlgn="base"/>
            <a:r>
              <a:rPr lang="en-US" sz="1600" b="0" i="0" dirty="0">
                <a:effectLst/>
                <a:latin typeface="Arial" panose="020B0604020202020204" pitchFamily="34" charset="0"/>
              </a:rPr>
              <a:t>1) It was the only one working in Cambodia.</a:t>
            </a:r>
          </a:p>
          <a:p>
            <a:pPr algn="l" fontAlgn="base"/>
            <a:r>
              <a:rPr lang="en-US" sz="1600" b="0" i="0" dirty="0">
                <a:effectLst/>
                <a:latin typeface="Arial" panose="020B0604020202020204" pitchFamily="34" charset="0"/>
              </a:rPr>
              <a:t>2) She trusted this organization very much.</a:t>
            </a:r>
          </a:p>
          <a:p>
            <a:pPr algn="l" fontAlgn="base"/>
            <a:r>
              <a:rPr lang="en-US" sz="1600" b="0" i="0" dirty="0">
                <a:effectLst/>
                <a:latin typeface="Arial" panose="020B0604020202020204" pitchFamily="34" charset="0"/>
              </a:rPr>
              <a:t>3) They offered her a position.</a:t>
            </a:r>
          </a:p>
        </p:txBody>
      </p:sp>
      <p:sp>
        <p:nvSpPr>
          <p:cNvPr id="19" name="Прямоугольник 18">
            <a:extLst>
              <a:ext uri="{FF2B5EF4-FFF2-40B4-BE49-F238E27FC236}">
                <a16:creationId xmlns:a16="http://schemas.microsoft.com/office/drawing/2014/main" xmlns="" id="{93A9B59A-CD44-4DE7-8F94-BEBA6DDB0B0D}"/>
              </a:ext>
            </a:extLst>
          </p:cNvPr>
          <p:cNvSpPr/>
          <p:nvPr/>
        </p:nvSpPr>
        <p:spPr>
          <a:xfrm>
            <a:off x="248771" y="639833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7</a:t>
            </a:r>
            <a:endParaRPr lang="ru-RU" sz="2400" b="1" dirty="0">
              <a:solidFill>
                <a:schemeClr val="tx1"/>
              </a:solidFill>
            </a:endParaRPr>
          </a:p>
        </p:txBody>
      </p:sp>
      <p:sp>
        <p:nvSpPr>
          <p:cNvPr id="21" name="TextBox 20">
            <a:extLst>
              <a:ext uri="{FF2B5EF4-FFF2-40B4-BE49-F238E27FC236}">
                <a16:creationId xmlns:a16="http://schemas.microsoft.com/office/drawing/2014/main" xmlns="" id="{AEB26E7F-C841-4166-99C8-BE46DA245FA0}"/>
              </a:ext>
            </a:extLst>
          </p:cNvPr>
          <p:cNvSpPr txBox="1"/>
          <p:nvPr/>
        </p:nvSpPr>
        <p:spPr>
          <a:xfrm>
            <a:off x="820271" y="6395372"/>
            <a:ext cx="6548718" cy="1077218"/>
          </a:xfrm>
          <a:prstGeom prst="rect">
            <a:avLst/>
          </a:prstGeom>
          <a:noFill/>
        </p:spPr>
        <p:txBody>
          <a:bodyPr wrap="square">
            <a:spAutoFit/>
          </a:bodyPr>
          <a:lstStyle/>
          <a:p>
            <a:pPr algn="l" fontAlgn="base"/>
            <a:r>
              <a:rPr lang="en-US" sz="1600" b="0" i="0" dirty="0">
                <a:effectLst/>
                <a:latin typeface="Arial" panose="020B0604020202020204" pitchFamily="34" charset="0"/>
              </a:rPr>
              <a:t>What is Jane’s main purpose in her work in Cambodia?</a:t>
            </a:r>
          </a:p>
          <a:p>
            <a:pPr algn="l" fontAlgn="base"/>
            <a:r>
              <a:rPr lang="en-US" sz="1600" b="0" i="0" dirty="0">
                <a:effectLst/>
                <a:latin typeface="Arial" panose="020B0604020202020204" pitchFamily="34" charset="0"/>
              </a:rPr>
              <a:t>1) To make people aware of how dangerous the situation is.</a:t>
            </a:r>
          </a:p>
          <a:p>
            <a:pPr algn="l" fontAlgn="base"/>
            <a:r>
              <a:rPr lang="en-US" sz="1600" b="0" i="0" dirty="0">
                <a:effectLst/>
                <a:latin typeface="Arial" panose="020B0604020202020204" pitchFamily="34" charset="0"/>
              </a:rPr>
              <a:t>2) To attract money and investors to the area for helping the refugees.</a:t>
            </a:r>
          </a:p>
          <a:p>
            <a:pPr algn="l" fontAlgn="base"/>
            <a:r>
              <a:rPr lang="en-US" sz="1600" b="0" i="0" dirty="0">
                <a:effectLst/>
                <a:latin typeface="Arial" panose="020B0604020202020204" pitchFamily="34" charset="0"/>
              </a:rPr>
              <a:t>3) To make Cambodian people free and less shy.</a:t>
            </a:r>
          </a:p>
        </p:txBody>
      </p:sp>
      <p:sp>
        <p:nvSpPr>
          <p:cNvPr id="22" name="Прямоугольник 21">
            <a:extLst>
              <a:ext uri="{FF2B5EF4-FFF2-40B4-BE49-F238E27FC236}">
                <a16:creationId xmlns:a16="http://schemas.microsoft.com/office/drawing/2014/main" xmlns="" id="{FC22DE55-20C5-466D-925D-3913B91777B8}"/>
              </a:ext>
            </a:extLst>
          </p:cNvPr>
          <p:cNvSpPr/>
          <p:nvPr/>
        </p:nvSpPr>
        <p:spPr>
          <a:xfrm>
            <a:off x="242045" y="774868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8</a:t>
            </a:r>
            <a:endParaRPr lang="ru-RU" sz="2400" b="1" dirty="0">
              <a:solidFill>
                <a:schemeClr val="tx1"/>
              </a:solidFill>
            </a:endParaRPr>
          </a:p>
        </p:txBody>
      </p:sp>
      <p:sp>
        <p:nvSpPr>
          <p:cNvPr id="23" name="Прямоугольник 22">
            <a:extLst>
              <a:ext uri="{FF2B5EF4-FFF2-40B4-BE49-F238E27FC236}">
                <a16:creationId xmlns:a16="http://schemas.microsoft.com/office/drawing/2014/main" xmlns="" id="{B61BBB8C-59A1-4968-A8C6-68CD34B675EA}"/>
              </a:ext>
            </a:extLst>
          </p:cNvPr>
          <p:cNvSpPr/>
          <p:nvPr/>
        </p:nvSpPr>
        <p:spPr>
          <a:xfrm>
            <a:off x="274123" y="911095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9</a:t>
            </a:r>
            <a:endParaRPr lang="ru-RU" sz="2400" b="1" dirty="0">
              <a:solidFill>
                <a:schemeClr val="tx1"/>
              </a:solidFill>
            </a:endParaRPr>
          </a:p>
        </p:txBody>
      </p:sp>
      <p:sp>
        <p:nvSpPr>
          <p:cNvPr id="25" name="TextBox 24">
            <a:extLst>
              <a:ext uri="{FF2B5EF4-FFF2-40B4-BE49-F238E27FC236}">
                <a16:creationId xmlns:a16="http://schemas.microsoft.com/office/drawing/2014/main" xmlns="" id="{F903B82C-FEC4-48B6-9712-75DC3FB2398D}"/>
              </a:ext>
            </a:extLst>
          </p:cNvPr>
          <p:cNvSpPr txBox="1"/>
          <p:nvPr/>
        </p:nvSpPr>
        <p:spPr>
          <a:xfrm>
            <a:off x="806822" y="7753141"/>
            <a:ext cx="6457018" cy="1323439"/>
          </a:xfrm>
          <a:prstGeom prst="rect">
            <a:avLst/>
          </a:prstGeom>
          <a:noFill/>
        </p:spPr>
        <p:txBody>
          <a:bodyPr wrap="square">
            <a:spAutoFit/>
          </a:bodyPr>
          <a:lstStyle/>
          <a:p>
            <a:pPr algn="l" fontAlgn="base"/>
            <a:r>
              <a:rPr lang="en-US" sz="1600" b="0" i="0" dirty="0">
                <a:effectLst/>
                <a:latin typeface="Arial" panose="020B0604020202020204" pitchFamily="34" charset="0"/>
              </a:rPr>
              <a:t>Which of the following is NOT true about life in Cambodia now?</a:t>
            </a:r>
          </a:p>
          <a:p>
            <a:pPr algn="l" fontAlgn="base"/>
            <a:r>
              <a:rPr lang="en-US" sz="1600" b="0" i="0" dirty="0">
                <a:effectLst/>
                <a:latin typeface="Arial" panose="020B0604020202020204" pitchFamily="34" charset="0"/>
              </a:rPr>
              <a:t>1) There are no roads.</a:t>
            </a:r>
          </a:p>
          <a:p>
            <a:pPr algn="l" fontAlgn="base"/>
            <a:r>
              <a:rPr lang="en-US" sz="1600" b="0" i="0" dirty="0">
                <a:effectLst/>
                <a:latin typeface="Arial" panose="020B0604020202020204" pitchFamily="34" charset="0"/>
              </a:rPr>
              <a:t>2) People earn very little.</a:t>
            </a:r>
          </a:p>
          <a:p>
            <a:pPr algn="l" fontAlgn="base"/>
            <a:r>
              <a:rPr lang="en-US" sz="1600" b="0" i="0" dirty="0">
                <a:effectLst/>
                <a:latin typeface="Arial" panose="020B0604020202020204" pitchFamily="34" charset="0"/>
              </a:rPr>
              <a:t>3) Charities play important role there.</a:t>
            </a:r>
          </a:p>
          <a:p>
            <a:pPr algn="l" fontAlgn="base"/>
            <a:r>
              <a:rPr lang="en-US" sz="1600" b="0" i="0" dirty="0">
                <a:solidFill>
                  <a:srgbClr val="555555"/>
                </a:solidFill>
                <a:effectLst/>
                <a:latin typeface="Arial" panose="020B0604020202020204" pitchFamily="34" charset="0"/>
              </a:rPr>
              <a:t> </a:t>
            </a:r>
          </a:p>
        </p:txBody>
      </p:sp>
      <p:sp>
        <p:nvSpPr>
          <p:cNvPr id="27" name="TextBox 26">
            <a:extLst>
              <a:ext uri="{FF2B5EF4-FFF2-40B4-BE49-F238E27FC236}">
                <a16:creationId xmlns:a16="http://schemas.microsoft.com/office/drawing/2014/main" xmlns="" id="{F6F8A2AC-CF33-43F2-AF9F-E4E274995B4C}"/>
              </a:ext>
            </a:extLst>
          </p:cNvPr>
          <p:cNvSpPr txBox="1"/>
          <p:nvPr/>
        </p:nvSpPr>
        <p:spPr>
          <a:xfrm>
            <a:off x="833717" y="9103068"/>
            <a:ext cx="6898340" cy="1077218"/>
          </a:xfrm>
          <a:prstGeom prst="rect">
            <a:avLst/>
          </a:prstGeom>
          <a:noFill/>
        </p:spPr>
        <p:txBody>
          <a:bodyPr wrap="square">
            <a:spAutoFit/>
          </a:bodyPr>
          <a:lstStyle/>
          <a:p>
            <a:pPr algn="l" fontAlgn="base"/>
            <a:r>
              <a:rPr lang="en-US" sz="1600" b="0" i="0" dirty="0">
                <a:effectLst/>
                <a:latin typeface="Arial" panose="020B0604020202020204" pitchFamily="34" charset="0"/>
              </a:rPr>
              <a:t>What does Jane say about her life in Cambodia?</a:t>
            </a:r>
          </a:p>
          <a:p>
            <a:pPr algn="l" fontAlgn="base"/>
            <a:r>
              <a:rPr lang="en-US" sz="1600" b="0" i="0" dirty="0">
                <a:effectLst/>
                <a:latin typeface="Arial" panose="020B0604020202020204" pitchFamily="34" charset="0"/>
              </a:rPr>
              <a:t>1) It was difficult to find a bathroom.</a:t>
            </a:r>
          </a:p>
          <a:p>
            <a:pPr algn="l" fontAlgn="base"/>
            <a:r>
              <a:rPr lang="en-US" sz="1600" b="0" i="0" dirty="0">
                <a:effectLst/>
                <a:latin typeface="Arial" panose="020B0604020202020204" pitchFamily="34" charset="0"/>
              </a:rPr>
              <a:t>2) She found a lot of landmines.</a:t>
            </a:r>
          </a:p>
          <a:p>
            <a:pPr algn="l" fontAlgn="base"/>
            <a:r>
              <a:rPr lang="en-US" sz="1600" b="0" i="0" dirty="0">
                <a:effectLst/>
                <a:latin typeface="Arial" panose="020B0604020202020204" pitchFamily="34" charset="0"/>
              </a:rPr>
              <a:t>3) It was hard to be under permanent stress.</a:t>
            </a:r>
          </a:p>
        </p:txBody>
      </p:sp>
      <p:sp>
        <p:nvSpPr>
          <p:cNvPr id="28" name="Прямоугольник 27">
            <a:extLst>
              <a:ext uri="{FF2B5EF4-FFF2-40B4-BE49-F238E27FC236}">
                <a16:creationId xmlns:a16="http://schemas.microsoft.com/office/drawing/2014/main" xmlns="" id="{A01AC7CD-C127-4E6F-9252-95D7368B375B}"/>
              </a:ext>
            </a:extLst>
          </p:cNvPr>
          <p:cNvSpPr/>
          <p:nvPr/>
        </p:nvSpPr>
        <p:spPr>
          <a:xfrm>
            <a:off x="6507648" y="564526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29" name="Прямоугольник 28">
            <a:extLst>
              <a:ext uri="{FF2B5EF4-FFF2-40B4-BE49-F238E27FC236}">
                <a16:creationId xmlns:a16="http://schemas.microsoft.com/office/drawing/2014/main" xmlns="" id="{1119315B-F33D-4B42-B8B7-8E525721CF2A}"/>
              </a:ext>
            </a:extLst>
          </p:cNvPr>
          <p:cNvSpPr/>
          <p:nvPr/>
        </p:nvSpPr>
        <p:spPr>
          <a:xfrm>
            <a:off x="6549093" y="7177828"/>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30" name="Прямоугольник 29">
            <a:extLst>
              <a:ext uri="{FF2B5EF4-FFF2-40B4-BE49-F238E27FC236}">
                <a16:creationId xmlns:a16="http://schemas.microsoft.com/office/drawing/2014/main" xmlns="" id="{7249609B-E975-4C39-BCFE-A09DD719B54D}"/>
              </a:ext>
            </a:extLst>
          </p:cNvPr>
          <p:cNvSpPr/>
          <p:nvPr/>
        </p:nvSpPr>
        <p:spPr>
          <a:xfrm>
            <a:off x="6555789" y="841486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31" name="Прямоугольник 30">
            <a:extLst>
              <a:ext uri="{FF2B5EF4-FFF2-40B4-BE49-F238E27FC236}">
                <a16:creationId xmlns:a16="http://schemas.microsoft.com/office/drawing/2014/main" xmlns="" id="{D4E4274A-B4A7-41C4-B7D7-1F1F1B65303E}"/>
              </a:ext>
            </a:extLst>
          </p:cNvPr>
          <p:cNvSpPr/>
          <p:nvPr/>
        </p:nvSpPr>
        <p:spPr>
          <a:xfrm>
            <a:off x="6555789" y="9823385"/>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33" name="TextBox 32">
            <a:extLst>
              <a:ext uri="{FF2B5EF4-FFF2-40B4-BE49-F238E27FC236}">
                <a16:creationId xmlns:a16="http://schemas.microsoft.com/office/drawing/2014/main" xmlns="" id="{DB1EE9B5-1DDE-4C3E-9A55-A1866F257A2C}"/>
              </a:ext>
            </a:extLst>
          </p:cNvPr>
          <p:cNvSpPr txBox="1"/>
          <p:nvPr/>
        </p:nvSpPr>
        <p:spPr>
          <a:xfrm>
            <a:off x="1885950" y="-38401"/>
            <a:ext cx="4067734" cy="369332"/>
          </a:xfrm>
          <a:prstGeom prst="rect">
            <a:avLst/>
          </a:prstGeom>
          <a:noFill/>
        </p:spPr>
        <p:txBody>
          <a:bodyPr wrap="square">
            <a:spAutoFit/>
          </a:bodyPr>
          <a:lstStyle/>
          <a:p>
            <a:pPr algn="ctr" fontAlgn="base"/>
            <a:r>
              <a:rPr lang="ru-RU" sz="1800" b="1" dirty="0">
                <a:effectLst/>
                <a:latin typeface="inherit"/>
              </a:rPr>
              <a:t>Задание 3</a:t>
            </a:r>
            <a:endParaRPr lang="ru-RU" sz="1800" b="1" dirty="0">
              <a:effectLst/>
              <a:latin typeface="Playfair Display"/>
            </a:endParaRPr>
          </a:p>
        </p:txBody>
      </p:sp>
      <p:pic>
        <p:nvPicPr>
          <p:cNvPr id="3" name="1314_ege">
            <a:hlinkClick r:id="" action="ppaction://media"/>
            <a:extLst>
              <a:ext uri="{FF2B5EF4-FFF2-40B4-BE49-F238E27FC236}">
                <a16:creationId xmlns:a16="http://schemas.microsoft.com/office/drawing/2014/main" xmlns="" id="{E94FD0FC-1BE3-463A-B073-3943861929DF}"/>
              </a:ext>
            </a:extLst>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6555789" y="781167"/>
            <a:ext cx="902467" cy="902467"/>
          </a:xfrm>
          <a:prstGeom prst="rect">
            <a:avLst/>
          </a:prstGeom>
        </p:spPr>
      </p:pic>
    </p:spTree>
    <p:extLst>
      <p:ext uri="{BB962C8B-B14F-4D97-AF65-F5344CB8AC3E}">
        <p14:creationId xmlns:p14="http://schemas.microsoft.com/office/powerpoint/2010/main" xmlns="" val="273799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65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AD57D87E-A1AB-40B3-9B96-5ECFC2921353}"/>
              </a:ext>
            </a:extLst>
          </p:cNvPr>
          <p:cNvSpPr/>
          <p:nvPr/>
        </p:nvSpPr>
        <p:spPr>
          <a:xfrm>
            <a:off x="2009332" y="111130"/>
            <a:ext cx="3667543" cy="646331"/>
          </a:xfrm>
          <a:prstGeom prst="rect">
            <a:avLst/>
          </a:prstGeom>
          <a:noFill/>
        </p:spPr>
        <p:txBody>
          <a:bodyPr wrap="none" lIns="91440" tIns="45720" rIns="91440" bIns="45720">
            <a:spAutoFit/>
          </a:bodyPr>
          <a:lstStyle/>
          <a:p>
            <a:pPr algn="ct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Раздел </a:t>
            </a:r>
            <a:r>
              <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2</a:t>
            </a: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ru-RU" sz="3600" b="1" dirty="0">
                <a:ln w="9525">
                  <a:solidFill>
                    <a:schemeClr val="bg1"/>
                  </a:solidFill>
                  <a:prstDash val="solid"/>
                </a:ln>
                <a:effectLst>
                  <a:outerShdw blurRad="12700" dist="38100" dir="2700000" algn="tl" rotWithShape="0">
                    <a:schemeClr val="bg1">
                      <a:lumMod val="50000"/>
                    </a:schemeClr>
                  </a:outerShdw>
                </a:effectLst>
              </a:rPr>
              <a:t>Чтение</a:t>
            </a:r>
            <a:r>
              <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p:txBody>
      </p:sp>
      <p:sp>
        <p:nvSpPr>
          <p:cNvPr id="4" name="TextBox 3">
            <a:extLst>
              <a:ext uri="{FF2B5EF4-FFF2-40B4-BE49-F238E27FC236}">
                <a16:creationId xmlns:a16="http://schemas.microsoft.com/office/drawing/2014/main" xmlns="" id="{AC1BA80C-91C1-4894-9295-4B0485E7D05C}"/>
              </a:ext>
            </a:extLst>
          </p:cNvPr>
          <p:cNvSpPr txBox="1"/>
          <p:nvPr/>
        </p:nvSpPr>
        <p:spPr>
          <a:xfrm>
            <a:off x="1207152" y="725320"/>
            <a:ext cx="6352523" cy="1077218"/>
          </a:xfrm>
          <a:prstGeom prst="rect">
            <a:avLst/>
          </a:prstGeom>
          <a:noFill/>
        </p:spPr>
        <p:txBody>
          <a:bodyPr wrap="square">
            <a:spAutoFit/>
          </a:bodyPr>
          <a:lstStyle/>
          <a:p>
            <a:r>
              <a:rPr lang="ru-RU" sz="1600" b="0" i="1" dirty="0">
                <a:effectLst/>
                <a:latin typeface="Arial" panose="020B0604020202020204" pitchFamily="34" charset="0"/>
              </a:rPr>
              <a:t>Установите соответствие между заголовками</a:t>
            </a:r>
            <a:r>
              <a:rPr lang="ru-RU" sz="1600" b="1" i="1" dirty="0">
                <a:effectLst/>
                <a:latin typeface="inherit"/>
              </a:rPr>
              <a:t> 1–8 </a:t>
            </a:r>
            <a:r>
              <a:rPr lang="ru-RU" sz="1600" b="0" i="1" dirty="0">
                <a:effectLst/>
                <a:latin typeface="Arial" panose="020B0604020202020204" pitchFamily="34" charset="0"/>
              </a:rPr>
              <a:t>и текстами</a:t>
            </a:r>
            <a:r>
              <a:rPr lang="ru-RU" sz="1600" b="1" i="1" dirty="0">
                <a:effectLst/>
                <a:latin typeface="inherit"/>
              </a:rPr>
              <a:t> A–G. </a:t>
            </a:r>
            <a:r>
              <a:rPr lang="ru-RU" sz="1600" b="0" i="1" dirty="0">
                <a:effectLst/>
                <a:latin typeface="Arial" panose="020B0604020202020204" pitchFamily="34" charset="0"/>
              </a:rPr>
              <a:t>Занесите свои ответы в таблицу. Используйте каждую цифру</a:t>
            </a:r>
            <a:r>
              <a:rPr lang="ru-RU" sz="1600" b="1" i="1" dirty="0">
                <a:effectLst/>
                <a:latin typeface="inherit"/>
              </a:rPr>
              <a:t> только один раз. </a:t>
            </a:r>
          </a:p>
          <a:p>
            <a:r>
              <a:rPr lang="ru-RU" sz="1600" b="1" i="1" dirty="0">
                <a:effectLst/>
                <a:latin typeface="inherit"/>
              </a:rPr>
              <a:t> В задании один заголовок лишний.</a:t>
            </a:r>
            <a:endParaRPr lang="ru-RU" sz="1600" dirty="0"/>
          </a:p>
        </p:txBody>
      </p:sp>
      <p:sp>
        <p:nvSpPr>
          <p:cNvPr id="5" name="Прямоугольник 4">
            <a:extLst>
              <a:ext uri="{FF2B5EF4-FFF2-40B4-BE49-F238E27FC236}">
                <a16:creationId xmlns:a16="http://schemas.microsoft.com/office/drawing/2014/main" xmlns="" id="{462DCC60-2FA3-4768-AED1-C76AD9A2627A}"/>
              </a:ext>
            </a:extLst>
          </p:cNvPr>
          <p:cNvSpPr/>
          <p:nvPr/>
        </p:nvSpPr>
        <p:spPr>
          <a:xfrm>
            <a:off x="418948" y="435881"/>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10</a:t>
            </a:r>
          </a:p>
        </p:txBody>
      </p:sp>
      <p:sp>
        <p:nvSpPr>
          <p:cNvPr id="7" name="TextBox 6">
            <a:extLst>
              <a:ext uri="{FF2B5EF4-FFF2-40B4-BE49-F238E27FC236}">
                <a16:creationId xmlns:a16="http://schemas.microsoft.com/office/drawing/2014/main" xmlns="" id="{09330B31-560A-4DF9-A7D4-63D7CAB4985F}"/>
              </a:ext>
            </a:extLst>
          </p:cNvPr>
          <p:cNvSpPr txBox="1"/>
          <p:nvPr/>
        </p:nvSpPr>
        <p:spPr>
          <a:xfrm>
            <a:off x="94130" y="2033869"/>
            <a:ext cx="9103658" cy="1477328"/>
          </a:xfrm>
          <a:prstGeom prst="rect">
            <a:avLst/>
          </a:prstGeom>
          <a:noFill/>
        </p:spPr>
        <p:txBody>
          <a:bodyPr wrap="square">
            <a:spAutoFit/>
          </a:bodyPr>
          <a:lstStyle/>
          <a:p>
            <a:pPr algn="l" fontAlgn="base">
              <a:buFont typeface="+mj-lt"/>
              <a:buAutoNum type="arabicPeriod"/>
            </a:pPr>
            <a:r>
              <a:rPr lang="en-US" b="1" i="0" dirty="0">
                <a:effectLst/>
                <a:latin typeface="inherit"/>
              </a:rPr>
              <a:t>Music from every corner of the world      </a:t>
            </a:r>
            <a:r>
              <a:rPr lang="ru-RU" b="1" i="0" dirty="0">
                <a:effectLst/>
                <a:latin typeface="inherit"/>
              </a:rPr>
              <a:t>    </a:t>
            </a:r>
            <a:r>
              <a:rPr lang="en-US" b="1" i="0" dirty="0">
                <a:effectLst/>
                <a:latin typeface="inherit"/>
              </a:rPr>
              <a:t>5. Famous religious</a:t>
            </a:r>
            <a:r>
              <a:rPr lang="ru-RU" b="1" i="0" dirty="0">
                <a:effectLst/>
                <a:latin typeface="inherit"/>
              </a:rPr>
              <a:t> </a:t>
            </a:r>
            <a:r>
              <a:rPr lang="en-US" b="1" i="0" dirty="0">
                <a:effectLst/>
                <a:latin typeface="inherit"/>
              </a:rPr>
              <a:t>celebrations</a:t>
            </a:r>
          </a:p>
          <a:p>
            <a:pPr algn="l" fontAlgn="base">
              <a:buFont typeface="+mj-lt"/>
              <a:buAutoNum type="arabicPeriod"/>
            </a:pPr>
            <a:r>
              <a:rPr lang="en-US" b="1" i="0" dirty="0">
                <a:effectLst/>
                <a:latin typeface="inherit"/>
              </a:rPr>
              <a:t>From pig to pork                                             </a:t>
            </a:r>
            <a:r>
              <a:rPr lang="ru-RU" b="1" i="0" dirty="0">
                <a:effectLst/>
                <a:latin typeface="inherit"/>
              </a:rPr>
              <a:t>  </a:t>
            </a:r>
            <a:r>
              <a:rPr lang="en-US" b="1" i="0" dirty="0">
                <a:effectLst/>
                <a:latin typeface="inherit"/>
              </a:rPr>
              <a:t>6. See them fly</a:t>
            </a:r>
          </a:p>
          <a:p>
            <a:pPr algn="l" fontAlgn="base">
              <a:buFont typeface="+mj-lt"/>
              <a:buAutoNum type="arabicPeriod"/>
            </a:pPr>
            <a:r>
              <a:rPr lang="en-US" b="1" i="0" dirty="0">
                <a:effectLst/>
                <a:latin typeface="inherit"/>
              </a:rPr>
              <a:t>Perfect time for a picnic                                  7. Animal races and shows</a:t>
            </a:r>
          </a:p>
          <a:p>
            <a:pPr algn="l" fontAlgn="base">
              <a:buFont typeface="+mj-lt"/>
              <a:buAutoNum type="arabicPeriod"/>
            </a:pPr>
            <a:r>
              <a:rPr lang="en-US" b="1" i="0" dirty="0">
                <a:effectLst/>
                <a:latin typeface="inherit"/>
              </a:rPr>
              <a:t>From a holiday to a sport                                8. Diving into history</a:t>
            </a:r>
          </a:p>
          <a:p>
            <a:pPr algn="l" fontAlgn="base"/>
            <a:r>
              <a:rPr lang="en-US" b="0" i="0" dirty="0">
                <a:solidFill>
                  <a:srgbClr val="555555"/>
                </a:solidFill>
                <a:effectLst/>
                <a:latin typeface="Arial" panose="020B0604020202020204" pitchFamily="34" charset="0"/>
              </a:rPr>
              <a:t> </a:t>
            </a:r>
          </a:p>
        </p:txBody>
      </p:sp>
      <p:sp>
        <p:nvSpPr>
          <p:cNvPr id="9" name="TextBox 8">
            <a:extLst>
              <a:ext uri="{FF2B5EF4-FFF2-40B4-BE49-F238E27FC236}">
                <a16:creationId xmlns:a16="http://schemas.microsoft.com/office/drawing/2014/main" xmlns="" id="{909E05EE-0F85-4A62-BD09-E5A3D3C7C1E9}"/>
              </a:ext>
            </a:extLst>
          </p:cNvPr>
          <p:cNvSpPr txBox="1"/>
          <p:nvPr/>
        </p:nvSpPr>
        <p:spPr>
          <a:xfrm>
            <a:off x="242048" y="3742528"/>
            <a:ext cx="7202113" cy="6494085"/>
          </a:xfrm>
          <a:prstGeom prst="rect">
            <a:avLst/>
          </a:prstGeom>
          <a:noFill/>
        </p:spPr>
        <p:txBody>
          <a:bodyPr wrap="square">
            <a:spAutoFit/>
          </a:bodyPr>
          <a:lstStyle/>
          <a:p>
            <a:pPr algn="l" fontAlgn="base"/>
            <a:r>
              <a:rPr lang="en-US" sz="1600" b="0" i="0" dirty="0">
                <a:effectLst/>
                <a:latin typeface="Arial" panose="020B0604020202020204" pitchFamily="34" charset="0"/>
              </a:rPr>
              <a:t>A. </a:t>
            </a:r>
            <a:r>
              <a:rPr lang="en-US" sz="1600" b="0" i="0" dirty="0" err="1">
                <a:effectLst/>
                <a:latin typeface="Arial" panose="020B0604020202020204" pitchFamily="34" charset="0"/>
              </a:rPr>
              <a:t>Diali</a:t>
            </a:r>
            <a:r>
              <a:rPr lang="en-US" sz="1600" b="0" i="0" dirty="0">
                <a:effectLst/>
                <a:latin typeface="Arial" panose="020B0604020202020204" pitchFamily="34" charset="0"/>
              </a:rPr>
              <a:t> is a five-day festival that is celebrated in October or November, depending on the cycle of the moon. It represents the start of the Hindu New Year and honors the victory of good over evil, and brightness over darkness. It also marks the start of winter. Diwali is actually celebrated in honor of Lord Rama and his wife Sita. One of the best places to experience Diwali is in the «pink city» of Jaipur, in Rajasthan. Each year there’s a competition for the best decorated and most brilliantly lit up market that attracts visitors from all over India. </a:t>
            </a:r>
            <a:endParaRPr lang="ru-RU" sz="1600" b="0" i="0" dirty="0">
              <a:effectLst/>
              <a:latin typeface="Arial" panose="020B0604020202020204" pitchFamily="34" charset="0"/>
            </a:endParaRPr>
          </a:p>
          <a:p>
            <a:pPr algn="l" fontAlgn="base"/>
            <a:endParaRPr lang="en-US" sz="1600" b="0" i="0" dirty="0">
              <a:effectLst/>
              <a:latin typeface="Arial" panose="020B0604020202020204" pitchFamily="34" charset="0"/>
            </a:endParaRPr>
          </a:p>
          <a:p>
            <a:pPr algn="l" fontAlgn="base"/>
            <a:r>
              <a:rPr lang="en-US" sz="1600" b="0" i="0" dirty="0">
                <a:effectLst/>
                <a:latin typeface="Arial" panose="020B0604020202020204" pitchFamily="34" charset="0"/>
              </a:rPr>
              <a:t>B. The Blossom Kite Festival, previously named the Smithsonian Kite Festival, is an annual event that is traditionally a part of the festivities at the National Cherry Blossom Festival on the National Mall in Washington, DC. Kite enthusiasts show off their stunt skills and compete for awards in over 36 categories including aerodynamics and beauty. The Kite Festival is one of the most popular annual events in Washington, DC and features kite fliers from across the U.S. and the world.</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C. The annual Ostrich Festival has been recognized as one of the «Top 10 Unique Festivals in the United States» with its lanky ostriches, multiple entertainment bands and many special gift and food vendors. It is truly a unique festival, and suitable for the entire family. The Festival usually holds Ostrich Races, an Exotic Zoo, Pig Races, a Sea Lion Show, a Hot Rod Show, Amateur Boxing and a Thrill Circus.</a:t>
            </a:r>
          </a:p>
          <a:p>
            <a:pPr algn="l" fontAlgn="base"/>
            <a:r>
              <a:rPr lang="en-US" sz="1600" b="0" i="0" dirty="0">
                <a:solidFill>
                  <a:srgbClr val="555555"/>
                </a:solidFill>
                <a:effectLst/>
                <a:latin typeface="Arial" panose="020B0604020202020204" pitchFamily="34" charset="0"/>
              </a:rPr>
              <a:t> </a:t>
            </a:r>
          </a:p>
          <a:p>
            <a:pPr algn="l" fontAlgn="base"/>
            <a:endParaRPr lang="en-US" sz="1600" b="0" i="0" dirty="0">
              <a:effectLst/>
              <a:latin typeface="Arial" panose="020B0604020202020204" pitchFamily="34" charset="0"/>
            </a:endParaRPr>
          </a:p>
          <a:p>
            <a:pPr algn="l" fontAlgn="base"/>
            <a:r>
              <a:rPr lang="en-US" sz="1600" b="0" i="0" dirty="0">
                <a:solidFill>
                  <a:srgbClr val="555555"/>
                </a:solidFill>
                <a:effectLst/>
                <a:latin typeface="Arial" panose="020B0604020202020204" pitchFamily="34" charset="0"/>
              </a:rPr>
              <a:t> </a:t>
            </a:r>
          </a:p>
        </p:txBody>
      </p:sp>
    </p:spTree>
    <p:extLst>
      <p:ext uri="{BB962C8B-B14F-4D97-AF65-F5344CB8AC3E}">
        <p14:creationId xmlns:p14="http://schemas.microsoft.com/office/powerpoint/2010/main" xmlns="" val="3289620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115325A-3580-4BE3-BD26-79B68FCD0505}"/>
              </a:ext>
            </a:extLst>
          </p:cNvPr>
          <p:cNvSpPr txBox="1"/>
          <p:nvPr/>
        </p:nvSpPr>
        <p:spPr>
          <a:xfrm>
            <a:off x="289600" y="639023"/>
            <a:ext cx="7167282" cy="7725192"/>
          </a:xfrm>
          <a:prstGeom prst="rect">
            <a:avLst/>
          </a:prstGeom>
          <a:noFill/>
        </p:spPr>
        <p:txBody>
          <a:bodyPr wrap="square">
            <a:spAutoFit/>
          </a:bodyPr>
          <a:lstStyle/>
          <a:p>
            <a:pPr algn="l" fontAlgn="base"/>
            <a:r>
              <a:rPr lang="en-US" sz="1600" b="0" i="0" dirty="0">
                <a:effectLst/>
                <a:latin typeface="Arial" panose="020B0604020202020204" pitchFamily="34" charset="0"/>
              </a:rPr>
              <a:t>D. Iceland’s Viking Festival takes place in mid-June every year and lasts 6 days, no matter what the weather in Iceland may be. It’s one of the most popular annual events in Iceland where you can see Viking-style costumes, musical instruments, jewelry and crafts at the Viking Village. Visitors at the Viking Festival see sword fighting by professional Vikings and demonstrations of marksmanship with bows and muscle power. They can listen to Viking songs and lectures at the festival, or grab a bite at the Viking Restaurant nearby.</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E. Dragon Boat Festival is one of the major holidays in Chinese culture. This summer festival was originally a time to ward off bad spirits, but now it is a celebration of the life of Qu Yuan, who was a Chinese poet of ancient period. Dragon boat festival has been an important holiday for centuries for Chinese culture, but in recent years dragon boat racing has become an international sport.</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F. The </a:t>
            </a:r>
            <a:r>
              <a:rPr lang="en-US" sz="1600" b="0" i="0" dirty="0" err="1">
                <a:effectLst/>
                <a:latin typeface="Arial" panose="020B0604020202020204" pitchFamily="34" charset="0"/>
              </a:rPr>
              <a:t>Mangalica</a:t>
            </a:r>
            <a:r>
              <a:rPr lang="en-US" sz="1600" b="0" i="0" dirty="0">
                <a:effectLst/>
                <a:latin typeface="Arial" panose="020B0604020202020204" pitchFamily="34" charset="0"/>
              </a:rPr>
              <a:t> Festival is held in early February at </a:t>
            </a:r>
            <a:r>
              <a:rPr lang="en-US" sz="1600" b="0" i="0" dirty="0" err="1">
                <a:effectLst/>
                <a:latin typeface="Arial" panose="020B0604020202020204" pitchFamily="34" charset="0"/>
              </a:rPr>
              <a:t>Vajdahunyad</a:t>
            </a:r>
            <a:r>
              <a:rPr lang="en-US" sz="1600" b="0" i="0" dirty="0">
                <a:effectLst/>
                <a:latin typeface="Arial" panose="020B0604020202020204" pitchFamily="34" charset="0"/>
              </a:rPr>
              <a:t> Castle in Budapest. It offers the opportunity to experience Hungarian food, music, and other aspects of Hungarian culture. The festival is named for a furry pig indigenous to the region of Hungary and the Balkans. A </a:t>
            </a:r>
            <a:r>
              <a:rPr lang="en-US" sz="1600" b="0" i="0" dirty="0" err="1">
                <a:effectLst/>
                <a:latin typeface="Arial" panose="020B0604020202020204" pitchFamily="34" charset="0"/>
              </a:rPr>
              <a:t>mangalica</a:t>
            </a:r>
            <a:r>
              <a:rPr lang="en-US" sz="1600" b="0" i="0" dirty="0">
                <a:effectLst/>
                <a:latin typeface="Arial" panose="020B0604020202020204" pitchFamily="34" charset="0"/>
              </a:rPr>
              <a:t> is a breed of pig recognizable by its curly hair and known for its fatty flesh. Sausage, cheese and other dishes made with pork can be sampled at the festival.</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G. Hanami is an important Japanese custom and is held all over Japan in spring. Hanami literally means «viewing flowers», but now it is a cherry blossom viewing. The origin of </a:t>
            </a:r>
            <a:r>
              <a:rPr lang="en-US" sz="1600" b="0" i="0" dirty="0" err="1">
                <a:effectLst/>
                <a:latin typeface="Arial" panose="020B0604020202020204" pitchFamily="34" charset="0"/>
              </a:rPr>
              <a:t>hanami</a:t>
            </a:r>
            <a:r>
              <a:rPr lang="en-US" sz="1600" b="0" i="0" dirty="0">
                <a:effectLst/>
                <a:latin typeface="Arial" panose="020B0604020202020204" pitchFamily="34" charset="0"/>
              </a:rPr>
              <a:t> dates back to more than one thousand years ago when aristocrats enjoyed looking at beautiful cherry blossoms and wrote poems. Nowadays, people in Japan have fun viewing cherry blossoms, drinking and eating. People bring home-cooked meals, do BBQ, or buy takeout food for </a:t>
            </a:r>
            <a:r>
              <a:rPr lang="en-US" sz="1600" b="0" i="0" dirty="0" err="1">
                <a:effectLst/>
                <a:latin typeface="Arial" panose="020B0604020202020204" pitchFamily="34" charset="0"/>
              </a:rPr>
              <a:t>hanami</a:t>
            </a:r>
            <a:r>
              <a:rPr lang="en-US" sz="1600" b="0" i="0" dirty="0">
                <a:effectLst/>
                <a:latin typeface="Arial" panose="020B0604020202020204" pitchFamily="34" charset="0"/>
              </a:rPr>
              <a:t>.</a:t>
            </a:r>
          </a:p>
          <a:p>
            <a:pPr algn="l" fontAlgn="base"/>
            <a:r>
              <a:rPr lang="en-US" sz="1600" b="0" i="0" dirty="0">
                <a:solidFill>
                  <a:srgbClr val="555555"/>
                </a:solidFill>
                <a:effectLst/>
                <a:latin typeface="Arial" panose="020B0604020202020204" pitchFamily="34" charset="0"/>
              </a:rPr>
              <a:t> </a:t>
            </a:r>
          </a:p>
        </p:txBody>
      </p:sp>
      <p:graphicFrame>
        <p:nvGraphicFramePr>
          <p:cNvPr id="4" name="Таблица 3">
            <a:extLst>
              <a:ext uri="{FF2B5EF4-FFF2-40B4-BE49-F238E27FC236}">
                <a16:creationId xmlns:a16="http://schemas.microsoft.com/office/drawing/2014/main" xmlns="" id="{FFDB15CE-73EF-477A-A410-CDCA96AE58A0}"/>
              </a:ext>
            </a:extLst>
          </p:cNvPr>
          <p:cNvGraphicFramePr>
            <a:graphicFrameLocks noGrp="1"/>
          </p:cNvGraphicFramePr>
          <p:nvPr>
            <p:extLst>
              <p:ext uri="{D42A27DB-BD31-4B8C-83A1-F6EECF244321}">
                <p14:modId xmlns:p14="http://schemas.microsoft.com/office/powerpoint/2010/main" xmlns="" val="3848071058"/>
              </p:ext>
            </p:extLst>
          </p:nvPr>
        </p:nvGraphicFramePr>
        <p:xfrm>
          <a:off x="322731" y="8442112"/>
          <a:ext cx="6871445" cy="984276"/>
        </p:xfrm>
        <a:graphic>
          <a:graphicData uri="http://schemas.openxmlformats.org/drawingml/2006/table">
            <a:tbl>
              <a:tblPr>
                <a:tableStyleId>{5940675A-B579-460E-94D1-54222C63F5DA}</a:tableStyleId>
              </a:tblPr>
              <a:tblGrid>
                <a:gridCol w="1226110">
                  <a:extLst>
                    <a:ext uri="{9D8B030D-6E8A-4147-A177-3AD203B41FA5}">
                      <a16:colId xmlns:a16="http://schemas.microsoft.com/office/drawing/2014/main" xmlns="" val="1971113523"/>
                    </a:ext>
                  </a:extLst>
                </a:gridCol>
                <a:gridCol w="739588">
                  <a:extLst>
                    <a:ext uri="{9D8B030D-6E8A-4147-A177-3AD203B41FA5}">
                      <a16:colId xmlns:a16="http://schemas.microsoft.com/office/drawing/2014/main" xmlns="" val="994310934"/>
                    </a:ext>
                  </a:extLst>
                </a:gridCol>
                <a:gridCol w="820271">
                  <a:extLst>
                    <a:ext uri="{9D8B030D-6E8A-4147-A177-3AD203B41FA5}">
                      <a16:colId xmlns:a16="http://schemas.microsoft.com/office/drawing/2014/main" xmlns="" val="919904117"/>
                    </a:ext>
                  </a:extLst>
                </a:gridCol>
                <a:gridCol w="833718">
                  <a:extLst>
                    <a:ext uri="{9D8B030D-6E8A-4147-A177-3AD203B41FA5}">
                      <a16:colId xmlns:a16="http://schemas.microsoft.com/office/drawing/2014/main" xmlns="" val="2854621035"/>
                    </a:ext>
                  </a:extLst>
                </a:gridCol>
                <a:gridCol w="806823">
                  <a:extLst>
                    <a:ext uri="{9D8B030D-6E8A-4147-A177-3AD203B41FA5}">
                      <a16:colId xmlns:a16="http://schemas.microsoft.com/office/drawing/2014/main" xmlns="" val="3855392531"/>
                    </a:ext>
                  </a:extLst>
                </a:gridCol>
                <a:gridCol w="820271">
                  <a:extLst>
                    <a:ext uri="{9D8B030D-6E8A-4147-A177-3AD203B41FA5}">
                      <a16:colId xmlns:a16="http://schemas.microsoft.com/office/drawing/2014/main" xmlns="" val="737918560"/>
                    </a:ext>
                  </a:extLst>
                </a:gridCol>
                <a:gridCol w="833717">
                  <a:extLst>
                    <a:ext uri="{9D8B030D-6E8A-4147-A177-3AD203B41FA5}">
                      <a16:colId xmlns:a16="http://schemas.microsoft.com/office/drawing/2014/main" xmlns="" val="3959679580"/>
                    </a:ext>
                  </a:extLst>
                </a:gridCol>
                <a:gridCol w="790947">
                  <a:extLst>
                    <a:ext uri="{9D8B030D-6E8A-4147-A177-3AD203B41FA5}">
                      <a16:colId xmlns:a16="http://schemas.microsoft.com/office/drawing/2014/main" xmlns="" val="1785808729"/>
                    </a:ext>
                  </a:extLst>
                </a:gridCol>
              </a:tblGrid>
              <a:tr h="513273">
                <a:tc>
                  <a:txBody>
                    <a:bodyPr/>
                    <a:lstStyle/>
                    <a:p>
                      <a:pPr algn="ctr" fontAlgn="base"/>
                      <a:r>
                        <a:rPr lang="ru-RU" sz="1400" b="0" dirty="0">
                          <a:effectLst/>
                        </a:rPr>
                        <a:t>Текст</a:t>
                      </a:r>
                      <a:endParaRPr lang="ru-RU" sz="1400" b="0" dirty="0">
                        <a:effectLst/>
                        <a:latin typeface="inherit"/>
                      </a:endParaRPr>
                    </a:p>
                  </a:txBody>
                  <a:tcPr marL="74959" marR="74959" marT="59967" marB="59967" anchor="ctr"/>
                </a:tc>
                <a:tc>
                  <a:txBody>
                    <a:bodyPr/>
                    <a:lstStyle/>
                    <a:p>
                      <a:pPr algn="ctr" fontAlgn="base"/>
                      <a:r>
                        <a:rPr lang="en-US" sz="1800" b="1" dirty="0">
                          <a:solidFill>
                            <a:schemeClr val="tx1"/>
                          </a:solidFill>
                          <a:effectLst/>
                        </a:rPr>
                        <a:t>A</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B</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rPr>
                        <a:t>C</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D</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a:solidFill>
                            <a:schemeClr val="tx1"/>
                          </a:solidFill>
                          <a:effectLst/>
                        </a:rPr>
                        <a:t>E</a:t>
                      </a:r>
                      <a:endParaRPr lang="en-US" sz="1800" b="1">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rPr>
                        <a:t>F</a:t>
                      </a:r>
                      <a:endParaRPr lang="en-US" sz="1800" b="1" dirty="0">
                        <a:solidFill>
                          <a:schemeClr val="tx1"/>
                        </a:solidFill>
                        <a:effectLst/>
                        <a:latin typeface="inherit"/>
                      </a:endParaRPr>
                    </a:p>
                  </a:txBody>
                  <a:tcPr marL="72000" marR="72000" marT="72000" marB="72000" anchor="ctr"/>
                </a:tc>
                <a:tc>
                  <a:txBody>
                    <a:bodyPr/>
                    <a:lstStyle/>
                    <a:p>
                      <a:pPr algn="ctr" fontAlgn="base"/>
                      <a:r>
                        <a:rPr lang="en-US" sz="1800" b="1" dirty="0">
                          <a:solidFill>
                            <a:schemeClr val="tx1"/>
                          </a:solidFill>
                          <a:effectLst/>
                          <a:latin typeface="inherit"/>
                        </a:rPr>
                        <a:t>G</a:t>
                      </a:r>
                    </a:p>
                  </a:txBody>
                  <a:tcPr marL="72000" marR="72000" marT="72000" marB="72000" anchor="ctr"/>
                </a:tc>
                <a:extLst>
                  <a:ext uri="{0D108BD9-81ED-4DB2-BD59-A6C34878D82A}">
                    <a16:rowId xmlns:a16="http://schemas.microsoft.com/office/drawing/2014/main" xmlns="" val="1782171399"/>
                  </a:ext>
                </a:extLst>
              </a:tr>
              <a:tr h="471003">
                <a:tc>
                  <a:txBody>
                    <a:bodyPr/>
                    <a:lstStyle/>
                    <a:p>
                      <a:pPr algn="ctr" fontAlgn="base"/>
                      <a:r>
                        <a:rPr lang="ru-RU" sz="1400" b="0" dirty="0">
                          <a:effectLst/>
                          <a:latin typeface="inherit"/>
                        </a:rPr>
                        <a:t>Заголовок</a:t>
                      </a:r>
                    </a:p>
                  </a:txBody>
                  <a:tcPr marL="74959" marR="74959" marT="59967" marB="59967" anchor="ctr"/>
                </a:tc>
                <a:tc>
                  <a:txBody>
                    <a:bodyPr/>
                    <a:lstStyle/>
                    <a:p>
                      <a:pPr algn="ctr" fontAlgn="base"/>
                      <a:endParaRPr lang="ru-RU" sz="1800" b="1">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tc>
                  <a:txBody>
                    <a:bodyPr/>
                    <a:lstStyle/>
                    <a:p>
                      <a:pPr algn="ctr" fontAlgn="base"/>
                      <a:endParaRPr lang="ru-RU" sz="1800" b="1" dirty="0">
                        <a:solidFill>
                          <a:schemeClr val="tx1"/>
                        </a:solidFill>
                        <a:effectLst/>
                        <a:latin typeface="inherit"/>
                      </a:endParaRPr>
                    </a:p>
                  </a:txBody>
                  <a:tcPr marL="72000" marR="72000" marT="72000" marB="72000" anchor="ctr"/>
                </a:tc>
                <a:extLst>
                  <a:ext uri="{0D108BD9-81ED-4DB2-BD59-A6C34878D82A}">
                    <a16:rowId xmlns:a16="http://schemas.microsoft.com/office/drawing/2014/main" xmlns="" val="1052966716"/>
                  </a:ext>
                </a:extLst>
              </a:tr>
            </a:tbl>
          </a:graphicData>
        </a:graphic>
      </p:graphicFrame>
    </p:spTree>
    <p:extLst>
      <p:ext uri="{BB962C8B-B14F-4D97-AF65-F5344CB8AC3E}">
        <p14:creationId xmlns:p14="http://schemas.microsoft.com/office/powerpoint/2010/main" xmlns="" val="320042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7192389-3157-4292-ADC4-52CA7FBE7DFD}"/>
              </a:ext>
            </a:extLst>
          </p:cNvPr>
          <p:cNvSpPr txBox="1"/>
          <p:nvPr/>
        </p:nvSpPr>
        <p:spPr>
          <a:xfrm>
            <a:off x="123907" y="979557"/>
            <a:ext cx="7418026" cy="5539978"/>
          </a:xfrm>
          <a:prstGeom prst="rect">
            <a:avLst/>
          </a:prstGeom>
          <a:noFill/>
        </p:spPr>
        <p:txBody>
          <a:bodyPr wrap="square">
            <a:spAutoFit/>
          </a:bodyPr>
          <a:lstStyle/>
          <a:p>
            <a:pPr algn="ctr" fontAlgn="base"/>
            <a:endParaRPr lang="ru-RU" sz="1400" b="1" dirty="0">
              <a:effectLst/>
              <a:latin typeface="inherit"/>
            </a:endParaRPr>
          </a:p>
          <a:p>
            <a:pPr algn="ctr" fontAlgn="base"/>
            <a:r>
              <a:rPr lang="en-US" sz="1400" b="1" dirty="0">
                <a:effectLst/>
                <a:latin typeface="inherit"/>
              </a:rPr>
              <a:t>Friendship and Love</a:t>
            </a:r>
            <a:endParaRPr lang="en-US" sz="1400" b="1" dirty="0">
              <a:effectLst/>
              <a:latin typeface="Playfair Display" panose="020B0604020202020204" pitchFamily="2" charset="-52"/>
            </a:endParaRPr>
          </a:p>
          <a:p>
            <a:pPr algn="l" fontAlgn="base"/>
            <a:r>
              <a:rPr lang="en-US" sz="1400" b="0" i="0" dirty="0">
                <a:effectLst/>
                <a:latin typeface="Arial" panose="020B0604020202020204" pitchFamily="34" charset="0"/>
              </a:rPr>
              <a:t> </a:t>
            </a:r>
          </a:p>
          <a:p>
            <a:pPr algn="l" fontAlgn="base"/>
            <a:r>
              <a:rPr lang="en-US" sz="1300" b="0" i="0" dirty="0">
                <a:effectLst/>
                <a:latin typeface="Arial" panose="020B0604020202020204" pitchFamily="34" charset="0"/>
              </a:rPr>
              <a:t>A strong friendship takes a significant amount of time to develop. It will not just magically mature overnight. A friendship involves committing oneself to help another person </a:t>
            </a:r>
            <a:r>
              <a:rPr lang="en-US" sz="1300" b="1" i="0" dirty="0">
                <a:effectLst/>
                <a:latin typeface="inherit"/>
              </a:rPr>
              <a:t>(A)</a:t>
            </a:r>
            <a:r>
              <a:rPr lang="en-US" sz="1300" b="0" i="0" dirty="0">
                <a:effectLst/>
                <a:latin typeface="Arial" panose="020B0604020202020204" pitchFamily="34" charset="0"/>
              </a:rPr>
              <a:t> ______. I believe that, nothing can replace a true friend, not material objects, or money, and definitely not a boy.</a:t>
            </a:r>
          </a:p>
          <a:p>
            <a:pPr algn="l" fontAlgn="base"/>
            <a:r>
              <a:rPr lang="en-US" sz="1300" b="0" i="0" dirty="0">
                <a:effectLst/>
                <a:latin typeface="Arial" panose="020B0604020202020204" pitchFamily="34" charset="0"/>
              </a:rPr>
              <a:t> </a:t>
            </a:r>
          </a:p>
          <a:p>
            <a:pPr algn="l" fontAlgn="base"/>
            <a:r>
              <a:rPr lang="en-US" sz="1300" b="0" i="0" dirty="0">
                <a:effectLst/>
                <a:latin typeface="Arial" panose="020B0604020202020204" pitchFamily="34" charset="0"/>
              </a:rPr>
              <a:t>I met this guy a couple summers ago who I ended up spending almost all of my free time with. His parents did not approve of our dating because of our age difference, </a:t>
            </a:r>
            <a:r>
              <a:rPr lang="en-US" sz="1300" b="1" i="0" dirty="0">
                <a:effectLst/>
                <a:latin typeface="inherit"/>
              </a:rPr>
              <a:t>(В)</a:t>
            </a:r>
            <a:r>
              <a:rPr lang="en-US" sz="1300" b="0" i="0" dirty="0">
                <a:effectLst/>
                <a:latin typeface="Arial" panose="020B0604020202020204" pitchFamily="34" charset="0"/>
              </a:rPr>
              <a:t> ______. He had told me the day we met that he had joined the air force and would leave for overseas that coming October. After three months had past, the time came when he had to leave. This left me feeling completely alone.</a:t>
            </a:r>
          </a:p>
          <a:p>
            <a:pPr algn="l" fontAlgn="base"/>
            <a:r>
              <a:rPr lang="en-US" sz="1300" b="0" i="0" dirty="0">
                <a:effectLst/>
                <a:latin typeface="Arial" panose="020B0604020202020204" pitchFamily="34" charset="0"/>
              </a:rPr>
              <a:t> </a:t>
            </a:r>
          </a:p>
          <a:p>
            <a:pPr algn="l" fontAlgn="base"/>
            <a:r>
              <a:rPr lang="en-US" sz="1300" b="0" i="0" dirty="0">
                <a:effectLst/>
                <a:latin typeface="Arial" panose="020B0604020202020204" pitchFamily="34" charset="0"/>
              </a:rPr>
              <a:t>I turned to my friends for support, but to my surprise, </a:t>
            </a:r>
            <a:r>
              <a:rPr lang="en-US" sz="1300" b="1" i="0" dirty="0">
                <a:effectLst/>
                <a:latin typeface="inherit"/>
              </a:rPr>
              <a:t>(С)</a:t>
            </a:r>
            <a:r>
              <a:rPr lang="en-US" sz="1300" b="0" i="0" dirty="0">
                <a:effectLst/>
                <a:latin typeface="Arial" panose="020B0604020202020204" pitchFamily="34" charset="0"/>
              </a:rPr>
              <a:t> ______. I had spent so much time with this guy and so little time with them, that they did not feel sorry for me when he left. For so long they had become the only constant in my life, and I had taken them for granted over something </a:t>
            </a:r>
            <a:r>
              <a:rPr lang="en-US" sz="1300" b="1" i="0" dirty="0">
                <a:effectLst/>
                <a:latin typeface="inherit"/>
              </a:rPr>
              <a:t>(D)</a:t>
            </a:r>
            <a:r>
              <a:rPr lang="en-US" sz="1300" b="0" i="0" dirty="0">
                <a:effectLst/>
                <a:latin typeface="Arial" panose="020B0604020202020204" pitchFamily="34" charset="0"/>
              </a:rPr>
              <a:t> ______.</a:t>
            </a:r>
          </a:p>
          <a:p>
            <a:pPr algn="l" fontAlgn="base"/>
            <a:r>
              <a:rPr lang="en-US" sz="1300" b="0" i="0" dirty="0">
                <a:effectLst/>
                <a:latin typeface="Arial" panose="020B0604020202020204" pitchFamily="34" charset="0"/>
              </a:rPr>
              <a:t>When my boyfriend came back, our relationship changed. I tried to fix all the aspects in my life that had gone so wrong in the previous six months.</a:t>
            </a:r>
          </a:p>
          <a:p>
            <a:pPr algn="l" fontAlgn="base"/>
            <a:r>
              <a:rPr lang="en-US" sz="1300" b="0" i="0" dirty="0">
                <a:effectLst/>
                <a:latin typeface="Arial" panose="020B0604020202020204" pitchFamily="34" charset="0"/>
              </a:rPr>
              <a:t> </a:t>
            </a:r>
          </a:p>
          <a:p>
            <a:pPr algn="l" fontAlgn="base"/>
            <a:r>
              <a:rPr lang="en-US" sz="1300" b="0" i="0" dirty="0">
                <a:effectLst/>
                <a:latin typeface="Arial" panose="020B0604020202020204" pitchFamily="34" charset="0"/>
              </a:rPr>
              <a:t>This experience taught me that true friendships will only survive if one puts forth effort to make them last. Keeping friends close will guarantee that </a:t>
            </a:r>
            <a:r>
              <a:rPr lang="en-US" sz="1300" b="1" i="0" dirty="0">
                <a:effectLst/>
                <a:latin typeface="inherit"/>
              </a:rPr>
              <a:t>(E)</a:t>
            </a:r>
            <a:r>
              <a:rPr lang="en-US" sz="1300" b="0" i="0" dirty="0">
                <a:effectLst/>
                <a:latin typeface="Arial" panose="020B0604020202020204" pitchFamily="34" charset="0"/>
              </a:rPr>
              <a:t> ______. When a relationship falls apart, a friend will always do everything in their power to make everything less painful. As for me, I try to keep my friends as close as I can. I know they will always support me in whatever I do, and to them, </a:t>
            </a:r>
            <a:r>
              <a:rPr lang="en-US" sz="1300" b="1" i="0" dirty="0">
                <a:effectLst/>
                <a:latin typeface="inherit"/>
              </a:rPr>
              <a:t>(F)</a:t>
            </a:r>
            <a:r>
              <a:rPr lang="en-US" sz="1300" b="0" i="0" dirty="0">
                <a:effectLst/>
                <a:latin typeface="Arial" panose="020B0604020202020204" pitchFamily="34" charset="0"/>
              </a:rPr>
              <a:t> ______.</a:t>
            </a:r>
          </a:p>
          <a:p>
            <a:pPr algn="just" fontAlgn="base"/>
            <a:r>
              <a:rPr lang="en-US" sz="1300" b="0" i="0" dirty="0">
                <a:effectLst/>
                <a:latin typeface="Arial" panose="020B0604020202020204" pitchFamily="34" charset="0"/>
              </a:rPr>
              <a:t> </a:t>
            </a:r>
          </a:p>
          <a:p>
            <a:pPr algn="just" fontAlgn="base"/>
            <a:r>
              <a:rPr lang="en-US" sz="1300" b="0" i="0" dirty="0">
                <a:effectLst/>
                <a:latin typeface="Arial" panose="020B0604020202020204" pitchFamily="34" charset="0"/>
              </a:rPr>
              <a:t> </a:t>
            </a:r>
          </a:p>
        </p:txBody>
      </p:sp>
      <p:sp>
        <p:nvSpPr>
          <p:cNvPr id="4" name="Прямоугольник 3">
            <a:extLst>
              <a:ext uri="{FF2B5EF4-FFF2-40B4-BE49-F238E27FC236}">
                <a16:creationId xmlns:a16="http://schemas.microsoft.com/office/drawing/2014/main" xmlns="" id="{B90D6221-1DD8-4E0E-A87E-8347B75999D4}"/>
              </a:ext>
            </a:extLst>
          </p:cNvPr>
          <p:cNvSpPr/>
          <p:nvPr/>
        </p:nvSpPr>
        <p:spPr>
          <a:xfrm>
            <a:off x="358775" y="543536"/>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11</a:t>
            </a:r>
          </a:p>
        </p:txBody>
      </p:sp>
      <p:sp>
        <p:nvSpPr>
          <p:cNvPr id="6" name="TextBox 5">
            <a:extLst>
              <a:ext uri="{FF2B5EF4-FFF2-40B4-BE49-F238E27FC236}">
                <a16:creationId xmlns:a16="http://schemas.microsoft.com/office/drawing/2014/main" xmlns="" id="{09B0DB42-8609-44C3-B43B-1FE27111F8F2}"/>
              </a:ext>
            </a:extLst>
          </p:cNvPr>
          <p:cNvSpPr txBox="1"/>
          <p:nvPr/>
        </p:nvSpPr>
        <p:spPr>
          <a:xfrm>
            <a:off x="1044575" y="147204"/>
            <a:ext cx="6515100" cy="1077218"/>
          </a:xfrm>
          <a:prstGeom prst="rect">
            <a:avLst/>
          </a:prstGeom>
          <a:noFill/>
        </p:spPr>
        <p:txBody>
          <a:bodyPr wrap="square">
            <a:spAutoFit/>
          </a:bodyPr>
          <a:lstStyle/>
          <a:p>
            <a:pPr algn="l" fontAlgn="base"/>
            <a:r>
              <a:rPr lang="en-US" sz="1600" b="0" i="0" dirty="0" err="1">
                <a:effectLst/>
                <a:latin typeface="Arial" panose="020B0604020202020204" pitchFamily="34" charset="0"/>
              </a:rPr>
              <a:t>Прочитайте</a:t>
            </a:r>
            <a:r>
              <a:rPr lang="en-US" sz="1600" b="0" i="0" dirty="0">
                <a:effectLst/>
                <a:latin typeface="Arial" panose="020B0604020202020204" pitchFamily="34" charset="0"/>
              </a:rPr>
              <a:t> </a:t>
            </a:r>
            <a:r>
              <a:rPr lang="en-US" sz="1600" b="0" i="0" dirty="0" err="1">
                <a:effectLst/>
                <a:latin typeface="Arial" panose="020B0604020202020204" pitchFamily="34" charset="0"/>
              </a:rPr>
              <a:t>текст</a:t>
            </a:r>
            <a:r>
              <a:rPr lang="en-US" sz="1600" b="0" i="0" dirty="0">
                <a:effectLst/>
                <a:latin typeface="Arial" panose="020B0604020202020204" pitchFamily="34" charset="0"/>
              </a:rPr>
              <a:t> и </a:t>
            </a:r>
            <a:r>
              <a:rPr lang="en-US" sz="1600" b="0" i="0" dirty="0" err="1">
                <a:effectLst/>
                <a:latin typeface="Arial" panose="020B0604020202020204" pitchFamily="34" charset="0"/>
              </a:rPr>
              <a:t>заполните</a:t>
            </a:r>
            <a:r>
              <a:rPr lang="en-US" sz="1600" b="0" i="0" dirty="0">
                <a:effectLst/>
                <a:latin typeface="Arial" panose="020B0604020202020204" pitchFamily="34" charset="0"/>
              </a:rPr>
              <a:t> </a:t>
            </a:r>
            <a:r>
              <a:rPr lang="en-US" sz="1600" b="0" i="0" dirty="0" err="1">
                <a:effectLst/>
                <a:latin typeface="Arial" panose="020B0604020202020204" pitchFamily="34" charset="0"/>
              </a:rPr>
              <a:t>пропуски</a:t>
            </a:r>
            <a:r>
              <a:rPr lang="en-US" sz="1600" b="0" i="0" dirty="0">
                <a:effectLst/>
                <a:latin typeface="Arial" panose="020B0604020202020204" pitchFamily="34" charset="0"/>
              </a:rPr>
              <a:t> A–F </a:t>
            </a:r>
            <a:r>
              <a:rPr lang="en-US" sz="1600" b="0" i="0" dirty="0" err="1">
                <a:effectLst/>
                <a:latin typeface="Arial" panose="020B0604020202020204" pitchFamily="34" charset="0"/>
              </a:rPr>
              <a:t>частями</a:t>
            </a:r>
            <a:r>
              <a:rPr lang="en-US" sz="1600" b="0" i="0" dirty="0">
                <a:effectLst/>
                <a:latin typeface="Arial" panose="020B0604020202020204" pitchFamily="34" charset="0"/>
              </a:rPr>
              <a:t> </a:t>
            </a:r>
            <a:r>
              <a:rPr lang="en-US" sz="1600" b="0" i="0" dirty="0" err="1">
                <a:effectLst/>
                <a:latin typeface="Arial" panose="020B0604020202020204" pitchFamily="34" charset="0"/>
              </a:rPr>
              <a:t>предложений</a:t>
            </a:r>
            <a:r>
              <a:rPr lang="en-US" sz="1600" b="0" i="0" dirty="0">
                <a:effectLst/>
                <a:latin typeface="Arial" panose="020B0604020202020204" pitchFamily="34" charset="0"/>
              </a:rPr>
              <a:t>, </a:t>
            </a:r>
            <a:r>
              <a:rPr lang="en-US" sz="1600" b="0" i="0" dirty="0" err="1">
                <a:effectLst/>
                <a:latin typeface="Arial" panose="020B0604020202020204" pitchFamily="34" charset="0"/>
              </a:rPr>
              <a:t>обозначенными</a:t>
            </a:r>
            <a:r>
              <a:rPr lang="en-US" sz="1600" b="0" i="0" dirty="0">
                <a:effectLst/>
                <a:latin typeface="Arial" panose="020B0604020202020204" pitchFamily="34" charset="0"/>
              </a:rPr>
              <a:t> </a:t>
            </a:r>
            <a:r>
              <a:rPr lang="en-US" sz="1600" b="0" i="0" dirty="0" err="1">
                <a:effectLst/>
                <a:latin typeface="Arial" panose="020B0604020202020204" pitchFamily="34" charset="0"/>
              </a:rPr>
              <a:t>цифрами</a:t>
            </a:r>
            <a:r>
              <a:rPr lang="en-US" sz="1600" b="0" i="0" dirty="0">
                <a:effectLst/>
                <a:latin typeface="Arial" panose="020B0604020202020204" pitchFamily="34" charset="0"/>
              </a:rPr>
              <a:t> 1–7. </a:t>
            </a:r>
            <a:r>
              <a:rPr lang="en-US" sz="1600" b="0" i="0" dirty="0" err="1">
                <a:effectLst/>
                <a:latin typeface="Arial" panose="020B0604020202020204" pitchFamily="34" charset="0"/>
              </a:rPr>
              <a:t>Одна</a:t>
            </a:r>
            <a:r>
              <a:rPr lang="en-US" sz="1600" b="0" i="0" dirty="0">
                <a:effectLst/>
                <a:latin typeface="Arial" panose="020B0604020202020204" pitchFamily="34" charset="0"/>
              </a:rPr>
              <a:t> </a:t>
            </a:r>
            <a:r>
              <a:rPr lang="en-US" sz="1600" b="0" i="0" dirty="0" err="1">
                <a:effectLst/>
                <a:latin typeface="Arial" panose="020B0604020202020204" pitchFamily="34" charset="0"/>
              </a:rPr>
              <a:t>из</a:t>
            </a:r>
            <a:r>
              <a:rPr lang="en-US" sz="1600" b="0" i="0" dirty="0">
                <a:effectLst/>
                <a:latin typeface="Arial" panose="020B0604020202020204" pitchFamily="34" charset="0"/>
              </a:rPr>
              <a:t> </a:t>
            </a:r>
            <a:r>
              <a:rPr lang="en-US" sz="1600" b="0" i="0" dirty="0" err="1">
                <a:effectLst/>
                <a:latin typeface="Arial" panose="020B0604020202020204" pitchFamily="34" charset="0"/>
              </a:rPr>
              <a:t>частей</a:t>
            </a:r>
            <a:r>
              <a:rPr lang="en-US" sz="1600" b="0" i="0" dirty="0">
                <a:effectLst/>
                <a:latin typeface="Arial" panose="020B0604020202020204" pitchFamily="34" charset="0"/>
              </a:rPr>
              <a:t> в </a:t>
            </a:r>
            <a:r>
              <a:rPr lang="en-US" sz="1600" b="0" i="0" dirty="0" err="1">
                <a:effectLst/>
                <a:latin typeface="Arial" panose="020B0604020202020204" pitchFamily="34" charset="0"/>
              </a:rPr>
              <a:t>списке</a:t>
            </a:r>
            <a:r>
              <a:rPr lang="en-US" sz="1600" b="0" i="0" dirty="0">
                <a:effectLst/>
                <a:latin typeface="Arial" panose="020B0604020202020204" pitchFamily="34" charset="0"/>
              </a:rPr>
              <a:t> 1–7 — </a:t>
            </a:r>
            <a:r>
              <a:rPr lang="en-US" sz="1600" b="0" i="0" dirty="0" err="1">
                <a:effectLst/>
                <a:latin typeface="Arial" panose="020B0604020202020204" pitchFamily="34" charset="0"/>
              </a:rPr>
              <a:t>лишняя</a:t>
            </a:r>
            <a:r>
              <a:rPr lang="en-US" sz="1600" b="0" i="0" dirty="0">
                <a:effectLst/>
                <a:latin typeface="Arial" panose="020B0604020202020204" pitchFamily="34" charset="0"/>
              </a:rPr>
              <a:t>. </a:t>
            </a:r>
            <a:r>
              <a:rPr lang="en-US" sz="1600" b="0" i="0" dirty="0" err="1">
                <a:effectLst/>
                <a:latin typeface="Arial" panose="020B0604020202020204" pitchFamily="34" charset="0"/>
              </a:rPr>
              <a:t>Занесите</a:t>
            </a:r>
            <a:r>
              <a:rPr lang="en-US" sz="1600" b="0" i="0" dirty="0">
                <a:effectLst/>
                <a:latin typeface="Arial" panose="020B0604020202020204" pitchFamily="34" charset="0"/>
              </a:rPr>
              <a:t> </a:t>
            </a:r>
            <a:r>
              <a:rPr lang="en-US" sz="1600" b="0" i="0" dirty="0" err="1">
                <a:effectLst/>
                <a:latin typeface="Arial" panose="020B0604020202020204" pitchFamily="34" charset="0"/>
              </a:rPr>
              <a:t>цифры</a:t>
            </a:r>
            <a:r>
              <a:rPr lang="en-US" sz="1600" b="0" i="0" dirty="0">
                <a:effectLst/>
                <a:latin typeface="Arial" panose="020B0604020202020204" pitchFamily="34" charset="0"/>
              </a:rPr>
              <a:t>, </a:t>
            </a:r>
            <a:r>
              <a:rPr lang="en-US" sz="1600" b="0" i="0" dirty="0" err="1">
                <a:effectLst/>
                <a:latin typeface="Arial" panose="020B0604020202020204" pitchFamily="34" charset="0"/>
              </a:rPr>
              <a:t>обозначающие</a:t>
            </a:r>
            <a:r>
              <a:rPr lang="en-US" sz="1600" b="0" i="0" dirty="0">
                <a:effectLst/>
                <a:latin typeface="Arial" panose="020B0604020202020204" pitchFamily="34" charset="0"/>
              </a:rPr>
              <a:t> </a:t>
            </a:r>
            <a:r>
              <a:rPr lang="en-US" sz="1600" b="0" i="0" dirty="0" err="1">
                <a:effectLst/>
                <a:latin typeface="Arial" panose="020B0604020202020204" pitchFamily="34" charset="0"/>
              </a:rPr>
              <a:t>соответствующие</a:t>
            </a:r>
            <a:r>
              <a:rPr lang="en-US" sz="1600" b="0" i="0" dirty="0">
                <a:effectLst/>
                <a:latin typeface="Arial" panose="020B0604020202020204" pitchFamily="34" charset="0"/>
              </a:rPr>
              <a:t> </a:t>
            </a:r>
            <a:r>
              <a:rPr lang="en-US" sz="1600" b="0" i="0" dirty="0" err="1">
                <a:effectLst/>
                <a:latin typeface="Arial" panose="020B0604020202020204" pitchFamily="34" charset="0"/>
              </a:rPr>
              <a:t>части</a:t>
            </a:r>
            <a:r>
              <a:rPr lang="en-US" sz="1600" b="0" i="0" dirty="0">
                <a:effectLst/>
                <a:latin typeface="Arial" panose="020B0604020202020204" pitchFamily="34" charset="0"/>
              </a:rPr>
              <a:t> </a:t>
            </a:r>
            <a:r>
              <a:rPr lang="en-US" sz="1600" b="0" i="0" dirty="0" err="1">
                <a:effectLst/>
                <a:latin typeface="Arial" panose="020B0604020202020204" pitchFamily="34" charset="0"/>
              </a:rPr>
              <a:t>предложений</a:t>
            </a:r>
            <a:r>
              <a:rPr lang="en-US" sz="1600" b="0" i="0" dirty="0">
                <a:effectLst/>
                <a:latin typeface="Arial" panose="020B0604020202020204" pitchFamily="34" charset="0"/>
              </a:rPr>
              <a:t>, в </a:t>
            </a:r>
            <a:r>
              <a:rPr lang="en-US" sz="1600" b="0" i="0" dirty="0" err="1">
                <a:effectLst/>
                <a:latin typeface="Arial" panose="020B0604020202020204" pitchFamily="34" charset="0"/>
              </a:rPr>
              <a:t>таблицу</a:t>
            </a:r>
            <a:r>
              <a:rPr lang="en-US" sz="1600" b="0" i="0" dirty="0">
                <a:effectLst/>
                <a:latin typeface="Arial" panose="020B0604020202020204" pitchFamily="34" charset="0"/>
              </a:rPr>
              <a:t>.</a:t>
            </a:r>
          </a:p>
        </p:txBody>
      </p:sp>
      <p:sp>
        <p:nvSpPr>
          <p:cNvPr id="8" name="TextBox 7">
            <a:extLst>
              <a:ext uri="{FF2B5EF4-FFF2-40B4-BE49-F238E27FC236}">
                <a16:creationId xmlns:a16="http://schemas.microsoft.com/office/drawing/2014/main" xmlns="" id="{92A82561-D354-48D3-AEA7-A0E727FB3028}"/>
              </a:ext>
            </a:extLst>
          </p:cNvPr>
          <p:cNvSpPr txBox="1"/>
          <p:nvPr/>
        </p:nvSpPr>
        <p:spPr>
          <a:xfrm>
            <a:off x="126562" y="6141514"/>
            <a:ext cx="7036172" cy="2923877"/>
          </a:xfrm>
          <a:prstGeom prst="rect">
            <a:avLst/>
          </a:prstGeom>
          <a:noFill/>
        </p:spPr>
        <p:txBody>
          <a:bodyPr wrap="square">
            <a:spAutoFit/>
          </a:bodyPr>
          <a:lstStyle/>
          <a:p>
            <a:pPr algn="l" fontAlgn="base">
              <a:lnSpc>
                <a:spcPct val="150000"/>
              </a:lnSpc>
              <a:buFont typeface="+mj-lt"/>
              <a:buAutoNum type="arabicPeriod"/>
            </a:pPr>
            <a:r>
              <a:rPr lang="en-US" sz="1600" b="0" i="0" dirty="0">
                <a:effectLst/>
                <a:latin typeface="inherit"/>
              </a:rPr>
              <a:t>but we did anyway.</a:t>
            </a:r>
          </a:p>
          <a:p>
            <a:pPr algn="l" fontAlgn="base">
              <a:lnSpc>
                <a:spcPct val="150000"/>
              </a:lnSpc>
              <a:buFont typeface="+mj-lt"/>
              <a:buAutoNum type="arabicPeriod"/>
            </a:pPr>
            <a:r>
              <a:rPr lang="en-US" sz="1600" b="0" i="0" dirty="0">
                <a:effectLst/>
                <a:latin typeface="inherit"/>
              </a:rPr>
              <a:t>whenever a need arises.</a:t>
            </a:r>
          </a:p>
          <a:p>
            <a:pPr algn="l" fontAlgn="base">
              <a:lnSpc>
                <a:spcPct val="150000"/>
              </a:lnSpc>
              <a:buFont typeface="+mj-lt"/>
              <a:buAutoNum type="arabicPeriod"/>
            </a:pPr>
            <a:r>
              <a:rPr lang="en-US" sz="1600" b="0" i="0" dirty="0">
                <a:effectLst/>
                <a:latin typeface="inherit"/>
              </a:rPr>
              <a:t>they did not really care.</a:t>
            </a:r>
          </a:p>
          <a:p>
            <a:pPr algn="l" fontAlgn="base">
              <a:lnSpc>
                <a:spcPct val="150000"/>
              </a:lnSpc>
              <a:buFont typeface="+mj-lt"/>
              <a:buAutoNum type="arabicPeriod"/>
            </a:pPr>
            <a:r>
              <a:rPr lang="en-US" sz="1600" b="0" i="0" dirty="0">
                <a:effectLst/>
                <a:latin typeface="inherit"/>
              </a:rPr>
              <a:t>whenever they need your help.</a:t>
            </a:r>
          </a:p>
          <a:p>
            <a:pPr algn="l" fontAlgn="base">
              <a:lnSpc>
                <a:spcPct val="150000"/>
              </a:lnSpc>
              <a:buFont typeface="+mj-lt"/>
              <a:buAutoNum type="arabicPeriod"/>
            </a:pPr>
            <a:r>
              <a:rPr lang="en-US" sz="1600" b="0" i="0" dirty="0">
                <a:effectLst/>
                <a:latin typeface="inherit"/>
              </a:rPr>
              <a:t>I could not guarantee would even last.</a:t>
            </a:r>
          </a:p>
          <a:p>
            <a:pPr algn="l" fontAlgn="base">
              <a:lnSpc>
                <a:spcPct val="150000"/>
              </a:lnSpc>
              <a:buFont typeface="+mj-lt"/>
              <a:buAutoNum type="arabicPeriod"/>
            </a:pPr>
            <a:r>
              <a:rPr lang="en-US" sz="1600" b="0" i="0" dirty="0">
                <a:effectLst/>
                <a:latin typeface="inherit"/>
              </a:rPr>
              <a:t>I am eternally grateful for a second chance.</a:t>
            </a:r>
          </a:p>
          <a:p>
            <a:pPr algn="l" fontAlgn="base">
              <a:lnSpc>
                <a:spcPct val="150000"/>
              </a:lnSpc>
              <a:buFont typeface="+mj-lt"/>
              <a:buAutoNum type="arabicPeriod"/>
            </a:pPr>
            <a:r>
              <a:rPr lang="en-US" sz="1600" b="0" i="0" dirty="0">
                <a:effectLst/>
                <a:latin typeface="inherit"/>
              </a:rPr>
              <a:t>someone will always have a shoulder to cry on.</a:t>
            </a:r>
          </a:p>
          <a:p>
            <a:pPr algn="l" fontAlgn="base"/>
            <a:r>
              <a:rPr lang="en-US" sz="1600" b="0" i="0" dirty="0">
                <a:solidFill>
                  <a:srgbClr val="555555"/>
                </a:solidFill>
                <a:effectLst/>
                <a:latin typeface="Arial" panose="020B0604020202020204" pitchFamily="34" charset="0"/>
              </a:rPr>
              <a:t> </a:t>
            </a:r>
          </a:p>
        </p:txBody>
      </p:sp>
      <p:graphicFrame>
        <p:nvGraphicFramePr>
          <p:cNvPr id="9" name="Таблица 8">
            <a:extLst>
              <a:ext uri="{FF2B5EF4-FFF2-40B4-BE49-F238E27FC236}">
                <a16:creationId xmlns:a16="http://schemas.microsoft.com/office/drawing/2014/main" xmlns="" id="{AA22C8D0-3EEB-44AB-ADCA-8A9D378B643F}"/>
              </a:ext>
            </a:extLst>
          </p:cNvPr>
          <p:cNvGraphicFramePr>
            <a:graphicFrameLocks noGrp="1"/>
          </p:cNvGraphicFramePr>
          <p:nvPr>
            <p:extLst>
              <p:ext uri="{D42A27DB-BD31-4B8C-83A1-F6EECF244321}">
                <p14:modId xmlns:p14="http://schemas.microsoft.com/office/powerpoint/2010/main" xmlns="" val="4155477638"/>
              </p:ext>
            </p:extLst>
          </p:nvPr>
        </p:nvGraphicFramePr>
        <p:xfrm>
          <a:off x="201706" y="8869318"/>
          <a:ext cx="7156261" cy="1026546"/>
        </p:xfrm>
        <a:graphic>
          <a:graphicData uri="http://schemas.openxmlformats.org/drawingml/2006/table">
            <a:tbl>
              <a:tblPr>
                <a:tableStyleId>{5940675A-B579-460E-94D1-54222C63F5DA}</a:tableStyleId>
              </a:tblPr>
              <a:tblGrid>
                <a:gridCol w="1022323">
                  <a:extLst>
                    <a:ext uri="{9D8B030D-6E8A-4147-A177-3AD203B41FA5}">
                      <a16:colId xmlns:a16="http://schemas.microsoft.com/office/drawing/2014/main" xmlns="" val="1971113523"/>
                    </a:ext>
                  </a:extLst>
                </a:gridCol>
                <a:gridCol w="1022323">
                  <a:extLst>
                    <a:ext uri="{9D8B030D-6E8A-4147-A177-3AD203B41FA5}">
                      <a16:colId xmlns:a16="http://schemas.microsoft.com/office/drawing/2014/main" xmlns="" val="994310934"/>
                    </a:ext>
                  </a:extLst>
                </a:gridCol>
                <a:gridCol w="1022323">
                  <a:extLst>
                    <a:ext uri="{9D8B030D-6E8A-4147-A177-3AD203B41FA5}">
                      <a16:colId xmlns:a16="http://schemas.microsoft.com/office/drawing/2014/main" xmlns="" val="919904117"/>
                    </a:ext>
                  </a:extLst>
                </a:gridCol>
                <a:gridCol w="1022323">
                  <a:extLst>
                    <a:ext uri="{9D8B030D-6E8A-4147-A177-3AD203B41FA5}">
                      <a16:colId xmlns:a16="http://schemas.microsoft.com/office/drawing/2014/main" xmlns="" val="2854621035"/>
                    </a:ext>
                  </a:extLst>
                </a:gridCol>
                <a:gridCol w="1022323">
                  <a:extLst>
                    <a:ext uri="{9D8B030D-6E8A-4147-A177-3AD203B41FA5}">
                      <a16:colId xmlns:a16="http://schemas.microsoft.com/office/drawing/2014/main" xmlns="" val="3855392531"/>
                    </a:ext>
                  </a:extLst>
                </a:gridCol>
                <a:gridCol w="1022323">
                  <a:extLst>
                    <a:ext uri="{9D8B030D-6E8A-4147-A177-3AD203B41FA5}">
                      <a16:colId xmlns:a16="http://schemas.microsoft.com/office/drawing/2014/main" xmlns="" val="737918560"/>
                    </a:ext>
                  </a:extLst>
                </a:gridCol>
                <a:gridCol w="1022323">
                  <a:extLst>
                    <a:ext uri="{9D8B030D-6E8A-4147-A177-3AD203B41FA5}">
                      <a16:colId xmlns:a16="http://schemas.microsoft.com/office/drawing/2014/main" xmlns="" val="3959679580"/>
                    </a:ext>
                  </a:extLst>
                </a:gridCol>
              </a:tblGrid>
              <a:tr h="513273">
                <a:tc>
                  <a:txBody>
                    <a:bodyPr/>
                    <a:lstStyle/>
                    <a:p>
                      <a:pPr algn="ctr" fontAlgn="base"/>
                      <a:r>
                        <a:rPr lang="ru-RU" sz="1200" b="0" dirty="0">
                          <a:effectLst/>
                        </a:rPr>
                        <a:t>Пропуск</a:t>
                      </a:r>
                      <a:endParaRPr lang="ru-RU" sz="1200" b="0" dirty="0">
                        <a:effectLst/>
                        <a:latin typeface="inherit"/>
                      </a:endParaRPr>
                    </a:p>
                  </a:txBody>
                  <a:tcPr marL="74959" marR="74959" marT="59967" marB="59967" anchor="ctr"/>
                </a:tc>
                <a:tc>
                  <a:txBody>
                    <a:bodyPr/>
                    <a:lstStyle/>
                    <a:p>
                      <a:pPr algn="ctr" fontAlgn="base"/>
                      <a:r>
                        <a:rPr lang="en-US" sz="1800" b="1">
                          <a:solidFill>
                            <a:schemeClr val="tx1"/>
                          </a:solidFill>
                          <a:effectLst/>
                        </a:rPr>
                        <a:t>A</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B</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dirty="0">
                          <a:solidFill>
                            <a:schemeClr val="tx1"/>
                          </a:solidFill>
                          <a:effectLst/>
                        </a:rPr>
                        <a:t>C</a:t>
                      </a:r>
                      <a:endParaRPr lang="en-US" sz="1800" b="1" dirty="0">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D</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E</a:t>
                      </a:r>
                      <a:endParaRPr lang="en-US" sz="1800" b="1">
                        <a:solidFill>
                          <a:schemeClr val="tx1"/>
                        </a:solidFill>
                        <a:effectLst/>
                        <a:latin typeface="inherit"/>
                      </a:endParaRPr>
                    </a:p>
                  </a:txBody>
                  <a:tcPr marL="74959" marR="74959" marT="59967" marB="59967" anchor="ctr"/>
                </a:tc>
                <a:tc>
                  <a:txBody>
                    <a:bodyPr/>
                    <a:lstStyle/>
                    <a:p>
                      <a:pPr algn="ctr" fontAlgn="base"/>
                      <a:r>
                        <a:rPr lang="en-US" sz="1800" b="1">
                          <a:solidFill>
                            <a:schemeClr val="tx1"/>
                          </a:solidFill>
                          <a:effectLst/>
                        </a:rPr>
                        <a:t>F</a:t>
                      </a:r>
                      <a:endParaRPr lang="en-US" sz="1800" b="1">
                        <a:solidFill>
                          <a:schemeClr val="tx1"/>
                        </a:solidFill>
                        <a:effectLst/>
                        <a:latin typeface="inherit"/>
                      </a:endParaRPr>
                    </a:p>
                  </a:txBody>
                  <a:tcPr marL="74959" marR="74959" marT="59967" marB="59967" anchor="ctr"/>
                </a:tc>
                <a:extLst>
                  <a:ext uri="{0D108BD9-81ED-4DB2-BD59-A6C34878D82A}">
                    <a16:rowId xmlns:a16="http://schemas.microsoft.com/office/drawing/2014/main" xmlns="" val="1782171399"/>
                  </a:ext>
                </a:extLst>
              </a:tr>
              <a:tr h="513273">
                <a:tc>
                  <a:txBody>
                    <a:bodyPr/>
                    <a:lstStyle/>
                    <a:p>
                      <a:pPr algn="ctr" fontAlgn="base"/>
                      <a:r>
                        <a:rPr lang="ru-RU" sz="1100" b="0" dirty="0">
                          <a:effectLst/>
                          <a:latin typeface="inherit"/>
                        </a:rPr>
                        <a:t>Часть предложения</a:t>
                      </a: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tc>
                  <a:txBody>
                    <a:bodyPr/>
                    <a:lstStyle/>
                    <a:p>
                      <a:pPr algn="ctr" fontAlgn="base"/>
                      <a:endParaRPr lang="ru-RU" sz="1800" b="1" dirty="0">
                        <a:solidFill>
                          <a:schemeClr val="tx1"/>
                        </a:solidFill>
                        <a:effectLst/>
                        <a:latin typeface="inherit"/>
                      </a:endParaRPr>
                    </a:p>
                  </a:txBody>
                  <a:tcPr marL="74959" marR="74959" marT="59967" marB="59967" anchor="ctr"/>
                </a:tc>
                <a:extLst>
                  <a:ext uri="{0D108BD9-81ED-4DB2-BD59-A6C34878D82A}">
                    <a16:rowId xmlns:a16="http://schemas.microsoft.com/office/drawing/2014/main" xmlns="" val="1052966716"/>
                  </a:ext>
                </a:extLst>
              </a:tr>
            </a:tbl>
          </a:graphicData>
        </a:graphic>
      </p:graphicFrame>
    </p:spTree>
    <p:extLst>
      <p:ext uri="{BB962C8B-B14F-4D97-AF65-F5344CB8AC3E}">
        <p14:creationId xmlns:p14="http://schemas.microsoft.com/office/powerpoint/2010/main" xmlns="" val="817595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4BA4570-E1E0-4EBA-9B34-AD610618C4A0}"/>
              </a:ext>
            </a:extLst>
          </p:cNvPr>
          <p:cNvSpPr txBox="1"/>
          <p:nvPr/>
        </p:nvSpPr>
        <p:spPr>
          <a:xfrm>
            <a:off x="418072" y="144814"/>
            <a:ext cx="6723529" cy="830997"/>
          </a:xfrm>
          <a:prstGeom prst="rect">
            <a:avLst/>
          </a:prstGeom>
          <a:noFill/>
        </p:spPr>
        <p:txBody>
          <a:bodyPr wrap="square">
            <a:spAutoFit/>
          </a:bodyPr>
          <a:lstStyle/>
          <a:p>
            <a:r>
              <a:rPr lang="ru-RU" sz="1600" b="0" i="1" dirty="0">
                <a:effectLst/>
                <a:latin typeface="Arial" panose="020B0604020202020204" pitchFamily="34" charset="0"/>
              </a:rPr>
              <a:t>Прочитайте рассказ и выполните задания </a:t>
            </a:r>
            <a:r>
              <a:rPr lang="ru-RU" sz="1600" b="1" i="1" dirty="0">
                <a:effectLst/>
                <a:latin typeface="inherit"/>
              </a:rPr>
              <a:t>1–7</a:t>
            </a:r>
            <a:r>
              <a:rPr lang="ru-RU" sz="1600" b="0" i="1" dirty="0">
                <a:effectLst/>
                <a:latin typeface="Arial" panose="020B0604020202020204" pitchFamily="34" charset="0"/>
              </a:rPr>
              <a:t>. В каждом задании обведите букву </a:t>
            </a:r>
            <a:r>
              <a:rPr lang="ru-RU" sz="1600" b="1" i="1" dirty="0">
                <a:effectLst/>
                <a:latin typeface="inherit"/>
              </a:rPr>
              <a:t>A</a:t>
            </a:r>
            <a:r>
              <a:rPr lang="ru-RU" sz="1600" b="0" i="1" dirty="0">
                <a:effectLst/>
                <a:latin typeface="Arial" panose="020B0604020202020204" pitchFamily="34" charset="0"/>
              </a:rPr>
              <a:t>, </a:t>
            </a:r>
            <a:r>
              <a:rPr lang="ru-RU" sz="1600" b="1" i="1" dirty="0">
                <a:effectLst/>
                <a:latin typeface="inherit"/>
              </a:rPr>
              <a:t>B</a:t>
            </a:r>
            <a:r>
              <a:rPr lang="ru-RU" sz="1600" b="0" i="1" dirty="0">
                <a:effectLst/>
                <a:latin typeface="Arial" panose="020B0604020202020204" pitchFamily="34" charset="0"/>
              </a:rPr>
              <a:t>, </a:t>
            </a:r>
            <a:r>
              <a:rPr lang="ru-RU" sz="1600" b="1" i="1" dirty="0">
                <a:effectLst/>
                <a:latin typeface="inherit"/>
              </a:rPr>
              <a:t>C</a:t>
            </a:r>
            <a:r>
              <a:rPr lang="ru-RU" sz="1600" b="0" i="1" dirty="0">
                <a:effectLst/>
                <a:latin typeface="Arial" panose="020B0604020202020204" pitchFamily="34" charset="0"/>
              </a:rPr>
              <a:t> или </a:t>
            </a:r>
            <a:r>
              <a:rPr lang="ru-RU" sz="1600" b="1" i="1" dirty="0">
                <a:effectLst/>
                <a:latin typeface="inherit"/>
              </a:rPr>
              <a:t>D</a:t>
            </a:r>
            <a:r>
              <a:rPr lang="ru-RU" sz="1600" b="0" i="1" dirty="0">
                <a:effectLst/>
                <a:latin typeface="Arial" panose="020B0604020202020204" pitchFamily="34" charset="0"/>
              </a:rPr>
              <a:t>, соответствующую выбранному вами варианту ответа.</a:t>
            </a:r>
            <a:endParaRPr lang="ru-RU" sz="1600" dirty="0"/>
          </a:p>
        </p:txBody>
      </p:sp>
      <p:sp>
        <p:nvSpPr>
          <p:cNvPr id="8" name="TextBox 7">
            <a:extLst>
              <a:ext uri="{FF2B5EF4-FFF2-40B4-BE49-F238E27FC236}">
                <a16:creationId xmlns:a16="http://schemas.microsoft.com/office/drawing/2014/main" xmlns="" id="{00BB319C-2C7A-4D69-A243-41977BE177AC}"/>
              </a:ext>
            </a:extLst>
          </p:cNvPr>
          <p:cNvSpPr txBox="1"/>
          <p:nvPr/>
        </p:nvSpPr>
        <p:spPr>
          <a:xfrm>
            <a:off x="351443" y="1018550"/>
            <a:ext cx="6856787" cy="8402300"/>
          </a:xfrm>
          <a:prstGeom prst="rect">
            <a:avLst/>
          </a:prstGeom>
          <a:noFill/>
        </p:spPr>
        <p:txBody>
          <a:bodyPr wrap="square">
            <a:spAutoFit/>
          </a:bodyPr>
          <a:lstStyle/>
          <a:p>
            <a:pPr algn="ctr" fontAlgn="base"/>
            <a:r>
              <a:rPr lang="en-US" sz="1600" b="1" dirty="0">
                <a:effectLst/>
                <a:latin typeface="inherit"/>
              </a:rPr>
              <a:t>To Become Wealthy</a:t>
            </a:r>
            <a:endParaRPr lang="en-US" sz="1600" b="1" dirty="0">
              <a:effectLst/>
              <a:latin typeface="Playfair Display" panose="00000500000000000000" pitchFamily="2" charset="-52"/>
            </a:endParaRP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As a kid, I always wanted to become wealthy. I knew if I could achieve this, I would be able to consider myself successful. At the time, I had no worries and felt my happiness would be based on whether I could fulfill all my needs and wants. My simple philosophy of that time was if I was rich, I would definitely be content with my life.</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My father always stressed his belief that happiness includes much more than money. I can remember him lecturing me about how money does not make an individual happy; other things in life such as: health, family, friends, and memorable experiences make a person genuinely happy. At this time in my life, I took what my dad said for granted and did not give any thought to his words. All I could see was the great life my cousins had because they had everything a kid ever dreamed of.</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At a young age, I noticed society was extremely materialistic. The media seemed to portray the wealthy as happy people who add value to our society. My opinions did not change; in high school I still sought a career that would eventually yield a high salary. I still felt that the possibility of living life from paycheck to paycheck would automatically translate into my unhappiness. However, things changed when I decided to take an internship in the accounting department for the summer after my second year of college.</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Starting the first day on the job in the accounting department, I found myself extremely bored. I was forced to do monotonous work, such as audit eight thousand travel and expense reports for a potential duplicate. In addition, I had to relocate away from friends and family in order to accept the position. I was earning the money I always wanted; however, I noticed that having money to spend when you are by yourself was not satisfying.</a:t>
            </a:r>
          </a:p>
          <a:p>
            <a:pPr algn="l" fontAlgn="base"/>
            <a:r>
              <a:rPr lang="en-US" sz="1400" b="0" i="0" dirty="0">
                <a:solidFill>
                  <a:srgbClr val="555555"/>
                </a:solidFill>
                <a:effectLst/>
                <a:latin typeface="Arial" panose="020B0604020202020204" pitchFamily="34" charset="0"/>
              </a:rPr>
              <a:t> </a:t>
            </a:r>
          </a:p>
          <a:p>
            <a:pPr algn="l" fontAlgn="base"/>
            <a:r>
              <a:rPr lang="en-US" sz="1400" b="0" i="0" dirty="0">
                <a:effectLst/>
                <a:latin typeface="Arial" panose="020B0604020202020204" pitchFamily="34" charset="0"/>
              </a:rPr>
              <a:t> </a:t>
            </a:r>
            <a:endParaRPr lang="en-US" b="0" i="0" dirty="0">
              <a:effectLst/>
              <a:latin typeface="Arial" panose="020B0604020202020204" pitchFamily="34" charset="0"/>
            </a:endParaRPr>
          </a:p>
        </p:txBody>
      </p:sp>
    </p:spTree>
    <p:extLst>
      <p:ext uri="{BB962C8B-B14F-4D97-AF65-F5344CB8AC3E}">
        <p14:creationId xmlns:p14="http://schemas.microsoft.com/office/powerpoint/2010/main" xmlns="" val="1607746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3C2A24CC-9AF3-4795-BBE4-3F29F4E381E4}"/>
              </a:ext>
            </a:extLst>
          </p:cNvPr>
          <p:cNvSpPr/>
          <p:nvPr/>
        </p:nvSpPr>
        <p:spPr>
          <a:xfrm>
            <a:off x="214817" y="418534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12</a:t>
            </a:r>
          </a:p>
        </p:txBody>
      </p:sp>
      <p:sp>
        <p:nvSpPr>
          <p:cNvPr id="9" name="TextBox 8">
            <a:extLst>
              <a:ext uri="{FF2B5EF4-FFF2-40B4-BE49-F238E27FC236}">
                <a16:creationId xmlns:a16="http://schemas.microsoft.com/office/drawing/2014/main" xmlns="" id="{3C5EDF50-7A76-4ECD-9E78-BA7E726BB942}"/>
              </a:ext>
            </a:extLst>
          </p:cNvPr>
          <p:cNvSpPr txBox="1"/>
          <p:nvPr/>
        </p:nvSpPr>
        <p:spPr>
          <a:xfrm>
            <a:off x="824988" y="4151258"/>
            <a:ext cx="5894107" cy="1846659"/>
          </a:xfrm>
          <a:prstGeom prst="rect">
            <a:avLst/>
          </a:prstGeom>
          <a:noFill/>
        </p:spPr>
        <p:txBody>
          <a:bodyPr wrap="square">
            <a:spAutoFit/>
          </a:bodyPr>
          <a:lstStyle/>
          <a:p>
            <a:pPr algn="l" fontAlgn="base"/>
            <a:r>
              <a:rPr lang="en-US" sz="1600" b="0" i="0" dirty="0">
                <a:effectLst/>
                <a:latin typeface="Arial" panose="020B0604020202020204" pitchFamily="34" charset="0"/>
              </a:rPr>
              <a:t>In his childhood the narrator’s idea of happiness was to</a:t>
            </a:r>
          </a:p>
          <a:p>
            <a:pPr algn="l" fontAlgn="base"/>
            <a:r>
              <a:rPr lang="en-US" sz="1600" b="0" i="0" dirty="0">
                <a:effectLst/>
                <a:latin typeface="Arial" panose="020B0604020202020204" pitchFamily="34" charset="0"/>
              </a:rPr>
              <a:t>А) get what he wanted.</a:t>
            </a:r>
          </a:p>
          <a:p>
            <a:pPr algn="l" fontAlgn="base"/>
            <a:r>
              <a:rPr lang="en-US" sz="1600" b="0" i="0" dirty="0">
                <a:effectLst/>
                <a:latin typeface="Arial" panose="020B0604020202020204" pitchFamily="34" charset="0"/>
              </a:rPr>
              <a:t>B) live an interesting life.</a:t>
            </a:r>
          </a:p>
          <a:p>
            <a:pPr algn="l" fontAlgn="base"/>
            <a:r>
              <a:rPr lang="en-US" sz="1600" b="0" i="0" dirty="0">
                <a:effectLst/>
                <a:latin typeface="Arial" panose="020B0604020202020204" pitchFamily="34" charset="0"/>
              </a:rPr>
              <a:t>C) be an influential person.</a:t>
            </a:r>
          </a:p>
          <a:p>
            <a:pPr algn="l" fontAlgn="base"/>
            <a:r>
              <a:rPr lang="en-US" sz="1600" b="0" i="0" dirty="0">
                <a:effectLst/>
                <a:latin typeface="Arial" panose="020B0604020202020204" pitchFamily="34" charset="0"/>
              </a:rPr>
              <a:t>D) make other people happy.</a:t>
            </a:r>
          </a:p>
          <a:p>
            <a:pPr algn="l" fontAlgn="base"/>
            <a:r>
              <a:rPr lang="en-US" sz="1600" b="0" i="0" dirty="0">
                <a:solidFill>
                  <a:srgbClr val="555555"/>
                </a:solidFill>
                <a:effectLst/>
                <a:latin typeface="Arial" panose="020B0604020202020204" pitchFamily="34" charset="0"/>
              </a:rPr>
              <a:t> </a:t>
            </a:r>
          </a:p>
          <a:p>
            <a:pPr algn="l" fontAlgn="base"/>
            <a:r>
              <a:rPr lang="en-US" b="0" i="0" dirty="0">
                <a:effectLst/>
                <a:latin typeface="Arial" panose="020B0604020202020204" pitchFamily="34" charset="0"/>
              </a:rPr>
              <a:t> </a:t>
            </a:r>
          </a:p>
        </p:txBody>
      </p:sp>
      <p:sp>
        <p:nvSpPr>
          <p:cNvPr id="10" name="Прямоугольник 9">
            <a:extLst>
              <a:ext uri="{FF2B5EF4-FFF2-40B4-BE49-F238E27FC236}">
                <a16:creationId xmlns:a16="http://schemas.microsoft.com/office/drawing/2014/main" xmlns="" id="{8435E5EC-DF9B-452E-A190-F34AD67C88D8}"/>
              </a:ext>
            </a:extLst>
          </p:cNvPr>
          <p:cNvSpPr/>
          <p:nvPr/>
        </p:nvSpPr>
        <p:spPr>
          <a:xfrm>
            <a:off x="205224" y="592600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13</a:t>
            </a:r>
          </a:p>
        </p:txBody>
      </p:sp>
      <p:sp>
        <p:nvSpPr>
          <p:cNvPr id="12" name="TextBox 11">
            <a:extLst>
              <a:ext uri="{FF2B5EF4-FFF2-40B4-BE49-F238E27FC236}">
                <a16:creationId xmlns:a16="http://schemas.microsoft.com/office/drawing/2014/main" xmlns="" id="{AC040D59-1323-4E4C-9884-00850737D5A8}"/>
              </a:ext>
            </a:extLst>
          </p:cNvPr>
          <p:cNvSpPr txBox="1"/>
          <p:nvPr/>
        </p:nvSpPr>
        <p:spPr>
          <a:xfrm>
            <a:off x="824988" y="5961353"/>
            <a:ext cx="6719095" cy="1323439"/>
          </a:xfrm>
          <a:prstGeom prst="rect">
            <a:avLst/>
          </a:prstGeom>
          <a:noFill/>
        </p:spPr>
        <p:txBody>
          <a:bodyPr wrap="square">
            <a:spAutoFit/>
          </a:bodyPr>
          <a:lstStyle/>
          <a:p>
            <a:pPr algn="l" fontAlgn="base"/>
            <a:r>
              <a:rPr lang="en-US" sz="1600" b="0" i="0" dirty="0">
                <a:effectLst/>
                <a:latin typeface="Arial" panose="020B0604020202020204" pitchFamily="34" charset="0"/>
              </a:rPr>
              <a:t>The narrator heard what his father used to say, but did not</a:t>
            </a:r>
          </a:p>
          <a:p>
            <a:pPr algn="l" fontAlgn="base"/>
            <a:r>
              <a:rPr lang="en-US" sz="1600" b="0" i="0" dirty="0">
                <a:effectLst/>
                <a:latin typeface="Arial" panose="020B0604020202020204" pitchFamily="34" charset="0"/>
              </a:rPr>
              <a:t>А) believe him.</a:t>
            </a:r>
          </a:p>
          <a:p>
            <a:pPr algn="l" fontAlgn="base"/>
            <a:r>
              <a:rPr lang="en-US" sz="1600" b="0" i="0" dirty="0">
                <a:effectLst/>
                <a:latin typeface="Arial" panose="020B0604020202020204" pitchFamily="34" charset="0"/>
              </a:rPr>
              <a:t>B) agree with him.</a:t>
            </a:r>
          </a:p>
          <a:p>
            <a:pPr algn="l" fontAlgn="base"/>
            <a:r>
              <a:rPr lang="en-US" sz="1600" b="0" i="0" dirty="0">
                <a:effectLst/>
                <a:latin typeface="Arial" panose="020B0604020202020204" pitchFamily="34" charset="0"/>
              </a:rPr>
              <a:t>C) understand him.</a:t>
            </a:r>
          </a:p>
          <a:p>
            <a:pPr algn="l" fontAlgn="base"/>
            <a:r>
              <a:rPr lang="en-US" sz="1600" b="0" i="0" dirty="0">
                <a:effectLst/>
                <a:latin typeface="Arial" panose="020B0604020202020204" pitchFamily="34" charset="0"/>
              </a:rPr>
              <a:t>D) think over his words.</a:t>
            </a:r>
          </a:p>
        </p:txBody>
      </p:sp>
      <p:sp>
        <p:nvSpPr>
          <p:cNvPr id="13" name="Прямоугольник 12">
            <a:extLst>
              <a:ext uri="{FF2B5EF4-FFF2-40B4-BE49-F238E27FC236}">
                <a16:creationId xmlns:a16="http://schemas.microsoft.com/office/drawing/2014/main" xmlns="" id="{F3CD37C0-E3C8-45AD-B2BE-8C56E8136342}"/>
              </a:ext>
            </a:extLst>
          </p:cNvPr>
          <p:cNvSpPr/>
          <p:nvPr/>
        </p:nvSpPr>
        <p:spPr>
          <a:xfrm>
            <a:off x="189613" y="7942178"/>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14</a:t>
            </a:r>
          </a:p>
        </p:txBody>
      </p:sp>
      <p:sp>
        <p:nvSpPr>
          <p:cNvPr id="15" name="TextBox 14">
            <a:extLst>
              <a:ext uri="{FF2B5EF4-FFF2-40B4-BE49-F238E27FC236}">
                <a16:creationId xmlns:a16="http://schemas.microsoft.com/office/drawing/2014/main" xmlns="" id="{4744E306-AB29-4C58-A465-9E330F2CFBBA}"/>
              </a:ext>
            </a:extLst>
          </p:cNvPr>
          <p:cNvSpPr txBox="1"/>
          <p:nvPr/>
        </p:nvSpPr>
        <p:spPr>
          <a:xfrm>
            <a:off x="779594" y="7942178"/>
            <a:ext cx="5894108" cy="1815882"/>
          </a:xfrm>
          <a:prstGeom prst="rect">
            <a:avLst/>
          </a:prstGeom>
          <a:noFill/>
        </p:spPr>
        <p:txBody>
          <a:bodyPr wrap="square">
            <a:spAutoFit/>
          </a:bodyPr>
          <a:lstStyle/>
          <a:p>
            <a:pPr algn="l" fontAlgn="base"/>
            <a:r>
              <a:rPr lang="en-US" sz="1600" b="0" i="0" dirty="0">
                <a:effectLst/>
                <a:latin typeface="Arial" panose="020B0604020202020204" pitchFamily="34" charset="0"/>
              </a:rPr>
              <a:t>From his early childhood till he finished school the narrator was convinced that</a:t>
            </a:r>
          </a:p>
          <a:p>
            <a:pPr algn="l" fontAlgn="base"/>
            <a:r>
              <a:rPr lang="en-US" sz="1600" b="0" i="0" dirty="0">
                <a:effectLst/>
                <a:latin typeface="Arial" panose="020B0604020202020204" pitchFamily="34" charset="0"/>
              </a:rPr>
              <a:t>А) society was extremely unfair.</a:t>
            </a:r>
          </a:p>
          <a:p>
            <a:pPr algn="l" fontAlgn="base"/>
            <a:r>
              <a:rPr lang="en-US" sz="1600" b="0" i="0" dirty="0">
                <a:effectLst/>
                <a:latin typeface="Arial" panose="020B0604020202020204" pitchFamily="34" charset="0"/>
              </a:rPr>
              <a:t>B) media added value to society.</a:t>
            </a:r>
          </a:p>
          <a:p>
            <a:pPr algn="l" fontAlgn="base"/>
            <a:r>
              <a:rPr lang="en-US" sz="1600" b="0" i="0" dirty="0">
                <a:effectLst/>
                <a:latin typeface="Arial" panose="020B0604020202020204" pitchFamily="34" charset="0"/>
              </a:rPr>
              <a:t>C) money was the only thing that ensured happiness.</a:t>
            </a:r>
          </a:p>
          <a:p>
            <a:pPr algn="l" fontAlgn="base"/>
            <a:r>
              <a:rPr lang="en-US" sz="1600" b="0" i="0" dirty="0">
                <a:effectLst/>
                <a:latin typeface="Arial" panose="020B0604020202020204" pitchFamily="34" charset="0"/>
              </a:rPr>
              <a:t>D) the wealthy could not spend money properly.</a:t>
            </a:r>
          </a:p>
          <a:p>
            <a:pPr algn="l" fontAlgn="base"/>
            <a:r>
              <a:rPr lang="en-US" sz="1600" b="0" i="0" dirty="0">
                <a:effectLst/>
                <a:latin typeface="Arial" panose="020B0604020202020204" pitchFamily="34" charset="0"/>
              </a:rPr>
              <a:t> </a:t>
            </a:r>
          </a:p>
        </p:txBody>
      </p:sp>
      <p:sp>
        <p:nvSpPr>
          <p:cNvPr id="17" name="Прямоугольник 16">
            <a:extLst>
              <a:ext uri="{FF2B5EF4-FFF2-40B4-BE49-F238E27FC236}">
                <a16:creationId xmlns:a16="http://schemas.microsoft.com/office/drawing/2014/main" xmlns="" id="{6062A9DF-BC11-414D-9731-F5BA3B7473FB}"/>
              </a:ext>
            </a:extLst>
          </p:cNvPr>
          <p:cNvSpPr/>
          <p:nvPr/>
        </p:nvSpPr>
        <p:spPr>
          <a:xfrm>
            <a:off x="6531909" y="4926690"/>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8" name="Прямоугольник 17">
            <a:extLst>
              <a:ext uri="{FF2B5EF4-FFF2-40B4-BE49-F238E27FC236}">
                <a16:creationId xmlns:a16="http://schemas.microsoft.com/office/drawing/2014/main" xmlns="" id="{5838872A-149C-4D33-A25F-EA5EADD3E9D0}"/>
              </a:ext>
            </a:extLst>
          </p:cNvPr>
          <p:cNvSpPr/>
          <p:nvPr/>
        </p:nvSpPr>
        <p:spPr>
          <a:xfrm>
            <a:off x="6522896" y="673472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9" name="Прямоугольник 18">
            <a:extLst>
              <a:ext uri="{FF2B5EF4-FFF2-40B4-BE49-F238E27FC236}">
                <a16:creationId xmlns:a16="http://schemas.microsoft.com/office/drawing/2014/main" xmlns="" id="{0A46CD9F-2DE0-44F8-A79E-6B0F767A1FAC}"/>
              </a:ext>
            </a:extLst>
          </p:cNvPr>
          <p:cNvSpPr/>
          <p:nvPr/>
        </p:nvSpPr>
        <p:spPr>
          <a:xfrm>
            <a:off x="6531909" y="9048784"/>
            <a:ext cx="564777" cy="4706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chemeClr val="tx1"/>
              </a:solidFill>
            </a:endParaRPr>
          </a:p>
        </p:txBody>
      </p:sp>
      <p:sp>
        <p:nvSpPr>
          <p:cNvPr id="14" name="TextBox 13">
            <a:extLst>
              <a:ext uri="{FF2B5EF4-FFF2-40B4-BE49-F238E27FC236}">
                <a16:creationId xmlns:a16="http://schemas.microsoft.com/office/drawing/2014/main" xmlns="" id="{B0D70CD3-EF18-4B88-9983-F70CC7E74CB3}"/>
              </a:ext>
            </a:extLst>
          </p:cNvPr>
          <p:cNvSpPr txBox="1"/>
          <p:nvPr/>
        </p:nvSpPr>
        <p:spPr>
          <a:xfrm>
            <a:off x="220420" y="348056"/>
            <a:ext cx="6898061" cy="4093428"/>
          </a:xfrm>
          <a:prstGeom prst="rect">
            <a:avLst/>
          </a:prstGeom>
          <a:noFill/>
        </p:spPr>
        <p:txBody>
          <a:bodyPr wrap="square">
            <a:spAutoFit/>
          </a:bodyPr>
          <a:lstStyle/>
          <a:p>
            <a:pPr algn="l" fontAlgn="base"/>
            <a:r>
              <a:rPr lang="en-US" sz="1600" b="0" i="0" dirty="0">
                <a:effectLst/>
                <a:latin typeface="Arial" panose="020B0604020202020204" pitchFamily="34" charset="0"/>
              </a:rPr>
              <a:t>I began to think back to what my dad always said. After a few months in the job, I truly realized that money does not bring happiness. A more satisfying experience for me would have been doing an ordinary summer job for far less money. For me to understand that concept, it took an experience as painful as this one. I often contemplated how much money it would take me to do this as my everyday job. I concluded, whatever the salary for this position I would never be capable of fulfilling a happy life and making a career out of this job.</a:t>
            </a:r>
          </a:p>
          <a:p>
            <a:pPr algn="l" fontAlgn="base"/>
            <a:r>
              <a:rPr lang="en-US" sz="1600" b="0" i="0" dirty="0">
                <a:effectLst/>
                <a:latin typeface="Arial" panose="020B0604020202020204" pitchFamily="34" charset="0"/>
              </a:rPr>
              <a:t> </a:t>
            </a:r>
          </a:p>
          <a:p>
            <a:pPr algn="l" fontAlgn="base"/>
            <a:r>
              <a:rPr lang="en-US" sz="1600" b="0" i="0" dirty="0">
                <a:effectLst/>
                <a:latin typeface="Arial" panose="020B0604020202020204" pitchFamily="34" charset="0"/>
              </a:rPr>
              <a:t>As I looked forward to the summer to draw to a close, I truly comprehended the meaning of my dad’s words. Contrary to my prior beliefs, I firmly believe through experience that money cannot make a person happy. The term “wealth” is a broad term, and I believe the key to happiness is to become wealthy in great memories, friends, family, and health. This I believe.</a:t>
            </a:r>
          </a:p>
          <a:p>
            <a:pPr algn="l" fontAlgn="base"/>
            <a:r>
              <a:rPr lang="en-US" sz="2000" b="0" i="0" dirty="0">
                <a:solidFill>
                  <a:srgbClr val="555555"/>
                </a:solidFill>
                <a:effectLst/>
                <a:latin typeface="Arial" panose="020B0604020202020204" pitchFamily="34" charset="0"/>
              </a:rPr>
              <a:t> </a:t>
            </a:r>
            <a:endParaRPr lang="ru-RU" dirty="0"/>
          </a:p>
        </p:txBody>
      </p:sp>
    </p:spTree>
    <p:extLst>
      <p:ext uri="{BB962C8B-B14F-4D97-AF65-F5344CB8AC3E}">
        <p14:creationId xmlns:p14="http://schemas.microsoft.com/office/powerpoint/2010/main" xmlns="" val="1085102457"/>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3501</TotalTime>
  <Words>1341</Words>
  <Application>Microsoft Office PowerPoint</Application>
  <PresentationFormat>Произвольный</PresentationFormat>
  <Paragraphs>360</Paragraphs>
  <Slides>18</Slides>
  <Notes>0</Notes>
  <HiddenSlides>0</HiddenSlides>
  <MMClips>3</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Margarita Ten</dc:creator>
  <cp:lastModifiedBy>admin</cp:lastModifiedBy>
  <cp:revision>241</cp:revision>
  <dcterms:created xsi:type="dcterms:W3CDTF">2021-06-14T22:32:42Z</dcterms:created>
  <dcterms:modified xsi:type="dcterms:W3CDTF">2022-11-07T13:51:51Z</dcterms:modified>
</cp:coreProperties>
</file>