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79" r:id="rId16"/>
    <p:sldId id="285"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3</c:v>
                </c:pt>
                <c:pt idx="1">
                  <c:v>15</c:v>
                </c:pt>
                <c:pt idx="2">
                  <c:v>16</c:v>
                </c:pt>
                <c:pt idx="3">
                  <c:v>19</c:v>
                </c:pt>
                <c:pt idx="4">
                  <c:v>32</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2931459" cy="584775"/>
          </a:xfrm>
          <a:prstGeom prst="rect">
            <a:avLst/>
          </a:prstGeom>
          <a:noFill/>
        </p:spPr>
        <p:txBody>
          <a:bodyPr wrap="square" rtlCol="0">
            <a:spAutoFit/>
          </a:bodyPr>
          <a:lstStyle/>
          <a:p>
            <a:r>
              <a:rPr lang="ru-RU" sz="3200" dirty="0">
                <a:latin typeface="Arial Black" panose="020B0A04020102020204" pitchFamily="34" charset="0"/>
              </a:rPr>
              <a:t>ВАРИАНТ 4</a:t>
            </a:r>
          </a:p>
        </p:txBody>
      </p:sp>
      <p:sp>
        <p:nvSpPr>
          <p:cNvPr id="5" name="TextBox 4">
            <a:extLst>
              <a:ext uri="{FF2B5EF4-FFF2-40B4-BE49-F238E27FC236}">
                <a16:creationId xmlns:a16="http://schemas.microsoft.com/office/drawing/2014/main" xmlns="" id="{180AFEB0-5357-4626-C3B0-B8511832FECF}"/>
              </a:ext>
            </a:extLst>
          </p:cNvPr>
          <p:cNvSpPr txBox="1"/>
          <p:nvPr/>
        </p:nvSpPr>
        <p:spPr>
          <a:xfrm>
            <a:off x="1345852" y="5967866"/>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6" name="Таблица 5">
            <a:extLst>
              <a:ext uri="{FF2B5EF4-FFF2-40B4-BE49-F238E27FC236}">
                <a16:creationId xmlns:a16="http://schemas.microsoft.com/office/drawing/2014/main" xmlns="" id="{DB7D0E3C-9AB1-7F91-FAC9-7BB3FDEB4E4F}"/>
              </a:ext>
            </a:extLst>
          </p:cNvPr>
          <p:cNvGraphicFramePr>
            <a:graphicFrameLocks noGrp="1"/>
          </p:cNvGraphicFramePr>
          <p:nvPr>
            <p:extLst>
              <p:ext uri="{D42A27DB-BD31-4B8C-83A1-F6EECF244321}">
                <p14:modId xmlns:p14="http://schemas.microsoft.com/office/powerpoint/2010/main" xmlns="" val="4090569125"/>
              </p:ext>
            </p:extLst>
          </p:nvPr>
        </p:nvGraphicFramePr>
        <p:xfrm>
          <a:off x="1344608" y="6512139"/>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pic>
        <p:nvPicPr>
          <p:cNvPr id="7" name="Рисунок 6">
            <a:hlinkClick r:id="rId2"/>
            <a:extLst>
              <a:ext uri="{FF2B5EF4-FFF2-40B4-BE49-F238E27FC236}">
                <a16:creationId xmlns:a16="http://schemas.microsoft.com/office/drawing/2014/main" xmlns="" id="{EEB47164-807D-C1D4-F3AF-CC31813E08B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65187" y="428190"/>
            <a:ext cx="6468035" cy="1846659"/>
          </a:xfrm>
          <a:prstGeom prst="rect">
            <a:avLst/>
          </a:prstGeom>
          <a:noFill/>
        </p:spPr>
        <p:txBody>
          <a:bodyPr wrap="square">
            <a:spAutoFit/>
          </a:bodyPr>
          <a:lstStyle/>
          <a:p>
            <a:pPr algn="l" fontAlgn="base"/>
            <a:r>
              <a:rPr lang="en-US" sz="1600" b="0" i="0" dirty="0">
                <a:effectLst/>
                <a:latin typeface="Arial" panose="020B0604020202020204" pitchFamily="34" charset="0"/>
              </a:rPr>
              <a:t>In paragraph 4 “</a:t>
            </a:r>
            <a:r>
              <a:rPr lang="en-US" sz="1600" b="1" i="0" dirty="0">
                <a:effectLst/>
                <a:latin typeface="inherit"/>
              </a:rPr>
              <a:t>Then I had to adjust to</a:t>
            </a:r>
            <a:r>
              <a:rPr lang="en-US" sz="1600" b="0" i="0" dirty="0">
                <a:effectLst/>
                <a:latin typeface="Arial" panose="020B0604020202020204" pitchFamily="34" charset="0"/>
              </a:rPr>
              <a:t> …” the author stresses that it was difficult for her to get used to …</a:t>
            </a:r>
          </a:p>
          <a:p>
            <a:pPr algn="l" fontAlgn="base"/>
            <a:r>
              <a:rPr lang="en-US" sz="1600" b="0" i="0" dirty="0">
                <a:effectLst/>
                <a:latin typeface="Arial" panose="020B0604020202020204" pitchFamily="34" charset="0"/>
              </a:rPr>
              <a:t>A) living in the same place all the time.</a:t>
            </a:r>
          </a:p>
          <a:p>
            <a:pPr algn="l" fontAlgn="base"/>
            <a:r>
              <a:rPr lang="en-US" sz="1600" b="0" i="0" dirty="0">
                <a:effectLst/>
                <a:latin typeface="Arial" panose="020B0604020202020204" pitchFamily="34" charset="0"/>
              </a:rPr>
              <a:t>B) doing sports where she lived.</a:t>
            </a:r>
          </a:p>
          <a:p>
            <a:pPr algn="l" fontAlgn="base"/>
            <a:r>
              <a:rPr lang="en-US" sz="1600" b="0" i="0" dirty="0">
                <a:effectLst/>
                <a:latin typeface="Arial" panose="020B0604020202020204" pitchFamily="34" charset="0"/>
              </a:rPr>
              <a:t>C) always being around the same people.</a:t>
            </a:r>
          </a:p>
          <a:p>
            <a:pPr algn="l" fontAlgn="base"/>
            <a:r>
              <a:rPr lang="en-US" sz="1600" b="0" i="0" dirty="0">
                <a:effectLst/>
                <a:latin typeface="Arial" panose="020B0604020202020204" pitchFamily="34" charset="0"/>
              </a:rPr>
              <a:t>D) having few social activities.</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03240" y="2167953"/>
            <a:ext cx="6468034" cy="1815882"/>
          </a:xfrm>
          <a:prstGeom prst="rect">
            <a:avLst/>
          </a:prstGeom>
          <a:noFill/>
        </p:spPr>
        <p:txBody>
          <a:bodyPr wrap="square">
            <a:spAutoFit/>
          </a:bodyPr>
          <a:lstStyle/>
          <a:p>
            <a:pPr algn="l" fontAlgn="base"/>
            <a:r>
              <a:rPr lang="en-US" sz="1600" b="0" i="0" dirty="0">
                <a:effectLst/>
                <a:latin typeface="Arial" panose="020B0604020202020204" pitchFamily="34" charset="0"/>
              </a:rPr>
              <a:t>According to the author, parties she got used to in the Netherlands …</a:t>
            </a:r>
          </a:p>
          <a:p>
            <a:pPr algn="l" fontAlgn="base"/>
            <a:r>
              <a:rPr lang="en-US" sz="1600" b="0" i="0" dirty="0">
                <a:effectLst/>
                <a:latin typeface="Arial" panose="020B0604020202020204" pitchFamily="34" charset="0"/>
              </a:rPr>
              <a:t>A) made her feel uncomfortable.</a:t>
            </a:r>
          </a:p>
          <a:p>
            <a:pPr algn="l" fontAlgn="base"/>
            <a:r>
              <a:rPr lang="en-US" sz="1600" b="0" i="0" dirty="0">
                <a:effectLst/>
                <a:latin typeface="Arial" panose="020B0604020202020204" pitchFamily="34" charset="0"/>
              </a:rPr>
              <a:t>B) required greater expenses.</a:t>
            </a:r>
          </a:p>
          <a:p>
            <a:pPr algn="l" fontAlgn="base"/>
            <a:r>
              <a:rPr lang="en-US" sz="1600" b="0" i="0" dirty="0">
                <a:effectLst/>
                <a:latin typeface="Arial" panose="020B0604020202020204" pitchFamily="34" charset="0"/>
              </a:rPr>
              <a:t>C) started and finished earlier.</a:t>
            </a:r>
          </a:p>
          <a:p>
            <a:pPr algn="l" fontAlgn="base"/>
            <a:r>
              <a:rPr lang="en-US" sz="1600" b="0" i="0" dirty="0">
                <a:effectLst/>
                <a:latin typeface="Arial" panose="020B0604020202020204" pitchFamily="34" charset="0"/>
              </a:rPr>
              <a:t>D) allowed for casual clothing.</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275270" y="40555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40" y="3971764"/>
            <a:ext cx="6544141" cy="2062103"/>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statements, according to the author, is TRUE about international students in Stirling?</a:t>
            </a:r>
          </a:p>
          <a:p>
            <a:pPr algn="l" fontAlgn="base"/>
            <a:r>
              <a:rPr lang="en-US" sz="1600" b="0" i="0" dirty="0">
                <a:effectLst/>
                <a:latin typeface="Arial" panose="020B0604020202020204" pitchFamily="34" charset="0"/>
              </a:rPr>
              <a:t>A) They don’t dress up as well as locals.</a:t>
            </a:r>
          </a:p>
          <a:p>
            <a:pPr algn="l" fontAlgn="base"/>
            <a:r>
              <a:rPr lang="en-US" sz="1600" b="0" i="0" dirty="0">
                <a:effectLst/>
                <a:latin typeface="Arial" panose="020B0604020202020204" pitchFamily="34" charset="0"/>
              </a:rPr>
              <a:t>B) They may experience many positive cultural surprises.</a:t>
            </a:r>
          </a:p>
          <a:p>
            <a:pPr algn="l" fontAlgn="base"/>
            <a:r>
              <a:rPr lang="en-US" sz="1600" b="0" i="0" dirty="0">
                <a:effectLst/>
                <a:latin typeface="Arial" panose="020B0604020202020204" pitchFamily="34" charset="0"/>
              </a:rPr>
              <a:t>C) They don’t talk to strangers.</a:t>
            </a:r>
          </a:p>
          <a:p>
            <a:pPr algn="l" fontAlgn="base"/>
            <a:r>
              <a:rPr lang="en-US" sz="1600" b="0" i="0" dirty="0">
                <a:effectLst/>
                <a:latin typeface="Arial" panose="020B0604020202020204" pitchFamily="34" charset="0"/>
              </a:rPr>
              <a:t>D) Their eating habits are different.</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591997" y="117222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2876" y="26579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56435"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275269" y="591093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39" y="5921864"/>
            <a:ext cx="6274414" cy="1815882"/>
          </a:xfrm>
          <a:prstGeom prst="rect">
            <a:avLst/>
          </a:prstGeom>
          <a:noFill/>
        </p:spPr>
        <p:txBody>
          <a:bodyPr wrap="square">
            <a:spAutoFit/>
          </a:bodyPr>
          <a:lstStyle/>
          <a:p>
            <a:pPr algn="l" fontAlgn="base"/>
            <a:r>
              <a:rPr lang="en-US" sz="1600" b="0" i="0" dirty="0">
                <a:effectLst/>
                <a:latin typeface="Arial" panose="020B0604020202020204" pitchFamily="34" charset="0"/>
              </a:rPr>
              <a:t>The expression “</a:t>
            </a:r>
            <a:r>
              <a:rPr lang="en-US" sz="1600" b="1" i="0" dirty="0">
                <a:effectLst/>
                <a:latin typeface="inherit"/>
              </a:rPr>
              <a:t>the ones</a:t>
            </a:r>
            <a:r>
              <a:rPr lang="en-US" sz="1600" b="0" i="0" dirty="0">
                <a:effectLst/>
                <a:latin typeface="Arial" panose="020B0604020202020204" pitchFamily="34" charset="0"/>
              </a:rPr>
              <a:t>” in “… </a:t>
            </a:r>
            <a:r>
              <a:rPr lang="en-US" sz="1600" b="1" i="0" dirty="0">
                <a:effectLst/>
                <a:latin typeface="inherit"/>
              </a:rPr>
              <a:t>most of </a:t>
            </a:r>
            <a:r>
              <a:rPr lang="en-US" sz="1600" b="1" i="0" u="sng" dirty="0">
                <a:effectLst/>
                <a:latin typeface="inherit"/>
              </a:rPr>
              <a:t>the ones</a:t>
            </a:r>
            <a:r>
              <a:rPr lang="en-US" sz="1600" b="1" i="0" dirty="0">
                <a:effectLst/>
                <a:latin typeface="inherit"/>
              </a:rPr>
              <a:t> I experienced</a:t>
            </a:r>
            <a:r>
              <a:rPr lang="en-US" sz="1600" b="0" i="0" dirty="0">
                <a:effectLst/>
                <a:latin typeface="Arial" panose="020B0604020202020204" pitchFamily="34" charset="0"/>
              </a:rPr>
              <a:t> …” (paragraph 8) refers to …</a:t>
            </a:r>
          </a:p>
          <a:p>
            <a:pPr algn="l" fontAlgn="base"/>
            <a:r>
              <a:rPr lang="en-US" sz="1600" b="0" i="0" dirty="0">
                <a:effectLst/>
                <a:latin typeface="Arial" panose="020B0604020202020204" pitchFamily="34" charset="0"/>
              </a:rPr>
              <a:t>A) culture shocks.</a:t>
            </a:r>
          </a:p>
          <a:p>
            <a:pPr algn="l" fontAlgn="base"/>
            <a:r>
              <a:rPr lang="en-US" sz="1600" b="0" i="0" dirty="0">
                <a:effectLst/>
                <a:latin typeface="Arial" panose="020B0604020202020204" pitchFamily="34" charset="0"/>
              </a:rPr>
              <a:t>B) gap years.</a:t>
            </a:r>
          </a:p>
          <a:p>
            <a:pPr algn="l" fontAlgn="base"/>
            <a:r>
              <a:rPr lang="en-US" sz="1600" b="0" i="0" dirty="0">
                <a:effectLst/>
                <a:latin typeface="Arial" panose="020B0604020202020204" pitchFamily="34" charset="0"/>
              </a:rPr>
              <a:t>C) studies abroad.</a:t>
            </a:r>
          </a:p>
          <a:p>
            <a:pPr algn="l" fontAlgn="base"/>
            <a:r>
              <a:rPr lang="en-US" sz="1600" b="0" i="0" dirty="0">
                <a:effectLst/>
                <a:latin typeface="Arial" panose="020B0604020202020204" pitchFamily="34" charset="0"/>
              </a:rPr>
              <a:t>D) feelings about friends.</a:t>
            </a:r>
          </a:p>
          <a:p>
            <a:pPr algn="l" fontAlgn="base"/>
            <a:r>
              <a:rPr lang="en-US" sz="1600" b="0" i="0" dirty="0">
                <a:solidFill>
                  <a:srgbClr val="555555"/>
                </a:solidFill>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649092" y="63482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978950" y="2436655"/>
            <a:ext cx="5418533" cy="8339271"/>
          </a:xfrm>
          <a:prstGeom prst="rect">
            <a:avLst/>
          </a:prstGeom>
          <a:noFill/>
        </p:spPr>
        <p:txBody>
          <a:bodyPr wrap="square">
            <a:spAutoFit/>
          </a:bodyPr>
          <a:lstStyle/>
          <a:p>
            <a:pPr algn="ctr" fontAlgn="base"/>
            <a:r>
              <a:rPr lang="en-US" b="1" dirty="0">
                <a:effectLst/>
                <a:latin typeface="inherit"/>
              </a:rPr>
              <a:t>Antiseptics</a:t>
            </a:r>
            <a:endParaRPr lang="en-US" b="0" i="0" dirty="0">
              <a:effectLst/>
              <a:latin typeface="Arial" panose="020B0604020202020204" pitchFamily="34" charset="0"/>
            </a:endParaRPr>
          </a:p>
          <a:p>
            <a:pPr algn="l" fontAlgn="base">
              <a:lnSpc>
                <a:spcPct val="150000"/>
              </a:lnSpc>
            </a:pPr>
            <a:r>
              <a:rPr lang="en-US" sz="1600" b="0" i="0" dirty="0">
                <a:effectLst/>
                <a:latin typeface="Arial" panose="020B0604020202020204" pitchFamily="34" charset="0"/>
              </a:rPr>
              <a:t>We cannot imagine our life without antiseptics. This invention _________ in 1850 by a Hungarian physician. He was the ______ prominent doctor to make a strong link between the use of antiseptics and improving survival rates of wounded people.</a:t>
            </a:r>
          </a:p>
          <a:p>
            <a:pPr algn="l" fontAlgn="base">
              <a:lnSpc>
                <a:spcPct val="150000"/>
              </a:lnSpc>
            </a:pPr>
            <a:r>
              <a:rPr lang="en-US" sz="1600" b="0" i="0" dirty="0">
                <a:effectLst/>
                <a:latin typeface="Arial" panose="020B0604020202020204" pitchFamily="34" charset="0"/>
              </a:rPr>
              <a:t>His work was taken up by others, such as Joseph Lister, who ___________a pioneer of antiseptic surgery.</a:t>
            </a:r>
            <a:endParaRPr lang="ru-RU" sz="1600" b="0" i="0" dirty="0">
              <a:effectLst/>
              <a:latin typeface="Arial" panose="020B0604020202020204" pitchFamily="34" charset="0"/>
            </a:endParaRPr>
          </a:p>
          <a:p>
            <a:pPr algn="l" fontAlgn="base">
              <a:lnSpc>
                <a:spcPct val="150000"/>
              </a:lnSpc>
            </a:pPr>
            <a:endParaRPr lang="en-US" sz="1500" b="0" i="0" dirty="0">
              <a:effectLst/>
              <a:latin typeface="Arial" panose="020B0604020202020204" pitchFamily="34" charset="0"/>
            </a:endParaRPr>
          </a:p>
          <a:p>
            <a:pPr algn="ctr" fontAlgn="base">
              <a:lnSpc>
                <a:spcPct val="150000"/>
              </a:lnSpc>
            </a:pPr>
            <a:r>
              <a:rPr lang="en-US" sz="1500" b="1" dirty="0">
                <a:effectLst/>
                <a:latin typeface="inherit"/>
              </a:rPr>
              <a:t>Living octopus</a:t>
            </a:r>
            <a:endParaRPr lang="en-US" sz="1500" b="0" i="0" dirty="0">
              <a:effectLst/>
              <a:latin typeface="Arial" panose="020B0604020202020204" pitchFamily="34" charset="0"/>
            </a:endParaRPr>
          </a:p>
          <a:p>
            <a:pPr algn="l" fontAlgn="base">
              <a:lnSpc>
                <a:spcPct val="150000"/>
              </a:lnSpc>
            </a:pPr>
            <a:r>
              <a:rPr lang="en-US" sz="1600" b="0" i="0" dirty="0">
                <a:effectLst/>
                <a:latin typeface="Arial" panose="020B0604020202020204" pitchFamily="34" charset="0"/>
              </a:rPr>
              <a:t>In countries which are located near sea coasts, sea food is an important part of national cuisine. Since ancient times, different kinds of fish and seafood _____ staple diets near the coast or near certain rivers and lakes.</a:t>
            </a:r>
          </a:p>
          <a:p>
            <a:pPr algn="l" fontAlgn="base">
              <a:lnSpc>
                <a:spcPct val="150000"/>
              </a:lnSpc>
            </a:pPr>
            <a:r>
              <a:rPr lang="en-US" sz="1600" b="0" i="0" dirty="0">
                <a:effectLst/>
                <a:latin typeface="Arial" panose="020B0604020202020204" pitchFamily="34" charset="0"/>
              </a:rPr>
              <a:t>From Indonesia to India, seafood _____ throughout the region both as foodstuffs and as seasonings. It’s important to eat seafood fresh as people _________to risk food poisoning.</a:t>
            </a:r>
          </a:p>
          <a:p>
            <a:pPr algn="l" fontAlgn="base">
              <a:lnSpc>
                <a:spcPct val="150000"/>
              </a:lnSpc>
            </a:pPr>
            <a:r>
              <a:rPr lang="en-US" sz="1600" b="0" i="0" dirty="0">
                <a:effectLst/>
                <a:latin typeface="Arial" panose="020B0604020202020204" pitchFamily="34" charset="0"/>
              </a:rPr>
              <a:t>Many people think that exotic seafood dishes are the</a:t>
            </a:r>
            <a:r>
              <a:rPr lang="ru-RU" sz="1600" b="0" i="0" dirty="0">
                <a:effectLst/>
                <a:latin typeface="Arial" panose="020B0604020202020204" pitchFamily="34" charset="0"/>
              </a:rPr>
              <a:t> </a:t>
            </a:r>
            <a:r>
              <a:rPr lang="en-US" sz="1600" b="0" i="0" dirty="0">
                <a:effectLst/>
                <a:latin typeface="Arial" panose="020B0604020202020204" pitchFamily="34" charset="0"/>
              </a:rPr>
              <a:t>best.</a:t>
            </a:r>
          </a:p>
          <a:p>
            <a:pPr algn="l" fontAlgn="base">
              <a:lnSpc>
                <a:spcPct val="150000"/>
              </a:lnSpc>
            </a:pPr>
            <a:r>
              <a:rPr lang="en-US" sz="15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322555" y="3158003"/>
            <a:ext cx="1218581" cy="338554"/>
          </a:xfrm>
          <a:prstGeom prst="rect">
            <a:avLst/>
          </a:prstGeom>
          <a:noFill/>
        </p:spPr>
        <p:txBody>
          <a:bodyPr wrap="square" rtlCol="0">
            <a:spAutoFit/>
          </a:bodyPr>
          <a:lstStyle/>
          <a:p>
            <a:r>
              <a:rPr lang="en-US" sz="1600" b="1" dirty="0">
                <a:latin typeface="inherit"/>
              </a:rPr>
              <a:t>INTRODUCE</a:t>
            </a:r>
            <a:endParaRPr lang="ru-RU" sz="1600"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344575" y="3496557"/>
            <a:ext cx="1170082" cy="338554"/>
          </a:xfrm>
          <a:prstGeom prst="rect">
            <a:avLst/>
          </a:prstGeom>
          <a:noFill/>
        </p:spPr>
        <p:txBody>
          <a:bodyPr wrap="square">
            <a:spAutoFit/>
          </a:bodyPr>
          <a:lstStyle/>
          <a:p>
            <a:r>
              <a:rPr lang="en-US" sz="1600" b="1" dirty="0"/>
              <a:t>ONE</a:t>
            </a:r>
            <a:endParaRPr lang="ru-RU" sz="1600" b="1"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229575" y="284530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229575" y="338583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266945" y="488114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182694" y="660726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229575" y="732765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253240" y="80799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360019" y="4881146"/>
            <a:ext cx="1179924" cy="338554"/>
          </a:xfrm>
          <a:prstGeom prst="rect">
            <a:avLst/>
          </a:prstGeom>
          <a:noFill/>
        </p:spPr>
        <p:txBody>
          <a:bodyPr wrap="square">
            <a:spAutoFit/>
          </a:bodyPr>
          <a:lstStyle/>
          <a:p>
            <a:r>
              <a:rPr lang="en-US" sz="1600" b="1" dirty="0">
                <a:latin typeface="inherit"/>
              </a:rPr>
              <a:t>BECOME</a:t>
            </a:r>
            <a:endParaRPr lang="ru-RU" sz="1600"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208005" y="6778949"/>
            <a:ext cx="1122095" cy="338554"/>
          </a:xfrm>
          <a:prstGeom prst="rect">
            <a:avLst/>
          </a:prstGeom>
          <a:noFill/>
        </p:spPr>
        <p:txBody>
          <a:bodyPr wrap="square">
            <a:spAutoFit/>
          </a:bodyPr>
          <a:lstStyle/>
          <a:p>
            <a:r>
              <a:rPr lang="en-US" sz="1600" b="1" i="0" dirty="0">
                <a:effectLst/>
                <a:latin typeface="inherit"/>
              </a:rPr>
              <a:t>BE</a:t>
            </a:r>
            <a:endParaRPr lang="ru-RU" sz="1600"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239244" y="7562979"/>
            <a:ext cx="1122095" cy="338554"/>
          </a:xfrm>
          <a:prstGeom prst="rect">
            <a:avLst/>
          </a:prstGeom>
          <a:noFill/>
        </p:spPr>
        <p:txBody>
          <a:bodyPr wrap="square">
            <a:spAutoFit/>
          </a:bodyPr>
          <a:lstStyle/>
          <a:p>
            <a:r>
              <a:rPr lang="en-US" sz="1600" b="1" dirty="0">
                <a:latin typeface="inherit"/>
              </a:rPr>
              <a:t>USE</a:t>
            </a:r>
            <a:endParaRPr lang="ru-RU" sz="1600"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239244" y="8252213"/>
            <a:ext cx="1179924" cy="338554"/>
          </a:xfrm>
          <a:prstGeom prst="rect">
            <a:avLst/>
          </a:prstGeom>
          <a:noFill/>
        </p:spPr>
        <p:txBody>
          <a:bodyPr wrap="square">
            <a:spAutoFit/>
          </a:bodyPr>
          <a:lstStyle/>
          <a:p>
            <a:r>
              <a:rPr lang="en-US" sz="1600" b="1" dirty="0">
                <a:latin typeface="inherit"/>
              </a:rPr>
              <a:t>NOT/WANT</a:t>
            </a:r>
            <a:endParaRPr lang="ru-RU" sz="1600"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5</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99749" y="27017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a:t>
            </a:r>
            <a:endParaRPr lang="ru-RU" sz="2400" b="1" dirty="0">
              <a:solidFill>
                <a:schemeClr val="tx1"/>
              </a:solidFill>
            </a:endParaRP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199749" y="46608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199748" y="5556877"/>
            <a:ext cx="564777" cy="4657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a:t>
            </a:r>
            <a:endParaRPr lang="ru-RU" sz="2400" b="1" dirty="0">
              <a:solidFill>
                <a:schemeClr val="tx1"/>
              </a:solidFill>
            </a:endParaRP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48831" y="66842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a:t>
            </a:r>
            <a:endParaRPr lang="ru-RU" sz="2400" b="1" dirty="0">
              <a:solidFill>
                <a:schemeClr val="tx1"/>
              </a:solidFill>
            </a:endParaRP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184523" y="83868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a:t>
            </a:r>
            <a:endParaRPr lang="ru-RU" sz="2400" b="1" dirty="0">
              <a:solidFill>
                <a:schemeClr val="tx1"/>
              </a:solidFill>
            </a:endParaRP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832888" y="895263"/>
            <a:ext cx="5298828" cy="9356408"/>
          </a:xfrm>
          <a:prstGeom prst="rect">
            <a:avLst/>
          </a:prstGeom>
          <a:noFill/>
        </p:spPr>
        <p:txBody>
          <a:bodyPr wrap="square">
            <a:spAutoFit/>
          </a:bodyPr>
          <a:lstStyle/>
          <a:p>
            <a:pPr algn="ctr" fontAlgn="base">
              <a:lnSpc>
                <a:spcPct val="150000"/>
              </a:lnSpc>
            </a:pPr>
            <a:endParaRPr lang="en-US" b="0" i="0" dirty="0">
              <a:effectLst/>
              <a:latin typeface="Arial" panose="020B0604020202020204" pitchFamily="34" charset="0"/>
            </a:endParaRPr>
          </a:p>
          <a:p>
            <a:pPr algn="ctr" fontAlgn="base"/>
            <a:r>
              <a:rPr lang="en-US" b="1" dirty="0">
                <a:solidFill>
                  <a:srgbClr val="111111"/>
                </a:solidFill>
                <a:effectLst/>
                <a:latin typeface="inherit"/>
              </a:rPr>
              <a:t>Sakhalin</a:t>
            </a:r>
            <a:endParaRPr lang="en-US" b="1" dirty="0">
              <a:solidFill>
                <a:srgbClr val="111111"/>
              </a:solidFill>
              <a:effectLst/>
              <a:latin typeface="Playfair Display" panose="00000800000000000000" pitchFamily="2" charset="-52"/>
            </a:endParaRPr>
          </a:p>
          <a:p>
            <a:pPr algn="l" fontAlgn="base"/>
            <a:r>
              <a:rPr lang="en-US" b="0" i="0" dirty="0">
                <a:solidFill>
                  <a:srgbClr val="555555"/>
                </a:solidFill>
                <a:effectLst/>
                <a:latin typeface="Arial" panose="020B0604020202020204" pitchFamily="34" charset="0"/>
              </a:rPr>
              <a:t> </a:t>
            </a:r>
          </a:p>
          <a:p>
            <a:pPr algn="l" fontAlgn="base">
              <a:lnSpc>
                <a:spcPct val="150000"/>
              </a:lnSpc>
            </a:pPr>
            <a:r>
              <a:rPr lang="en-US" b="0" i="0" dirty="0">
                <a:effectLst/>
                <a:latin typeface="Arial" panose="020B0604020202020204" pitchFamily="34" charset="0"/>
              </a:rPr>
              <a:t>The island of Sakhalin is situated in the Far East of Russia in the North Pacific, between the Sea of Okhotsk and the Sea of Japan. ______ say that it is the largest island in Russia with a length of 948 km, and a width of 25 to 170 km, and a total area of about 78,000 square kilometers. Nearly two-thirds of Sakhalin is mountainous. Two parallel ranges of ______ mountains separate the island from north to south.</a:t>
            </a:r>
          </a:p>
          <a:p>
            <a:pPr algn="l" fontAlgn="base">
              <a:lnSpc>
                <a:spcPct val="150000"/>
              </a:lnSpc>
            </a:pPr>
            <a:r>
              <a:rPr lang="en-US" b="0" i="0" dirty="0">
                <a:effectLst/>
                <a:latin typeface="Arial" panose="020B0604020202020204" pitchFamily="34" charset="0"/>
              </a:rPr>
              <a:t>The ______ of Sakhalin region is in </a:t>
            </a:r>
            <a:r>
              <a:rPr lang="en-US" b="0" i="0" dirty="0" err="1">
                <a:effectLst/>
                <a:latin typeface="Arial" panose="020B0604020202020204" pitchFamily="34" charset="0"/>
              </a:rPr>
              <a:t>Yuzhno-Sakhalinsk</a:t>
            </a:r>
            <a:r>
              <a:rPr lang="en-US" b="0" i="0" dirty="0">
                <a:effectLst/>
                <a:latin typeface="Arial" panose="020B0604020202020204" pitchFamily="34" charset="0"/>
              </a:rPr>
              <a:t>, which was founded in 1882. It is located in the southern part of the island and the ______ of the modern city comes to about 180 thousand people. Visitors to the area can enjoy watching gorgeous nature as well as go fishing and rock climbing. It may take you long to get there, but this will ______ be an unforgettable experience.</a:t>
            </a:r>
          </a:p>
          <a:p>
            <a:pPr algn="l" fontAlgn="base">
              <a:lnSpc>
                <a:spcPct val="150000"/>
              </a:lnSpc>
            </a:pPr>
            <a:r>
              <a:rPr lang="en-US" sz="14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120234" y="2787827"/>
            <a:ext cx="1311331" cy="369332"/>
          </a:xfrm>
          <a:prstGeom prst="rect">
            <a:avLst/>
          </a:prstGeom>
          <a:noFill/>
        </p:spPr>
        <p:txBody>
          <a:bodyPr wrap="square">
            <a:spAutoFit/>
          </a:bodyPr>
          <a:lstStyle/>
          <a:p>
            <a:r>
              <a:rPr lang="en-US" b="1" dirty="0">
                <a:latin typeface="inherit"/>
              </a:rPr>
              <a:t>SCIENCE</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099569" y="4749281"/>
            <a:ext cx="1269886" cy="369332"/>
          </a:xfrm>
          <a:prstGeom prst="rect">
            <a:avLst/>
          </a:prstGeom>
          <a:noFill/>
        </p:spPr>
        <p:txBody>
          <a:bodyPr wrap="square">
            <a:spAutoFit/>
          </a:bodyPr>
          <a:lstStyle/>
          <a:p>
            <a:r>
              <a:rPr lang="en-US" b="1" dirty="0">
                <a:latin typeface="inherit"/>
              </a:rPr>
              <a:t>BEAUTY</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045645" y="5681317"/>
            <a:ext cx="1376091" cy="369332"/>
          </a:xfrm>
          <a:prstGeom prst="rect">
            <a:avLst/>
          </a:prstGeom>
          <a:noFill/>
        </p:spPr>
        <p:txBody>
          <a:bodyPr wrap="square">
            <a:spAutoFit/>
          </a:bodyPr>
          <a:lstStyle/>
          <a:p>
            <a:r>
              <a:rPr lang="en-US" b="1" dirty="0">
                <a:latin typeface="inherit"/>
              </a:rPr>
              <a:t>GOVERN</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045645" y="6848646"/>
            <a:ext cx="1189664" cy="369332"/>
          </a:xfrm>
          <a:prstGeom prst="rect">
            <a:avLst/>
          </a:prstGeom>
          <a:noFill/>
        </p:spPr>
        <p:txBody>
          <a:bodyPr wrap="square">
            <a:spAutoFit/>
          </a:bodyPr>
          <a:lstStyle/>
          <a:p>
            <a:r>
              <a:rPr lang="en-US" sz="1800" b="1" i="0" dirty="0">
                <a:effectLst/>
                <a:latin typeface="inherit"/>
              </a:rPr>
              <a:t>POPULATE</a:t>
            </a:r>
            <a:endParaRPr lang="ru-RU" dirty="0"/>
          </a:p>
        </p:txBody>
      </p:sp>
      <p:sp>
        <p:nvSpPr>
          <p:cNvPr id="24" name="TextBox 23">
            <a:extLst>
              <a:ext uri="{FF2B5EF4-FFF2-40B4-BE49-F238E27FC236}">
                <a16:creationId xmlns:a16="http://schemas.microsoft.com/office/drawing/2014/main" xmlns="" id="{C288CE50-DCC3-425D-8A1F-E7F270FB0CFB}"/>
              </a:ext>
            </a:extLst>
          </p:cNvPr>
          <p:cNvSpPr txBox="1"/>
          <p:nvPr/>
        </p:nvSpPr>
        <p:spPr>
          <a:xfrm>
            <a:off x="6001374" y="8520258"/>
            <a:ext cx="1278205" cy="369332"/>
          </a:xfrm>
          <a:prstGeom prst="rect">
            <a:avLst/>
          </a:prstGeom>
          <a:noFill/>
        </p:spPr>
        <p:txBody>
          <a:bodyPr wrap="square">
            <a:spAutoFit/>
          </a:bodyPr>
          <a:lstStyle/>
          <a:p>
            <a:r>
              <a:rPr lang="en-US" sz="1800" b="1" i="0" dirty="0">
                <a:effectLst/>
                <a:latin typeface="inherit"/>
              </a:rPr>
              <a:t>CERTAIN</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FD34701D-02FC-45B3-81FC-D49E4C66334A}"/>
              </a:ext>
            </a:extLst>
          </p:cNvPr>
          <p:cNvSpPr txBox="1"/>
          <p:nvPr/>
        </p:nvSpPr>
        <p:spPr>
          <a:xfrm>
            <a:off x="723187" y="5904600"/>
            <a:ext cx="6441865" cy="4585871"/>
          </a:xfrm>
          <a:prstGeom prst="rect">
            <a:avLst/>
          </a:prstGeom>
          <a:noFill/>
        </p:spPr>
        <p:txBody>
          <a:bodyPr wrap="square">
            <a:spAutoFit/>
          </a:bodyPr>
          <a:lstStyle/>
          <a:p>
            <a:pPr algn="l" fontAlgn="base">
              <a:lnSpc>
                <a:spcPct val="200000"/>
              </a:lnSpc>
            </a:pPr>
            <a:endParaRPr lang="en-US" sz="1600" b="0" i="0" dirty="0">
              <a:effectLst/>
              <a:latin typeface="Arial" panose="020B0604020202020204" pitchFamily="34" charset="0"/>
            </a:endParaRPr>
          </a:p>
          <a:p>
            <a:pPr algn="l" fontAlgn="base">
              <a:lnSpc>
                <a:spcPct val="200000"/>
              </a:lnSpc>
            </a:pPr>
            <a:r>
              <a:rPr lang="en-US" sz="1600" b="0" i="0" dirty="0">
                <a:effectLst/>
                <a:latin typeface="inherit"/>
              </a:rPr>
              <a:t>A) suggested           B) provided                   C) proposed               D) offered</a:t>
            </a:r>
          </a:p>
          <a:p>
            <a:pPr algn="l" fontAlgn="base">
              <a:lnSpc>
                <a:spcPct val="200000"/>
              </a:lnSpc>
            </a:pPr>
            <a:r>
              <a:rPr lang="en-US" sz="1600" b="0" i="0" dirty="0">
                <a:effectLst/>
                <a:latin typeface="inherit"/>
              </a:rPr>
              <a:t>A) whenever          </a:t>
            </a:r>
            <a:r>
              <a:rPr lang="ru-RU" sz="1600" b="0" i="0" dirty="0">
                <a:effectLst/>
                <a:latin typeface="inherit"/>
              </a:rPr>
              <a:t> </a:t>
            </a:r>
            <a:r>
              <a:rPr lang="en-US" sz="1600" b="0" i="0" dirty="0">
                <a:effectLst/>
                <a:latin typeface="inherit"/>
              </a:rPr>
              <a:t>B) wherever                 C) whoever                 D) whatever</a:t>
            </a:r>
          </a:p>
          <a:p>
            <a:pPr algn="l" fontAlgn="base">
              <a:lnSpc>
                <a:spcPct val="200000"/>
              </a:lnSpc>
            </a:pPr>
            <a:r>
              <a:rPr lang="en-US" sz="1600" b="0" i="0" dirty="0">
                <a:effectLst/>
                <a:latin typeface="inherit"/>
              </a:rPr>
              <a:t>A) grown              </a:t>
            </a:r>
            <a:r>
              <a:rPr lang="ru-RU" sz="1600" b="0" i="0" dirty="0">
                <a:effectLst/>
                <a:latin typeface="inherit"/>
              </a:rPr>
              <a:t> </a:t>
            </a:r>
            <a:r>
              <a:rPr lang="en-US" sz="1600" b="0" i="0" dirty="0">
                <a:effectLst/>
                <a:latin typeface="inherit"/>
              </a:rPr>
              <a:t>  B) raised                       C) brought                   D) risen</a:t>
            </a:r>
          </a:p>
          <a:p>
            <a:pPr algn="l" fontAlgn="base">
              <a:lnSpc>
                <a:spcPct val="200000"/>
              </a:lnSpc>
            </a:pPr>
            <a:r>
              <a:rPr lang="en-US" sz="1600" b="0" i="0" dirty="0">
                <a:effectLst/>
                <a:latin typeface="inherit"/>
              </a:rPr>
              <a:t>A) However         </a:t>
            </a:r>
            <a:r>
              <a:rPr lang="ru-RU" sz="1600" b="0" i="0" dirty="0">
                <a:effectLst/>
                <a:latin typeface="inherit"/>
              </a:rPr>
              <a:t> </a:t>
            </a:r>
            <a:r>
              <a:rPr lang="en-US" sz="1600" b="0" i="0" dirty="0">
                <a:effectLst/>
                <a:latin typeface="inherit"/>
              </a:rPr>
              <a:t>  B) Therefore                C) Although                 D) Otherwise</a:t>
            </a:r>
          </a:p>
          <a:p>
            <a:pPr algn="l" fontAlgn="base">
              <a:lnSpc>
                <a:spcPct val="200000"/>
              </a:lnSpc>
            </a:pPr>
            <a:r>
              <a:rPr lang="en-US" sz="1600" b="0" i="0" dirty="0">
                <a:effectLst/>
                <a:latin typeface="inherit"/>
              </a:rPr>
              <a:t>A) reminded          B) remembered          </a:t>
            </a:r>
            <a:r>
              <a:rPr lang="ru-RU" sz="1600" b="0" i="0" dirty="0">
                <a:effectLst/>
                <a:latin typeface="inherit"/>
              </a:rPr>
              <a:t> </a:t>
            </a:r>
            <a:r>
              <a:rPr lang="en-US" sz="1600" b="0" i="0" dirty="0">
                <a:effectLst/>
                <a:latin typeface="inherit"/>
              </a:rPr>
              <a:t>C) revised                   </a:t>
            </a:r>
            <a:r>
              <a:rPr lang="ru-RU" sz="1600" b="0" i="0" dirty="0">
                <a:effectLst/>
                <a:latin typeface="inherit"/>
              </a:rPr>
              <a:t> </a:t>
            </a:r>
            <a:r>
              <a:rPr lang="en-US" sz="1600" b="0" i="0" dirty="0">
                <a:effectLst/>
                <a:latin typeface="inherit"/>
              </a:rPr>
              <a:t>D) reviewed</a:t>
            </a:r>
          </a:p>
          <a:p>
            <a:pPr algn="l" fontAlgn="base">
              <a:lnSpc>
                <a:spcPct val="200000"/>
              </a:lnSpc>
            </a:pPr>
            <a:r>
              <a:rPr lang="en-US" sz="1600" b="0" i="0" dirty="0">
                <a:effectLst/>
                <a:latin typeface="inherit"/>
              </a:rPr>
              <a:t>A) at                       B) in                                C) on                            D) by</a:t>
            </a:r>
          </a:p>
          <a:p>
            <a:pPr algn="l" fontAlgn="base">
              <a:lnSpc>
                <a:spcPct val="200000"/>
              </a:lnSpc>
            </a:pPr>
            <a:r>
              <a:rPr lang="en-US" sz="1600" b="0" i="0" dirty="0">
                <a:effectLst/>
                <a:latin typeface="inherit"/>
              </a:rPr>
              <a:t>A) spoke               </a:t>
            </a:r>
            <a:r>
              <a:rPr lang="ru-RU" sz="1600" b="0" i="0" dirty="0">
                <a:effectLst/>
                <a:latin typeface="inherit"/>
              </a:rPr>
              <a:t> </a:t>
            </a:r>
            <a:r>
              <a:rPr lang="en-US" sz="1600" b="0" i="0" dirty="0">
                <a:effectLst/>
                <a:latin typeface="inherit"/>
              </a:rPr>
              <a:t>B) told                            C) said                         D) talked</a:t>
            </a:r>
          </a:p>
          <a:p>
            <a:pPr algn="l" fontAlgn="base"/>
            <a:r>
              <a:rPr lang="en-US" b="0" i="0" dirty="0">
                <a:solidFill>
                  <a:srgbClr val="555555"/>
                </a:solidFill>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222364" y="1198901"/>
            <a:ext cx="7052367" cy="5663089"/>
          </a:xfrm>
          <a:prstGeom prst="rect">
            <a:avLst/>
          </a:prstGeom>
          <a:noFill/>
        </p:spPr>
        <p:txBody>
          <a:bodyPr wrap="square">
            <a:spAutoFit/>
          </a:bodyPr>
          <a:lstStyle/>
          <a:p>
            <a:pPr algn="ctr" fontAlgn="base"/>
            <a:r>
              <a:rPr lang="en-US" sz="1600" b="1" dirty="0">
                <a:solidFill>
                  <a:srgbClr val="111111"/>
                </a:solidFill>
                <a:effectLst/>
                <a:latin typeface="inherit"/>
              </a:rPr>
              <a:t>A special lunch</a:t>
            </a:r>
            <a:endParaRPr lang="en-US" sz="1600" b="0" i="0" dirty="0">
              <a:solidFill>
                <a:srgbClr val="555555"/>
              </a:solidFill>
              <a:effectLst/>
              <a:latin typeface="Arial" panose="020B0604020202020204" pitchFamily="34" charset="0"/>
            </a:endParaRPr>
          </a:p>
          <a:p>
            <a:pPr algn="l" fontAlgn="base"/>
            <a:r>
              <a:rPr lang="en-US" sz="1500" b="0" i="0" dirty="0">
                <a:effectLst/>
                <a:latin typeface="Arial" panose="020B0604020202020204" pitchFamily="34" charset="0"/>
              </a:rPr>
              <a:t>Dotty came to meet the editor Jerry Green in his London office. He praised her work and </a:t>
            </a:r>
            <a:r>
              <a:rPr lang="en-US" sz="1500" b="1" i="0" dirty="0">
                <a:effectLst/>
                <a:latin typeface="inherit"/>
              </a:rPr>
              <a:t>(1)</a:t>
            </a:r>
            <a:r>
              <a:rPr lang="en-US" sz="1500" b="0" i="0" dirty="0">
                <a:effectLst/>
                <a:latin typeface="Arial" panose="020B0604020202020204" pitchFamily="34" charset="0"/>
              </a:rPr>
              <a:t> ______ to publish her stories in his magazine. After discussing the contract Jerry invited Dotty for lunch. It was her first visit to a big city, so the young lady was really excited.</a:t>
            </a:r>
          </a:p>
          <a:p>
            <a:pPr algn="l" fontAlgn="base"/>
            <a:r>
              <a:rPr lang="en-US" sz="1500" b="0" i="0" dirty="0">
                <a:effectLst/>
                <a:latin typeface="Arial" panose="020B0604020202020204" pitchFamily="34" charset="0"/>
              </a:rPr>
              <a:t>A shiny black cab stopped next to the beautiful building and Jerry took Dotty into the restaurant. A smart waiter in a black suit took their coats and escorted them to a table by the window.</a:t>
            </a:r>
          </a:p>
          <a:p>
            <a:pPr algn="l" fontAlgn="base"/>
            <a:r>
              <a:rPr lang="en-US" sz="1500" b="0" i="0" dirty="0">
                <a:effectLst/>
                <a:latin typeface="Arial" panose="020B0604020202020204" pitchFamily="34" charset="0"/>
              </a:rPr>
              <a:t>“Please order </a:t>
            </a:r>
            <a:r>
              <a:rPr lang="en-US" sz="1500" b="1" i="0" dirty="0">
                <a:effectLst/>
                <a:latin typeface="inherit"/>
              </a:rPr>
              <a:t>(2)</a:t>
            </a:r>
            <a:r>
              <a:rPr lang="en-US" sz="1500" b="0" i="0" dirty="0">
                <a:effectLst/>
                <a:latin typeface="Arial" panose="020B0604020202020204" pitchFamily="34" charset="0"/>
              </a:rPr>
              <a:t> ______ you like,” Jerry told her as the waiter handed her a menu, and Dotty got lost. She had been </a:t>
            </a:r>
            <a:r>
              <a:rPr lang="en-US" sz="1500" b="1" i="0" dirty="0">
                <a:effectLst/>
                <a:latin typeface="inherit"/>
              </a:rPr>
              <a:t>(3)</a:t>
            </a:r>
            <a:r>
              <a:rPr lang="en-US" sz="1500" b="0" i="0" dirty="0">
                <a:effectLst/>
                <a:latin typeface="Arial" panose="020B0604020202020204" pitchFamily="34" charset="0"/>
              </a:rPr>
              <a:t> ______ up on very plain food and everything on the menu looked so fancy and expensive. Jerry saw her discomfort. </a:t>
            </a:r>
            <a:r>
              <a:rPr lang="en-US" sz="1500" b="1" i="0" dirty="0">
                <a:effectLst/>
                <a:latin typeface="inherit"/>
              </a:rPr>
              <a:t>(4)</a:t>
            </a:r>
            <a:r>
              <a:rPr lang="en-US" sz="1500" b="0" i="0" dirty="0">
                <a:effectLst/>
                <a:latin typeface="Arial" panose="020B0604020202020204" pitchFamily="34" charset="0"/>
              </a:rPr>
              <a:t> ______, he asked after a while if he could order for her. Dotty gratefully agreed. The meal was like nothing she had ever eaten before, and as one delicious course followed another she began to relax a little as she found that Jerry was good company and very easy to talk to. He </a:t>
            </a:r>
            <a:r>
              <a:rPr lang="en-US" sz="1500" b="1" i="0" dirty="0">
                <a:effectLst/>
                <a:latin typeface="inherit"/>
              </a:rPr>
              <a:t>(5)</a:t>
            </a:r>
            <a:r>
              <a:rPr lang="en-US" sz="1500" b="0" i="0" dirty="0">
                <a:effectLst/>
                <a:latin typeface="Arial" panose="020B0604020202020204" pitchFamily="34" charset="0"/>
              </a:rPr>
              <a:t> ______ Dotty of her elder brother.</a:t>
            </a:r>
          </a:p>
          <a:p>
            <a:pPr algn="l" fontAlgn="base"/>
            <a:r>
              <a:rPr lang="en-US" sz="1500" b="0" i="0" dirty="0">
                <a:effectLst/>
                <a:latin typeface="Arial" panose="020B0604020202020204" pitchFamily="34" charset="0"/>
              </a:rPr>
              <a:t>“Thank you so much for a lovely day and a lovely meal,” Dotty said when the lunch was over. She was so full that she was sure she wouldn’t be able to eat another thing for at least a month.</a:t>
            </a:r>
          </a:p>
          <a:p>
            <a:pPr algn="l" fontAlgn="base"/>
            <a:r>
              <a:rPr lang="en-US" sz="1500" b="0" i="0" dirty="0">
                <a:effectLst/>
                <a:latin typeface="Arial" panose="020B0604020202020204" pitchFamily="34" charset="0"/>
              </a:rPr>
              <a:t>“It was my pleasure,” he assured her. “I’ve really enjoyed today. And I hope this will be the start of a long working relationship. I’ll be </a:t>
            </a:r>
            <a:r>
              <a:rPr lang="en-US" sz="1500" b="1" i="0" dirty="0">
                <a:effectLst/>
                <a:latin typeface="inherit"/>
              </a:rPr>
              <a:t>(6)</a:t>
            </a:r>
            <a:r>
              <a:rPr lang="en-US" sz="1500" b="0" i="0" dirty="0">
                <a:effectLst/>
                <a:latin typeface="Arial" panose="020B0604020202020204" pitchFamily="34" charset="0"/>
              </a:rPr>
              <a:t> ______ touch soon.” Then she </a:t>
            </a:r>
            <a:r>
              <a:rPr lang="en-US" sz="1500" b="1" i="0" dirty="0">
                <a:effectLst/>
                <a:latin typeface="inherit"/>
              </a:rPr>
              <a:t>(7) </a:t>
            </a:r>
            <a:r>
              <a:rPr lang="en-US" sz="1500" b="0" i="0" dirty="0">
                <a:effectLst/>
                <a:latin typeface="Arial" panose="020B0604020202020204" pitchFamily="34" charset="0"/>
              </a:rPr>
              <a:t>______ goodbye and caught a cab to the railway station. It had been a truly unforgettable day.</a:t>
            </a:r>
          </a:p>
          <a:p>
            <a:pPr algn="l" fontAlgn="base"/>
            <a:r>
              <a:rPr lang="en-US" sz="1600" b="0" i="0" dirty="0">
                <a:solidFill>
                  <a:srgbClr val="555555"/>
                </a:solidFill>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1499900" y="3071069"/>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1123246" y="170477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3714415" y="332064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1224552" y="377004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5202313" y="447026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4678126" y="580693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1123246" y="604604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28451" y="659019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328450" y="709990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328449" y="757007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328449" y="806764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328448" y="851972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328448" y="903720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327645" y="949446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632395992"/>
              </p:ext>
            </p:extLst>
          </p:nvPr>
        </p:nvGraphicFramePr>
        <p:xfrm>
          <a:off x="551329" y="1420365"/>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6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Jane: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extLst>
              <p:ext uri="{D42A27DB-BD31-4B8C-83A1-F6EECF244321}">
                <p14:modId xmlns:p14="http://schemas.microsoft.com/office/powerpoint/2010/main" xmlns="" val="2404197417"/>
              </p:ext>
            </p:extLst>
          </p:nvPr>
        </p:nvGraphicFramePr>
        <p:xfrm>
          <a:off x="546711" y="2668760"/>
          <a:ext cx="6847734" cy="294132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Jane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Shopping</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0" dirty="0">
                          <a:effectLst/>
                          <a:latin typeface="+mn-lt"/>
                        </a:rPr>
                        <a:t> </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I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went</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shopping</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with</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my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parents</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yesterday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Do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you</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prefer</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shop</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online</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or</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in</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regular</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stores</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Why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do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you</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think</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many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people</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like</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spend</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their</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week-ends</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in</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big</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shopping</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malls</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Do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you</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like</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to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go</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shopping</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on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your</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own</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or</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with</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friends</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and</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why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a:t>
                      </a:r>
                      <a:endParaRPr kumimoji="0" lang="en-US" altLang="ru-RU" sz="1800" b="0" i="1"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1" u="none" strike="noStrike" cap="none" normalizeH="0" baseline="0" dirty="0">
                          <a:ln>
                            <a:noFill/>
                          </a:ln>
                          <a:solidFill>
                            <a:srgbClr val="000000"/>
                          </a:solidFill>
                          <a:effectLst/>
                          <a:latin typeface="+mn-lt"/>
                          <a:cs typeface="Arial" panose="020B0604020202020204" pitchFamily="34" charset="0"/>
                        </a:rPr>
                        <a:t>   You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know</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I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celebrated</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my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birthday</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last</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r>
                        <a:rPr kumimoji="0" lang="ru-RU" altLang="ru-RU" sz="1800" b="0" i="1" u="none" strike="noStrike" cap="none" normalizeH="0" baseline="0" dirty="0" err="1">
                          <a:ln>
                            <a:noFill/>
                          </a:ln>
                          <a:solidFill>
                            <a:srgbClr val="000000"/>
                          </a:solidFill>
                          <a:effectLst/>
                          <a:latin typeface="+mn-lt"/>
                          <a:cs typeface="Arial" panose="020B0604020202020204" pitchFamily="34" charset="0"/>
                        </a:rPr>
                        <a:t>week</a:t>
                      </a:r>
                      <a:r>
                        <a:rPr kumimoji="0" lang="ru-RU" altLang="ru-RU" sz="1800" b="0" i="1" u="none" strike="noStrike" cap="none" normalizeH="0" baseline="0" dirty="0">
                          <a:ln>
                            <a:noFill/>
                          </a:ln>
                          <a:solidFill>
                            <a:srgbClr val="000000"/>
                          </a:solidFill>
                          <a:effectLst/>
                          <a:latin typeface="+mn-lt"/>
                          <a:cs typeface="Arial" panose="020B0604020202020204" pitchFamily="34" charset="0"/>
                        </a:rPr>
                        <a:t> …</a:t>
                      </a:r>
                      <a:endParaRPr kumimoji="0" lang="ru-RU" altLang="ru-RU" sz="1400" b="0" i="0" u="none" strike="noStrike" cap="none" normalizeH="0" baseline="0" dirty="0">
                        <a:ln>
                          <a:noFill/>
                        </a:ln>
                        <a:solidFill>
                          <a:schemeClr val="tx1"/>
                        </a:solidFill>
                        <a:effectLst/>
                        <a:latin typeface="+mn-lt"/>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extLst>
              <p:ext uri="{D42A27DB-BD31-4B8C-83A1-F6EECF244321}">
                <p14:modId xmlns:p14="http://schemas.microsoft.com/office/powerpoint/2010/main" xmlns="" val="201178688"/>
              </p:ext>
            </p:extLst>
          </p:nvPr>
        </p:nvGraphicFramePr>
        <p:xfrm>
          <a:off x="546711" y="6046371"/>
          <a:ext cx="4508882" cy="1554480"/>
        </p:xfrm>
        <a:graphic>
          <a:graphicData uri="http://schemas.openxmlformats.org/drawingml/2006/table">
            <a:tbl>
              <a:tblPr/>
              <a:tblGrid>
                <a:gridCol w="4508882">
                  <a:extLst>
                    <a:ext uri="{9D8B030D-6E8A-4147-A177-3AD203B41FA5}">
                      <a16:colId xmlns:a16="http://schemas.microsoft.com/office/drawing/2014/main" xmlns="" val="2795878553"/>
                    </a:ext>
                  </a:extLst>
                </a:gridCol>
              </a:tblGrid>
              <a:tr h="1300217">
                <a:tc>
                  <a:txBody>
                    <a:bodyPr/>
                    <a:lstStyle/>
                    <a:p>
                      <a:r>
                        <a:rPr lang="en-US" sz="1600" b="0" i="0" dirty="0">
                          <a:solidFill>
                            <a:schemeClr val="tx1"/>
                          </a:solidFill>
                          <a:effectLst/>
                          <a:latin typeface="TimesNewRoman"/>
                        </a:rPr>
                        <a:t>Write an email to Jane.</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his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600" b="0" i="0" dirty="0">
                          <a:solidFill>
                            <a:schemeClr val="tx1"/>
                          </a:solidFill>
                          <a:effectLst/>
                          <a:latin typeface="Times New Roman" panose="02020603050405020304" pitchFamily="18" charset="0"/>
                          <a:cs typeface="Times New Roman" panose="02020603050405020304" pitchFamily="18" charset="0"/>
                        </a:rPr>
                        <a:t>her birthday celebration.</a:t>
                      </a:r>
                      <a:r>
                        <a:rPr lang="en-US" sz="1600" b="0" i="0" dirty="0">
                          <a:solidFill>
                            <a:schemeClr val="tx1"/>
                          </a:solidFill>
                          <a:effectLst/>
                          <a:latin typeface="TimesNewRoman"/>
                        </a:rPr>
                        <a:t/>
                      </a:r>
                      <a:br>
                        <a:rPr lang="en-US" sz="1600" b="0" i="0" dirty="0">
                          <a:solidFill>
                            <a:schemeClr val="tx1"/>
                          </a:solidFill>
                          <a:effectLst/>
                          <a:latin typeface="TimesNewRoman"/>
                        </a:rPr>
                      </a:br>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extLst>
              <p:ext uri="{D42A27DB-BD31-4B8C-83A1-F6EECF244321}">
                <p14:modId xmlns:p14="http://schemas.microsoft.com/office/powerpoint/2010/main" xmlns="" val="4108641735"/>
              </p:ext>
            </p:extLst>
          </p:nvPr>
        </p:nvGraphicFramePr>
        <p:xfrm>
          <a:off x="546711" y="7915222"/>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Jane@uk.com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Shopping</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386309201"/>
              </p:ext>
            </p:extLst>
          </p:nvPr>
        </p:nvGraphicFramePr>
        <p:xfrm>
          <a:off x="480967" y="974246"/>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3225132148"/>
              </p:ext>
            </p:extLst>
          </p:nvPr>
        </p:nvGraphicFramePr>
        <p:xfrm>
          <a:off x="480967" y="2101431"/>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pets are popular among teenagers in </a:t>
                      </a:r>
                      <a:r>
                        <a:rPr lang="en-US" sz="1600" b="1" i="0" dirty="0" err="1">
                          <a:solidFill>
                            <a:srgbClr val="000000"/>
                          </a:solidFill>
                          <a:effectLst/>
                          <a:latin typeface="TimesNewRoman"/>
                        </a:rPr>
                        <a:t>Zetland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6" name="Rectangle 1">
            <a:extLst>
              <a:ext uri="{FF2B5EF4-FFF2-40B4-BE49-F238E27FC236}">
                <a16:creationId xmlns:a16="http://schemas.microsoft.com/office/drawing/2014/main" xmlns="" id="{255BDB5A-A775-41D8-9FAF-8A64CFB4D030}"/>
              </a:ext>
            </a:extLst>
          </p:cNvPr>
          <p:cNvSpPr>
            <a:spLocks noChangeArrowheads="1"/>
          </p:cNvSpPr>
          <p:nvPr/>
        </p:nvSpPr>
        <p:spPr bwMode="auto">
          <a:xfrm>
            <a:off x="651012" y="2568303"/>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4216440387"/>
              </p:ext>
            </p:extLst>
          </p:nvPr>
        </p:nvGraphicFramePr>
        <p:xfrm>
          <a:off x="351353" y="6721910"/>
          <a:ext cx="7056944" cy="2978404"/>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a:t>
                      </a:r>
                      <a:r>
                        <a:rPr lang="ru-RU" sz="1600" dirty="0">
                          <a:solidFill>
                            <a:srgbClr val="000000"/>
                          </a:solidFill>
                          <a:latin typeface="TimesNewRoman"/>
                        </a:rPr>
                        <a: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keeping pets and suggest a way of solving it;</a:t>
                      </a:r>
                      <a:br>
                        <a:rPr lang="en-US" sz="1600" dirty="0">
                          <a:solidFill>
                            <a:srgbClr val="000000"/>
                          </a:solidFill>
                          <a:latin typeface="TimesNewRoman"/>
                        </a:rPr>
                      </a:br>
                      <a:r>
                        <a:rPr lang="en-US" sz="1600" dirty="0">
                          <a:solidFill>
                            <a:srgbClr val="000000"/>
                          </a:solidFill>
                          <a:latin typeface="TimesNewRoman"/>
                        </a:rPr>
                        <a:t>– conclude </a:t>
                      </a:r>
                      <a:r>
                        <a:rPr lang="en-US" sz="1600">
                          <a:solidFill>
                            <a:srgbClr val="000000"/>
                          </a:solidFill>
                          <a:latin typeface="TimesNewRoman"/>
                        </a:rPr>
                        <a:t>by </a:t>
                      </a:r>
                      <a:r>
                        <a:rPr lang="en-US" sz="1600">
                          <a:solidFill>
                            <a:schemeClr val="tx1">
                              <a:lumMod val="85000"/>
                              <a:lumOff val="15000"/>
                            </a:schemeClr>
                          </a:solidFill>
                          <a:latin typeface="Times New Roman" panose="02020603050405020304" pitchFamily="18" charset="0"/>
                          <a:cs typeface="Times New Roman" panose="02020603050405020304" pitchFamily="18" charset="0"/>
                        </a:rPr>
                        <a:t>giving </a:t>
                      </a:r>
                      <a:r>
                        <a:rPr lang="en-US" sz="1600" b="0">
                          <a:solidFill>
                            <a:schemeClr val="tx1">
                              <a:lumMod val="85000"/>
                              <a:lumOff val="15000"/>
                            </a:schemeClr>
                          </a:solidFill>
                          <a:effectLst/>
                          <a:latin typeface="Times New Roman" panose="02020603050405020304" pitchFamily="18" charset="0"/>
                          <a:cs typeface="Times New Roman" panose="02020603050405020304" pitchFamily="18" charset="0"/>
                        </a:rPr>
                        <a:t>and explaining </a:t>
                      </a:r>
                      <a:r>
                        <a:rPr lang="en-US" sz="1600">
                          <a:solidFill>
                            <a:schemeClr val="tx1">
                              <a:lumMod val="85000"/>
                              <a:lumOff val="15000"/>
                            </a:schemeClr>
                          </a:solidFill>
                          <a:latin typeface="Times New Roman" panose="02020603050405020304" pitchFamily="18" charset="0"/>
                          <a:cs typeface="Times New Roman" panose="02020603050405020304" pitchFamily="18" charset="0"/>
                        </a:rPr>
                        <a:t>your opinion </a:t>
                      </a:r>
                      <a:r>
                        <a:rPr lang="en-US" sz="1600">
                          <a:solidFill>
                            <a:srgbClr val="000000"/>
                          </a:solidFill>
                          <a:latin typeface="TimesNewRoman"/>
                        </a:rPr>
                        <a:t>on </a:t>
                      </a:r>
                      <a:r>
                        <a:rPr lang="en-US" sz="1600" dirty="0">
                          <a:solidFill>
                            <a:srgbClr val="000000"/>
                          </a:solidFill>
                          <a:latin typeface="TimesNewRoman"/>
                        </a:rPr>
                        <a:t>the role of keeping pets in teenagers’ life.</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2" name="Rectangle 2">
            <a:extLst>
              <a:ext uri="{FF2B5EF4-FFF2-40B4-BE49-F238E27FC236}">
                <a16:creationId xmlns:a16="http://schemas.microsoft.com/office/drawing/2014/main" xmlns="" id="{81CD83F2-669D-4222-8A2B-3C9FCB950E8C}"/>
              </a:ext>
            </a:extLst>
          </p:cNvPr>
          <p:cNvSpPr>
            <a:spLocks noChangeArrowheads="1"/>
          </p:cNvSpPr>
          <p:nvPr/>
        </p:nvSpPr>
        <p:spPr bwMode="auto">
          <a:xfrm>
            <a:off x="1160462" y="572516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4" name="Прямоугольник 13">
            <a:extLst>
              <a:ext uri="{FF2B5EF4-FFF2-40B4-BE49-F238E27FC236}">
                <a16:creationId xmlns:a16="http://schemas.microsoft.com/office/drawing/2014/main" xmlns="" id="{B38748A0-9B33-4D0E-B5C7-8BA5BAF5C58B}"/>
              </a:ext>
            </a:extLst>
          </p:cNvPr>
          <p:cNvSpPr/>
          <p:nvPr/>
        </p:nvSpPr>
        <p:spPr>
          <a:xfrm>
            <a:off x="419274" y="361365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extLst>
              <p:ext uri="{D42A27DB-BD31-4B8C-83A1-F6EECF244321}">
                <p14:modId xmlns:p14="http://schemas.microsoft.com/office/powerpoint/2010/main" xmlns="" val="1608472132"/>
              </p:ext>
            </p:extLst>
          </p:nvPr>
        </p:nvGraphicFramePr>
        <p:xfrm>
          <a:off x="1160462" y="3656999"/>
          <a:ext cx="5974423" cy="26280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Pet animals </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Pet ownership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1400" dirty="0">
                          <a:latin typeface="Times New Roman" panose="02020603050405020304" pitchFamily="18" charset="0"/>
                          <a:cs typeface="Times New Roman" panose="02020603050405020304" pitchFamily="18" charset="0"/>
                        </a:rPr>
                        <a:t>Dogs</a:t>
                      </a:r>
                      <a:endParaRPr lang="ru-RU" sz="14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400" dirty="0">
                          <a:latin typeface="Times New Roman" panose="02020603050405020304" pitchFamily="18" charset="0"/>
                          <a:cs typeface="Times New Roman" panose="02020603050405020304" pitchFamily="18" charset="0"/>
                        </a:rPr>
                        <a:t>35</a:t>
                      </a:r>
                      <a:endParaRPr lang="ru-RU" sz="14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1400" dirty="0">
                          <a:latin typeface="Times New Roman" panose="02020603050405020304" pitchFamily="18" charset="0"/>
                          <a:cs typeface="Times New Roman" panose="02020603050405020304" pitchFamily="18" charset="0"/>
                        </a:rPr>
                        <a:t>Cats</a:t>
                      </a:r>
                      <a:endParaRPr lang="ru-RU" sz="14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400" dirty="0">
                          <a:latin typeface="Times New Roman" panose="02020603050405020304" pitchFamily="18" charset="0"/>
                          <a:cs typeface="Times New Roman" panose="02020603050405020304" pitchFamily="18" charset="0"/>
                        </a:rPr>
                        <a:t>25</a:t>
                      </a:r>
                      <a:endParaRPr lang="ru-RU" sz="14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Fish</a:t>
                      </a:r>
                      <a:endParaRPr lang="ru-RU" sz="14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400" dirty="0">
                          <a:latin typeface="Times New Roman" panose="02020603050405020304" pitchFamily="18" charset="0"/>
                          <a:cs typeface="Times New Roman" panose="02020603050405020304" pitchFamily="18" charset="0"/>
                        </a:rPr>
                        <a:t>20</a:t>
                      </a:r>
                      <a:endParaRPr lang="ru-RU" sz="14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r>
                        <a:rPr lang="en-US" sz="1400" dirty="0">
                          <a:latin typeface="Times New Roman" panose="02020603050405020304" pitchFamily="18" charset="0"/>
                          <a:cs typeface="Times New Roman" panose="02020603050405020304" pitchFamily="18" charset="0"/>
                        </a:rPr>
                        <a:t>Hamsters</a:t>
                      </a:r>
                      <a:endParaRPr lang="ru-RU" sz="14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400" dirty="0">
                          <a:latin typeface="Times New Roman" panose="02020603050405020304" pitchFamily="18" charset="0"/>
                          <a:cs typeface="Times New Roman" panose="02020603050405020304" pitchFamily="18" charset="0"/>
                        </a:rPr>
                        <a:t>16</a:t>
                      </a:r>
                      <a:endParaRPr lang="ru-RU" sz="14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1400" dirty="0">
                          <a:latin typeface="Times New Roman" panose="02020603050405020304" pitchFamily="18" charset="0"/>
                          <a:cs typeface="Times New Roman" panose="02020603050405020304" pitchFamily="18" charset="0"/>
                        </a:rPr>
                        <a:t>Guinea pigs</a:t>
                      </a:r>
                      <a:endParaRPr lang="ru-RU" sz="14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400" dirty="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411651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4046841556"/>
              </p:ext>
            </p:extLst>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why</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young people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1" i="0" dirty="0">
                          <a:solidFill>
                            <a:srgbClr val="000000"/>
                          </a:solidFill>
                          <a:effectLst/>
                          <a:latin typeface="Times New Roman" panose="02020603050405020304" pitchFamily="18" charset="0"/>
                          <a:cs typeface="Times New Roman" panose="02020603050405020304" pitchFamily="18" charset="0"/>
                        </a:rPr>
                        <a:t> do sports</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75896" y="2717368"/>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extLst>
              <p:ext uri="{D42A27DB-BD31-4B8C-83A1-F6EECF244321}">
                <p14:modId xmlns:p14="http://schemas.microsoft.com/office/powerpoint/2010/main" xmlns="" val="3139730151"/>
              </p:ext>
            </p:extLst>
          </p:nvPr>
        </p:nvGraphicFramePr>
        <p:xfrm>
          <a:off x="1976679" y="2906901"/>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1433653" y="2700922"/>
            <a:ext cx="4692367"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lumMod val="85000"/>
                    <a:lumOff val="15000"/>
                  </a:schemeClr>
                </a:solidFill>
              </a:rPr>
              <a:t>Reasons</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2031291" y="4031470"/>
            <a:ext cx="1060982" cy="523221"/>
          </a:xfrm>
          <a:prstGeom prst="wedgeRoundRectCallout">
            <a:avLst>
              <a:gd name="adj1" fmla="val 78767"/>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1926449" y="4031470"/>
            <a:ext cx="1576865" cy="523220"/>
          </a:xfrm>
          <a:prstGeom prst="rect">
            <a:avLst/>
          </a:prstGeom>
          <a:noFill/>
        </p:spPr>
        <p:txBody>
          <a:bodyPr wrap="square" rtlCol="0">
            <a:spAutoFit/>
          </a:bodyPr>
          <a:lstStyle/>
          <a:p>
            <a:r>
              <a:rPr lang="en-US" sz="1200" b="1" dirty="0"/>
              <a:t>         Health</a:t>
            </a:r>
          </a:p>
          <a:p>
            <a:r>
              <a:rPr lang="en-US" sz="1600" b="1" dirty="0"/>
              <a:t>        47%</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2004882" y="5305729"/>
            <a:ext cx="1306959" cy="523220"/>
          </a:xfrm>
          <a:prstGeom prst="wedgeRoundRectCallout">
            <a:avLst>
              <a:gd name="adj1" fmla="val 67535"/>
              <a:gd name="adj2" fmla="val -47145"/>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4779176" y="4855445"/>
            <a:ext cx="1018459" cy="523221"/>
          </a:xfrm>
          <a:prstGeom prst="wedgeRoundRectCallout">
            <a:avLst>
              <a:gd name="adj1" fmla="val -75010"/>
              <a:gd name="adj2" fmla="val -310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744816" y="4881275"/>
            <a:ext cx="1018459" cy="523220"/>
          </a:xfrm>
          <a:prstGeom prst="rect">
            <a:avLst/>
          </a:prstGeom>
          <a:noFill/>
        </p:spPr>
        <p:txBody>
          <a:bodyPr wrap="square" rtlCol="0">
            <a:spAutoFit/>
          </a:bodyPr>
          <a:lstStyle/>
          <a:p>
            <a:r>
              <a:rPr lang="en-US" sz="1200" b="1" dirty="0"/>
              <a:t>    Friendship</a:t>
            </a:r>
          </a:p>
          <a:p>
            <a:r>
              <a:rPr lang="en-US" sz="1600" b="1" dirty="0"/>
              <a:t>       16%</a:t>
            </a:r>
            <a:endParaRPr lang="ru-RU" sz="1600" b="1"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793091" y="3818382"/>
            <a:ext cx="908158" cy="523221"/>
          </a:xfrm>
          <a:prstGeom prst="wedgeRoundRectCallout">
            <a:avLst>
              <a:gd name="adj1" fmla="val -69945"/>
              <a:gd name="adj2" fmla="val -1219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4739974" y="3792553"/>
            <a:ext cx="1071576" cy="523220"/>
          </a:xfrm>
          <a:prstGeom prst="rect">
            <a:avLst/>
          </a:prstGeom>
          <a:noFill/>
        </p:spPr>
        <p:txBody>
          <a:bodyPr wrap="square" rtlCol="0">
            <a:spAutoFit/>
          </a:bodyPr>
          <a:lstStyle/>
          <a:p>
            <a:r>
              <a:rPr lang="en-US" sz="1200" b="1" dirty="0"/>
              <a:t>   Popularity</a:t>
            </a:r>
          </a:p>
          <a:p>
            <a:r>
              <a:rPr lang="en-US" sz="1600" b="1" dirty="0"/>
              <a:t>      15%</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4172545" y="3127810"/>
            <a:ext cx="861291" cy="458746"/>
          </a:xfrm>
          <a:prstGeom prst="wedgeRoundRectCallout">
            <a:avLst>
              <a:gd name="adj1" fmla="val -74268"/>
              <a:gd name="adj2" fmla="val 6040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4251373" y="3074253"/>
            <a:ext cx="703634" cy="523220"/>
          </a:xfrm>
          <a:prstGeom prst="rect">
            <a:avLst/>
          </a:prstGeom>
          <a:noFill/>
        </p:spPr>
        <p:txBody>
          <a:bodyPr wrap="square" rtlCol="0">
            <a:spAutoFit/>
          </a:bodyPr>
          <a:lstStyle/>
          <a:p>
            <a:r>
              <a:rPr lang="en-US" sz="1200" b="1" dirty="0"/>
              <a:t>   Fun</a:t>
            </a:r>
          </a:p>
          <a:p>
            <a:r>
              <a:rPr lang="en-US" sz="1600" b="1" dirty="0"/>
              <a:t>   3%</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248052" y="2717368"/>
            <a:ext cx="5475477"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828501" y="6429440"/>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a:t>
            </a:r>
            <a:r>
              <a:rPr lang="en-US" sz="1600" b="0">
                <a:solidFill>
                  <a:srgbClr val="000000"/>
                </a:solidFill>
                <a:effectLst/>
                <a:latin typeface="Times New Roman" panose="02020603050405020304" pitchFamily="18" charset="0"/>
                <a:cs typeface="Times New Roman" panose="02020603050405020304" pitchFamily="18" charset="0"/>
              </a:rPr>
              <a:t>tha</a:t>
            </a:r>
            <a:r>
              <a:rPr lang="en-US" sz="1600" b="0">
                <a:solidFill>
                  <a:schemeClr val="tx1">
                    <a:lumMod val="85000"/>
                    <a:lumOff val="15000"/>
                  </a:schemeClr>
                </a:solidFill>
                <a:effectLst/>
                <a:latin typeface="Times New Roman" panose="02020603050405020304" pitchFamily="18" charset="0"/>
                <a:cs typeface="Times New Roman" panose="02020603050405020304" pitchFamily="18" charset="0"/>
              </a:rPr>
              <a:t>t </a:t>
            </a:r>
            <a:r>
              <a:rPr lang="en-US" sz="1600" b="0" i="0">
                <a:solidFill>
                  <a:schemeClr val="tx1">
                    <a:lumMod val="85000"/>
                    <a:lumOff val="15000"/>
                  </a:schemeClr>
                </a:solidFill>
                <a:effectLst/>
                <a:latin typeface="Times New Roman" panose="02020603050405020304" pitchFamily="18" charset="0"/>
                <a:cs typeface="Times New Roman" panose="02020603050405020304" pitchFamily="18" charset="0"/>
              </a:rPr>
              <a:t>one can face doing sports</a:t>
            </a:r>
            <a:r>
              <a:rPr lang="en-US" sz="160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00">
                <a:solidFill>
                  <a:srgbClr val="000000"/>
                </a:solidFill>
                <a:latin typeface="Times New Roman" panose="02020603050405020304" pitchFamily="18" charset="0"/>
                <a:cs typeface="Times New Roman" panose="02020603050405020304" pitchFamily="18" charset="0"/>
              </a:rPr>
              <a:t>and </a:t>
            </a:r>
            <a:r>
              <a:rPr lang="en-US" sz="1600" dirty="0">
                <a:solidFill>
                  <a:srgbClr val="000000"/>
                </a:solidFill>
                <a:latin typeface="Times New Roman" panose="02020603050405020304" pitchFamily="18" charset="0"/>
                <a:cs typeface="Times New Roman" panose="02020603050405020304" pitchFamily="18" charset="0"/>
              </a:rPr>
              <a:t>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chemeClr val="tx1">
                    <a:lumMod val="85000"/>
                    <a:lumOff val="15000"/>
                  </a:schemeClr>
                </a:solidFill>
                <a:latin typeface="Times New Roman" panose="02020603050405020304" pitchFamily="18" charset="0"/>
                <a:cs typeface="Times New Roman" panose="02020603050405020304" pitchFamily="18" charset="0"/>
              </a:rPr>
              <a:t>– conclude by giving </a:t>
            </a:r>
            <a:r>
              <a:rPr lang="en-US" sz="1600" b="0" dirty="0">
                <a:solidFill>
                  <a:schemeClr val="tx1">
                    <a:lumMod val="85000"/>
                    <a:lumOff val="15000"/>
                  </a:schemeClr>
                </a:solidFill>
                <a:effectLst/>
                <a:latin typeface="Times New Roman" panose="02020603050405020304" pitchFamily="18" charset="0"/>
                <a:cs typeface="Times New Roman" panose="02020603050405020304" pitchFamily="18" charset="0"/>
              </a:rPr>
              <a:t>and explaining </a:t>
            </a:r>
            <a:r>
              <a:rPr lang="en-US" sz="1600" dirty="0">
                <a:solidFill>
                  <a:schemeClr val="tx1">
                    <a:lumMod val="85000"/>
                    <a:lumOff val="15000"/>
                  </a:schemeClr>
                </a:solidFill>
                <a:latin typeface="Times New Roman" panose="02020603050405020304" pitchFamily="18" charset="0"/>
                <a:cs typeface="Times New Roman" panose="02020603050405020304" pitchFamily="18" charset="0"/>
              </a:rPr>
              <a:t>your opinion on </a:t>
            </a:r>
            <a:r>
              <a:rPr lang="en-US" sz="16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role of sports in the life of young people.</a:t>
            </a:r>
            <a:endParaRPr lang="en-US" sz="36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03F8C3E1-55C8-13F0-16A9-6B96C176C7B5}"/>
              </a:ext>
            </a:extLst>
          </p:cNvPr>
          <p:cNvSpPr txBox="1"/>
          <p:nvPr/>
        </p:nvSpPr>
        <p:spPr>
          <a:xfrm>
            <a:off x="2088886" y="5305729"/>
            <a:ext cx="1158204" cy="523220"/>
          </a:xfrm>
          <a:prstGeom prst="rect">
            <a:avLst/>
          </a:prstGeom>
          <a:noFill/>
        </p:spPr>
        <p:txBody>
          <a:bodyPr wrap="square" rtlCol="0">
            <a:spAutoFit/>
          </a:bodyPr>
          <a:lstStyle/>
          <a:p>
            <a:r>
              <a:rPr lang="en-US" sz="1200" b="1" dirty="0"/>
              <a:t>Love for sports</a:t>
            </a:r>
          </a:p>
          <a:p>
            <a:r>
              <a:rPr lang="en-US" sz="1600" b="1" dirty="0"/>
              <a:t>       19%</a:t>
            </a:r>
            <a:endParaRPr lang="ru-RU" sz="1600" b="1" dirty="0"/>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53788" y="1545009"/>
            <a:ext cx="7644655" cy="6155531"/>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p>
          <a:p>
            <a:pPr algn="l" fontAlgn="base">
              <a:lnSpc>
                <a:spcPct val="150000"/>
              </a:lnSpc>
            </a:pPr>
            <a:endParaRPr lang="ru-RU" dirty="0">
              <a:latin typeface="Arial" panose="020B0604020202020204" pitchFamily="34" charset="0"/>
            </a:endParaRPr>
          </a:p>
          <a:p>
            <a:pPr algn="l" fontAlgn="base">
              <a:lnSpc>
                <a:spcPct val="150000"/>
              </a:lnSpc>
              <a:buFont typeface="+mj-lt"/>
              <a:buAutoNum type="arabicPeriod"/>
            </a:pPr>
            <a:r>
              <a:rPr lang="en-US" b="0" i="0" dirty="0">
                <a:effectLst/>
                <a:latin typeface="inherit"/>
              </a:rPr>
              <a:t>Housecleaning is useless if there are young kids in the family.</a:t>
            </a:r>
          </a:p>
          <a:p>
            <a:pPr algn="l" fontAlgn="base">
              <a:lnSpc>
                <a:spcPct val="150000"/>
              </a:lnSpc>
              <a:buFont typeface="+mj-lt"/>
              <a:buAutoNum type="arabicPeriod"/>
            </a:pPr>
            <a:r>
              <a:rPr lang="en-US" b="0" i="0" dirty="0">
                <a:effectLst/>
                <a:latin typeface="inherit"/>
              </a:rPr>
              <a:t>Housecleaning may positively influence your mental health.</a:t>
            </a:r>
          </a:p>
          <a:p>
            <a:pPr algn="l" fontAlgn="base">
              <a:lnSpc>
                <a:spcPct val="150000"/>
              </a:lnSpc>
              <a:buFont typeface="+mj-lt"/>
              <a:buAutoNum type="arabicPeriod"/>
            </a:pPr>
            <a:r>
              <a:rPr lang="en-US" b="0" i="0" dirty="0">
                <a:effectLst/>
                <a:latin typeface="inherit"/>
              </a:rPr>
              <a:t>Your house doesn’t have to be in perfect order all the time.</a:t>
            </a:r>
          </a:p>
          <a:p>
            <a:pPr algn="l" fontAlgn="base">
              <a:lnSpc>
                <a:spcPct val="150000"/>
              </a:lnSpc>
              <a:buFont typeface="+mj-lt"/>
              <a:buAutoNum type="arabicPeriod"/>
            </a:pPr>
            <a:r>
              <a:rPr lang="en-US" b="0" i="0" dirty="0">
                <a:effectLst/>
                <a:latin typeface="inherit"/>
              </a:rPr>
              <a:t>There are more pluses than minuses about housecleaning.</a:t>
            </a:r>
          </a:p>
          <a:p>
            <a:pPr algn="l" fontAlgn="base">
              <a:lnSpc>
                <a:spcPct val="150000"/>
              </a:lnSpc>
              <a:buFont typeface="+mj-lt"/>
              <a:buAutoNum type="arabicPeriod"/>
            </a:pPr>
            <a:r>
              <a:rPr lang="en-US" b="0" i="0" dirty="0">
                <a:effectLst/>
                <a:latin typeface="inherit"/>
              </a:rPr>
              <a:t>Organizing yourself is a good way to keep your place clean.</a:t>
            </a:r>
          </a:p>
          <a:p>
            <a:pPr algn="l" fontAlgn="base">
              <a:lnSpc>
                <a:spcPct val="150000"/>
              </a:lnSpc>
              <a:buFont typeface="+mj-lt"/>
              <a:buAutoNum type="arabicPeriod"/>
            </a:pPr>
            <a:r>
              <a:rPr lang="en-US" b="0" i="0" dirty="0">
                <a:effectLst/>
                <a:latin typeface="inherit"/>
              </a:rPr>
              <a:t>Housecleaning is good for many reasons.</a:t>
            </a:r>
          </a:p>
          <a:p>
            <a:pPr algn="l" fontAlgn="base">
              <a:lnSpc>
                <a:spcPct val="150000"/>
              </a:lnSpc>
              <a:buFont typeface="+mj-lt"/>
              <a:buAutoNum type="arabicPeriod"/>
            </a:pPr>
            <a:r>
              <a:rPr lang="en-US" b="0" i="0" dirty="0">
                <a:effectLst/>
                <a:latin typeface="inherit"/>
              </a:rPr>
              <a:t>Keeping your house clean means not having too many things.</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731617190"/>
              </p:ext>
            </p:extLst>
          </p:nvPr>
        </p:nvGraphicFramePr>
        <p:xfrm>
          <a:off x="201705" y="7032292"/>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2" name="1130_ege">
            <a:hlinkClick r:id="" action="ppaction://media"/>
            <a:extLst>
              <a:ext uri="{FF2B5EF4-FFF2-40B4-BE49-F238E27FC236}">
                <a16:creationId xmlns:a16="http://schemas.microsoft.com/office/drawing/2014/main" xmlns="" id="{E4B9FDED-DFFD-4293-84FD-4901A5130BAC}"/>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163196" y="8700957"/>
            <a:ext cx="1233282" cy="1233282"/>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5955989"/>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p>
          <a:p>
            <a:pPr algn="l" fontAlgn="base">
              <a:lnSpc>
                <a:spcPct val="150000"/>
              </a:lnSpc>
            </a:pPr>
            <a:endParaRPr lang="ru-RU" sz="1600" b="0" i="0" dirty="0">
              <a:effectLst/>
              <a:latin typeface="Arial" panose="020B0604020202020204" pitchFamily="34" charset="0"/>
            </a:endParaRPr>
          </a:p>
          <a:p>
            <a:pPr algn="l" fontAlgn="base">
              <a:lnSpc>
                <a:spcPct val="150000"/>
              </a:lnSpc>
            </a:pPr>
            <a:r>
              <a:rPr lang="en-US" sz="1600" b="0" i="0" dirty="0">
                <a:effectLst/>
                <a:latin typeface="Arial" panose="020B0604020202020204" pitchFamily="34" charset="0"/>
              </a:rPr>
              <a:t>A. The young man thinks he can choose a present himself.</a:t>
            </a:r>
          </a:p>
          <a:p>
            <a:pPr algn="l" fontAlgn="base">
              <a:lnSpc>
                <a:spcPct val="150000"/>
              </a:lnSpc>
            </a:pPr>
            <a:r>
              <a:rPr lang="en-US" sz="1600" b="0" i="0" dirty="0">
                <a:effectLst/>
                <a:latin typeface="Arial" panose="020B0604020202020204" pitchFamily="34" charset="0"/>
              </a:rPr>
              <a:t>B. The man is choosing a present for his mother’s birthday.</a:t>
            </a:r>
          </a:p>
          <a:p>
            <a:pPr algn="l" fontAlgn="base">
              <a:lnSpc>
                <a:spcPct val="150000"/>
              </a:lnSpc>
            </a:pPr>
            <a:r>
              <a:rPr lang="en-US" sz="1600" b="0" i="0" dirty="0">
                <a:effectLst/>
                <a:latin typeface="Arial" panose="020B0604020202020204" pitchFamily="34" charset="0"/>
              </a:rPr>
              <a:t>C. The man doesn’t want to spend too much on the present.</a:t>
            </a:r>
          </a:p>
          <a:p>
            <a:pPr algn="l" fontAlgn="base">
              <a:lnSpc>
                <a:spcPct val="150000"/>
              </a:lnSpc>
            </a:pPr>
            <a:r>
              <a:rPr lang="en-US" sz="1600" b="0" i="0" dirty="0">
                <a:effectLst/>
                <a:latin typeface="Arial" panose="020B0604020202020204" pitchFamily="34" charset="0"/>
              </a:rPr>
              <a:t>D. The man doesn’t think a gift certificate is a good idea.</a:t>
            </a:r>
          </a:p>
          <a:p>
            <a:pPr algn="l" fontAlgn="base">
              <a:lnSpc>
                <a:spcPct val="150000"/>
              </a:lnSpc>
            </a:pPr>
            <a:r>
              <a:rPr lang="en-US" sz="1600" b="0" i="0" dirty="0">
                <a:effectLst/>
                <a:latin typeface="Arial" panose="020B0604020202020204" pitchFamily="34" charset="0"/>
              </a:rPr>
              <a:t>E. The shop assistant thinks a present would be better than an experience.</a:t>
            </a:r>
          </a:p>
          <a:p>
            <a:pPr algn="l" fontAlgn="base">
              <a:lnSpc>
                <a:spcPct val="150000"/>
              </a:lnSpc>
            </a:pPr>
            <a:r>
              <a:rPr lang="en-US" sz="1600" b="0" i="0" dirty="0">
                <a:effectLst/>
                <a:latin typeface="Arial" panose="020B0604020202020204" pitchFamily="34" charset="0"/>
              </a:rPr>
              <a:t>F. The young man’s girlfriend has a profile in Instagram.</a:t>
            </a:r>
          </a:p>
          <a:p>
            <a:pPr algn="l" fontAlgn="base">
              <a:lnSpc>
                <a:spcPct val="150000"/>
              </a:lnSpc>
            </a:pPr>
            <a:r>
              <a:rPr lang="en-US" sz="1600" b="0" i="0" dirty="0">
                <a:effectLst/>
                <a:latin typeface="Arial" panose="020B0604020202020204" pitchFamily="34" charset="0"/>
              </a:rPr>
              <a:t>G. The young man often buys flowers to his girlfriend.</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49968450"/>
              </p:ext>
            </p:extLst>
          </p:nvPr>
        </p:nvGraphicFramePr>
        <p:xfrm>
          <a:off x="344118" y="667127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3" name="1230_ege">
            <a:hlinkClick r:id="" action="ppaction://media"/>
            <a:extLst>
              <a:ext uri="{FF2B5EF4-FFF2-40B4-BE49-F238E27FC236}">
                <a16:creationId xmlns:a16="http://schemas.microsoft.com/office/drawing/2014/main" xmlns="" id="{0F3F7215-0EBC-454C-AF08-8777203E9098}"/>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370533" y="8725964"/>
            <a:ext cx="1059926" cy="1059926"/>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33717" y="1111165"/>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 What do we learn about Harry at the beginning of the interview?</a:t>
            </a:r>
          </a:p>
          <a:p>
            <a:pPr algn="l" fontAlgn="base"/>
            <a:r>
              <a:rPr lang="en-US" sz="1600" b="0" i="0" dirty="0">
                <a:effectLst/>
                <a:latin typeface="Arial" panose="020B0604020202020204" pitchFamily="34" charset="0"/>
              </a:rPr>
              <a:t>1) He’s still a very young person.</a:t>
            </a:r>
          </a:p>
          <a:p>
            <a:pPr algn="l" fontAlgn="base"/>
            <a:r>
              <a:rPr lang="en-US" sz="1600" b="0" i="0" dirty="0">
                <a:effectLst/>
                <a:latin typeface="Arial" panose="020B0604020202020204" pitchFamily="34" charset="0"/>
              </a:rPr>
              <a:t>2) He became famous a long time ago.</a:t>
            </a:r>
          </a:p>
          <a:p>
            <a:pPr algn="l" fontAlgn="base"/>
            <a:r>
              <a:rPr lang="en-US" sz="1600" b="0" i="0" dirty="0">
                <a:effectLst/>
                <a:latin typeface="Arial" panose="020B0604020202020204" pitchFamily="34" charset="0"/>
              </a:rPr>
              <a:t>3) He loves watching TV </a:t>
            </a:r>
            <a:r>
              <a:rPr lang="en-US" sz="1600" b="0" i="0" dirty="0" err="1">
                <a:effectLst/>
                <a:latin typeface="Arial" panose="020B0604020202020204" pitchFamily="34" charset="0"/>
              </a:rPr>
              <a:t>programmes</a:t>
            </a:r>
            <a:r>
              <a:rPr lang="en-US" sz="1600" b="0" i="0" dirty="0">
                <a:effectLst/>
                <a:latin typeface="Arial" panose="020B0604020202020204" pitchFamily="34" charset="0"/>
              </a:rPr>
              <a:t> about himself.</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323439"/>
          </a:xfrm>
          <a:prstGeom prst="rect">
            <a:avLst/>
          </a:prstGeom>
          <a:noFill/>
        </p:spPr>
        <p:txBody>
          <a:bodyPr wrap="square">
            <a:spAutoFit/>
          </a:bodyPr>
          <a:lstStyle/>
          <a:p>
            <a:pPr algn="l" fontAlgn="base"/>
            <a:r>
              <a:rPr lang="en-US" sz="1600" b="0" i="0" dirty="0">
                <a:solidFill>
                  <a:srgbClr val="555555"/>
                </a:solidFill>
                <a:effectLst/>
                <a:latin typeface="Arial" panose="020B0604020202020204" pitchFamily="34" charset="0"/>
              </a:rPr>
              <a:t> </a:t>
            </a:r>
            <a:r>
              <a:rPr lang="en-US" sz="1600" b="0" i="0" dirty="0">
                <a:effectLst/>
                <a:latin typeface="Arial" panose="020B0604020202020204" pitchFamily="34" charset="0"/>
              </a:rPr>
              <a:t>Why, according to Harry, was his first show successful?</a:t>
            </a:r>
          </a:p>
          <a:p>
            <a:pPr algn="l" fontAlgn="base"/>
            <a:r>
              <a:rPr lang="en-US" sz="1600" b="0" i="0" dirty="0">
                <a:effectLst/>
                <a:latin typeface="Arial" panose="020B0604020202020204" pitchFamily="34" charset="0"/>
              </a:rPr>
              <a:t>1) It was positive and optimistic.</a:t>
            </a:r>
          </a:p>
          <a:p>
            <a:pPr algn="l" fontAlgn="base"/>
            <a:r>
              <a:rPr lang="en-US" sz="1600" b="0" i="0" dirty="0">
                <a:effectLst/>
                <a:latin typeface="Arial" panose="020B0604020202020204" pitchFamily="34" charset="0"/>
              </a:rPr>
              <a:t>2) It appealed to various viewers.</a:t>
            </a:r>
          </a:p>
          <a:p>
            <a:pPr algn="l" fontAlgn="base"/>
            <a:r>
              <a:rPr lang="en-US" sz="1600" b="0" i="0" dirty="0">
                <a:effectLst/>
                <a:latin typeface="Arial" panose="020B0604020202020204" pitchFamily="34" charset="0"/>
              </a:rPr>
              <a:t>3) It revealed people’s secrets.</a:t>
            </a:r>
          </a:p>
          <a:p>
            <a:pPr algn="l" fontAlgn="base"/>
            <a:r>
              <a:rPr lang="en-US" sz="1600" b="0" i="0" dirty="0">
                <a:solidFill>
                  <a:srgbClr val="555555"/>
                </a:solidFill>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86483"/>
            <a:ext cx="7304181" cy="1077218"/>
          </a:xfrm>
          <a:prstGeom prst="rect">
            <a:avLst/>
          </a:prstGeom>
          <a:noFill/>
        </p:spPr>
        <p:txBody>
          <a:bodyPr wrap="square">
            <a:spAutoFit/>
          </a:bodyPr>
          <a:lstStyle/>
          <a:p>
            <a:pPr algn="l" fontAlgn="base"/>
            <a:r>
              <a:rPr lang="en-US" sz="1600" b="0" i="0" dirty="0">
                <a:effectLst/>
                <a:latin typeface="Arial" panose="020B0604020202020204" pitchFamily="34" charset="0"/>
              </a:rPr>
              <a:t>What does Harry have in common with the Steve character?</a:t>
            </a:r>
          </a:p>
          <a:p>
            <a:pPr algn="l" fontAlgn="base"/>
            <a:r>
              <a:rPr lang="en-US" sz="1600" b="0" i="0" dirty="0">
                <a:effectLst/>
                <a:latin typeface="Arial" panose="020B0604020202020204" pitchFamily="34" charset="0"/>
              </a:rPr>
              <a:t>1) They are faithful.</a:t>
            </a:r>
          </a:p>
          <a:p>
            <a:pPr algn="l" fontAlgn="base"/>
            <a:r>
              <a:rPr lang="en-US" sz="1600" b="0" i="0" dirty="0">
                <a:effectLst/>
                <a:latin typeface="Arial" panose="020B0604020202020204" pitchFamily="34" charset="0"/>
              </a:rPr>
              <a:t>2) They are trustworthy.</a:t>
            </a:r>
          </a:p>
          <a:p>
            <a:pPr algn="l" fontAlgn="base"/>
            <a:r>
              <a:rPr lang="en-US" sz="1600" b="0" i="0" dirty="0">
                <a:effectLst/>
                <a:latin typeface="Arial" panose="020B0604020202020204" pitchFamily="34" charset="0"/>
              </a:rPr>
              <a:t>3) They are rather skeptical.</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49843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502375" y="17348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502376" y="304283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82178" y="42465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13548" y="5032826"/>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How did the show change Harry, in his opinion?</a:t>
            </a:r>
          </a:p>
          <a:p>
            <a:pPr algn="l" fontAlgn="base"/>
            <a:r>
              <a:rPr lang="en-US" sz="1600" b="0" i="0" dirty="0">
                <a:effectLst/>
                <a:latin typeface="Arial" panose="020B0604020202020204" pitchFamily="34" charset="0"/>
              </a:rPr>
              <a:t>1) He now has more questions than answers.</a:t>
            </a:r>
          </a:p>
          <a:p>
            <a:pPr algn="l" fontAlgn="base"/>
            <a:r>
              <a:rPr lang="en-US" sz="1600" b="0" i="0" dirty="0">
                <a:effectLst/>
                <a:latin typeface="Arial" panose="020B0604020202020204" pitchFamily="34" charset="0"/>
              </a:rPr>
              <a:t>2) He has become more open to new things.</a:t>
            </a:r>
          </a:p>
          <a:p>
            <a:pPr algn="l" fontAlgn="base"/>
            <a:r>
              <a:rPr lang="en-US" sz="1600" b="0" i="0" dirty="0">
                <a:effectLst/>
                <a:latin typeface="Arial" panose="020B0604020202020204" pitchFamily="34" charset="0"/>
              </a:rPr>
              <a:t>3) He now tends to accept any script offered to him.</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8771" y="639833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395372"/>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Which of the genres is NOT to Harry’s liking?</a:t>
            </a:r>
          </a:p>
          <a:p>
            <a:pPr algn="l" fontAlgn="base"/>
            <a:r>
              <a:rPr lang="en-US" sz="1600" b="0" i="0" dirty="0">
                <a:effectLst/>
                <a:latin typeface="Arial" panose="020B0604020202020204" pitchFamily="34" charset="0"/>
              </a:rPr>
              <a:t>1) Romantic comedy.</a:t>
            </a:r>
          </a:p>
          <a:p>
            <a:pPr algn="l" fontAlgn="base"/>
            <a:r>
              <a:rPr lang="en-US" sz="1600" b="0" i="0" dirty="0">
                <a:effectLst/>
                <a:latin typeface="Arial" panose="020B0604020202020204" pitchFamily="34" charset="0"/>
              </a:rPr>
              <a:t>2) Thriller.</a:t>
            </a:r>
          </a:p>
          <a:p>
            <a:pPr algn="l" fontAlgn="base"/>
            <a:r>
              <a:rPr lang="en-US" sz="1600" b="0" i="0" dirty="0">
                <a:effectLst/>
                <a:latin typeface="Arial" panose="020B0604020202020204" pitchFamily="34" charset="0"/>
              </a:rPr>
              <a:t>3) Period drama.</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74868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74123" y="911095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2" y="7753141"/>
            <a:ext cx="6457018"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kind of characters does Harry say he prefers to play?</a:t>
            </a:r>
          </a:p>
          <a:p>
            <a:pPr algn="l" fontAlgn="base"/>
            <a:r>
              <a:rPr lang="en-US" sz="1600" b="0" i="0" dirty="0">
                <a:effectLst/>
                <a:latin typeface="Arial" panose="020B0604020202020204" pitchFamily="34" charset="0"/>
              </a:rPr>
              <a:t>1) Good guys.</a:t>
            </a:r>
          </a:p>
          <a:p>
            <a:pPr algn="l" fontAlgn="base"/>
            <a:r>
              <a:rPr lang="en-US" sz="1600" b="0" i="0" dirty="0">
                <a:effectLst/>
                <a:latin typeface="Arial" panose="020B0604020202020204" pitchFamily="34" charset="0"/>
              </a:rPr>
              <a:t>2) Bad guys.</a:t>
            </a:r>
          </a:p>
          <a:p>
            <a:pPr algn="l" fontAlgn="base"/>
            <a:r>
              <a:rPr lang="en-US" sz="1600" b="0" i="0" dirty="0">
                <a:effectLst/>
                <a:latin typeface="Arial" panose="020B0604020202020204" pitchFamily="34" charset="0"/>
              </a:rPr>
              <a:t>3) Anybody.</a:t>
            </a:r>
          </a:p>
          <a:p>
            <a:pPr algn="l" fontAlgn="base"/>
            <a:r>
              <a:rPr lang="en-US" sz="1600" b="0" i="0" dirty="0">
                <a:solidFill>
                  <a:srgbClr val="555555"/>
                </a:solidFill>
                <a:effectLst/>
                <a:latin typeface="Arial" panose="020B0604020202020204" pitchFamily="34" charset="0"/>
              </a:rPr>
              <a:t> </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33717" y="9103068"/>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 How does Harry feel about getting older?</a:t>
            </a:r>
          </a:p>
          <a:p>
            <a:pPr algn="l" fontAlgn="base"/>
            <a:r>
              <a:rPr lang="en-US" sz="1600" b="0" i="0" dirty="0">
                <a:effectLst/>
                <a:latin typeface="Arial" panose="020B0604020202020204" pitchFamily="34" charset="0"/>
              </a:rPr>
              <a:t>1) It’s horrible.</a:t>
            </a:r>
          </a:p>
          <a:p>
            <a:pPr algn="l" fontAlgn="base"/>
            <a:r>
              <a:rPr lang="en-US" sz="1600" b="0" i="0" dirty="0">
                <a:effectLst/>
                <a:latin typeface="Arial" panose="020B0604020202020204" pitchFamily="34" charset="0"/>
              </a:rPr>
              <a:t>2) It’s natural.</a:t>
            </a:r>
          </a:p>
          <a:p>
            <a:pPr algn="l" fontAlgn="base"/>
            <a:r>
              <a:rPr lang="en-US" sz="1600" b="0" i="0" dirty="0">
                <a:effectLst/>
                <a:latin typeface="Arial" panose="020B0604020202020204" pitchFamily="34" charset="0"/>
              </a:rPr>
              <a:t>3) It’s important.</a:t>
            </a:r>
          </a:p>
          <a:p>
            <a:pPr algn="l" fontAlgn="base"/>
            <a:r>
              <a:rPr lang="en-US" sz="1600" b="0" i="0" dirty="0">
                <a:solidFill>
                  <a:srgbClr val="555555"/>
                </a:solidFill>
                <a:effectLst/>
                <a:latin typeface="Arial" panose="020B0604020202020204" pitchFamily="34" charset="0"/>
              </a:rPr>
              <a:t> </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507648" y="564526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49093" y="717782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55789" y="84148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55789" y="98233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5" name="1332_ege">
            <a:hlinkClick r:id="" action="ppaction://media"/>
            <a:extLst>
              <a:ext uri="{FF2B5EF4-FFF2-40B4-BE49-F238E27FC236}">
                <a16:creationId xmlns:a16="http://schemas.microsoft.com/office/drawing/2014/main" xmlns="" id="{6DA2A2F1-EB4F-42FC-A2C1-864AE95AA2FF}"/>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809070" y="825837"/>
            <a:ext cx="609600" cy="609600"/>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242048" y="1802538"/>
            <a:ext cx="7202113" cy="1477328"/>
          </a:xfrm>
          <a:prstGeom prst="rect">
            <a:avLst/>
          </a:prstGeom>
          <a:noFill/>
        </p:spPr>
        <p:txBody>
          <a:bodyPr wrap="square">
            <a:spAutoFit/>
          </a:bodyPr>
          <a:lstStyle/>
          <a:p>
            <a:pPr algn="l" fontAlgn="base">
              <a:buFont typeface="+mj-lt"/>
              <a:buAutoNum type="arabicPeriod"/>
            </a:pPr>
            <a:r>
              <a:rPr lang="en-US" b="1" i="0" dirty="0">
                <a:effectLst/>
                <a:latin typeface="inherit"/>
              </a:rPr>
              <a:t>A taste of everything               5. Activities for the adventurous and hardy</a:t>
            </a:r>
          </a:p>
          <a:p>
            <a:pPr algn="l" fontAlgn="base">
              <a:buFont typeface="+mj-lt"/>
              <a:buAutoNum type="arabicPeriod"/>
            </a:pPr>
            <a:r>
              <a:rPr lang="en-US" b="1" i="0" dirty="0">
                <a:effectLst/>
                <a:latin typeface="inherit"/>
              </a:rPr>
              <a:t>Shop till you drop                    6. On the crossroads of religions</a:t>
            </a:r>
          </a:p>
          <a:p>
            <a:pPr algn="l" fontAlgn="base">
              <a:buFont typeface="+mj-lt"/>
              <a:buAutoNum type="arabicPeriod"/>
            </a:pPr>
            <a:r>
              <a:rPr lang="en-US" b="1" i="0" dirty="0">
                <a:effectLst/>
                <a:latin typeface="inherit"/>
              </a:rPr>
              <a:t>City’s tourist attractions         7. For the body, mind and soul</a:t>
            </a:r>
          </a:p>
          <a:p>
            <a:pPr algn="l" fontAlgn="base">
              <a:buFont typeface="+mj-lt"/>
              <a:buAutoNum type="arabicPeriod"/>
            </a:pPr>
            <a:r>
              <a:rPr lang="en-US" b="1" i="0" dirty="0">
                <a:effectLst/>
                <a:latin typeface="inherit"/>
              </a:rPr>
              <a:t>Ancient traditions live on       8. From the high peaks to the deep seas</a:t>
            </a:r>
          </a:p>
          <a:p>
            <a:pPr algn="l" fontAlgn="base"/>
            <a:r>
              <a:rPr lang="en-US"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6001643"/>
          </a:xfrm>
          <a:prstGeom prst="rect">
            <a:avLst/>
          </a:prstGeom>
          <a:noFill/>
        </p:spPr>
        <p:txBody>
          <a:bodyPr wrap="square">
            <a:spAutoFit/>
          </a:bodyPr>
          <a:lstStyle/>
          <a:p>
            <a:pPr algn="l" fontAlgn="base"/>
            <a:r>
              <a:rPr lang="en-US" sz="1600" b="0" i="0" dirty="0">
                <a:effectLst/>
                <a:latin typeface="Arial" panose="020B0604020202020204" pitchFamily="34" charset="0"/>
              </a:rPr>
              <a:t>A. Today Jakarta has much to offer, ranging from museums, art and antique markets, first class shopping to accommodations and a wide variety of cultural activities. Jakarta’s most famous landmark, the National Monument or Monas is a 137m obelisk topped with a flame sculpture coated with 35 kg of gold. Among other places one can mention the National museum that holds an extensive collection of ethnographic artifacts and relics, the Maritime Museum that exhibits Indonesia’s seafaring traditions, including models of sea going vessels.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Sumatra is a paradise for nature lovers, its national parks are the largest in the world, home to a variety of monkeys, tigers and elephants. Facing the open sea, the western coastline of Sumatra and the waters surrounding </a:t>
            </a:r>
            <a:r>
              <a:rPr lang="en-US" sz="1600" b="0" i="0" dirty="0" err="1">
                <a:effectLst/>
                <a:latin typeface="Arial" panose="020B0604020202020204" pitchFamily="34" charset="0"/>
              </a:rPr>
              <a:t>Nias</a:t>
            </a:r>
            <a:r>
              <a:rPr lang="en-US" sz="1600" b="0" i="0" dirty="0">
                <a:effectLst/>
                <a:latin typeface="Arial" panose="020B0604020202020204" pitchFamily="34" charset="0"/>
              </a:rPr>
              <a:t> Island have big waves that make them one of the best surfer’s beaches in Indonesia. There are beautiful coral reefs that are ideal for diving. For those who prefer night dives, the waters of Riau Archipelago offer a rewarding experience with marine scavengers of the dark waters.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Various establishments offer professional pampering service with floral baths, body scrubs, aromatic oils, massages and meditation; rituals and treatments that use spices and aromatic herbs to promote physical and mental wellness. Various spa hotels are extremely popular. Indonesians believe that when treating the body you cure the mind.</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96196" y="546526"/>
            <a:ext cx="7167282" cy="8217634"/>
          </a:xfrm>
          <a:prstGeom prst="rect">
            <a:avLst/>
          </a:prstGeom>
          <a:noFill/>
        </p:spPr>
        <p:txBody>
          <a:bodyPr wrap="square">
            <a:spAutoFit/>
          </a:bodyPr>
          <a:lstStyle/>
          <a:p>
            <a:pPr algn="l" fontAlgn="base"/>
            <a:r>
              <a:rPr lang="en-US" sz="1600" b="0" i="0" dirty="0">
                <a:effectLst/>
                <a:latin typeface="Arial" panose="020B0604020202020204" pitchFamily="34" charset="0"/>
              </a:rPr>
              <a:t>D. Jakarta has a distinctly cosmopolitan flavor. Tantalize your taste buds with a gastronomic spree around the city’s many eateries. Like French gourmet dining, exotic Asian cuisine, American fast food, stylish cafes, restaurants all compete to find a way into your heart through your stomach. The taste of Indonesia’s many cultures can be found in almost any corner of the city: hot and spicy food from West Sumatra, sweet tastes of Dental Java, the tangy fish dishes of North Sulawesi.</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In the face of constant exposure to modernization and foreign influences, the native people still faithfully cling to their culture and rituals. The pre-Hindu Bali Aga tribe still maintains their own traditions of architecture, pagan religion, dance and music, such as unique rituals of dances and gladiator-like battles between youths. On the island of </a:t>
            </a:r>
            <a:r>
              <a:rPr lang="en-US" sz="1600" b="0" i="0" dirty="0" err="1">
                <a:effectLst/>
                <a:latin typeface="Arial" panose="020B0604020202020204" pitchFamily="34" charset="0"/>
              </a:rPr>
              <a:t>Siberut</a:t>
            </a:r>
            <a:r>
              <a:rPr lang="en-US" sz="1600" b="0" i="0" dirty="0">
                <a:effectLst/>
                <a:latin typeface="Arial" panose="020B0604020202020204" pitchFamily="34" charset="0"/>
              </a:rPr>
              <a:t> native tribes have retained their Neolithic hunter-gathering culture.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Whether you are a serious spender or half hearted shopper, there is sure to be something for everybody in Jakarta. Catering to diverse tastes and pockets, the wide variety of things you can buy in Jakarta is mind boggling from the best of local handicrafts to haute couture labels. Modern super and hyper markets, multi-level shopping centers, retail and specialty shops, sell quality goods at a competitive price. Sidewalk bargains range from tropical blooms of vivid colors and scents in attractive bouquets to luscious fruits of the seasons.</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The land’s long and rich history can’t be separated from the influence of Hinduism, Buddhism, Islam and Christianity. There is one of the oldest Hindu temples in Java, the majestic Buddhist ‘monastery on the hill’, Borobudur, the largest Buddhist monument in the world. About 17 km away from this monastery is a 9th century temple complex built by the Sanjaya dynasty. </a:t>
            </a:r>
            <a:r>
              <a:rPr lang="en-US" sz="1600" b="0" i="0" dirty="0" err="1">
                <a:effectLst/>
                <a:latin typeface="Arial" panose="020B0604020202020204" pitchFamily="34" charset="0"/>
              </a:rPr>
              <a:t>Prambanan</a:t>
            </a:r>
            <a:r>
              <a:rPr lang="en-US" sz="1600" b="0" i="0" dirty="0">
                <a:effectLst/>
                <a:latin typeface="Arial" panose="020B0604020202020204" pitchFamily="34" charset="0"/>
              </a:rPr>
              <a:t> complex is dedicated to the Hindu trinity: </a:t>
            </a:r>
            <a:r>
              <a:rPr lang="en-US" sz="1600" b="0" i="0" dirty="0" err="1">
                <a:effectLst/>
                <a:latin typeface="Arial" panose="020B0604020202020204" pitchFamily="34" charset="0"/>
              </a:rPr>
              <a:t>Ciwa</a:t>
            </a:r>
            <a:r>
              <a:rPr lang="en-US" sz="1600" b="0" i="0" dirty="0">
                <a:effectLst/>
                <a:latin typeface="Arial" panose="020B0604020202020204" pitchFamily="34" charset="0"/>
              </a:rPr>
              <a:t>, Vishnu and Brahma. The spread of Islam also left interesting monuments such as the 15th century Minaret Mosque in Kudus.</a:t>
            </a:r>
          </a:p>
          <a:p>
            <a:pPr algn="l" fontAlgn="base"/>
            <a:r>
              <a:rPr lang="en-US" sz="1600" b="0" i="0" dirty="0">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2149917751"/>
              </p:ext>
            </p:extLst>
          </p:nvPr>
        </p:nvGraphicFramePr>
        <p:xfrm>
          <a:off x="290141" y="8597906"/>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23907" y="979557"/>
            <a:ext cx="7418026" cy="5816977"/>
          </a:xfrm>
          <a:prstGeom prst="rect">
            <a:avLst/>
          </a:prstGeom>
          <a:noFill/>
        </p:spPr>
        <p:txBody>
          <a:bodyPr wrap="square">
            <a:spAutoFit/>
          </a:bodyPr>
          <a:lstStyle/>
          <a:p>
            <a:pPr algn="ctr" fontAlgn="base"/>
            <a:endParaRPr lang="ru-RU" sz="1400" b="1" dirty="0">
              <a:effectLst/>
              <a:latin typeface="inherit"/>
            </a:endParaRPr>
          </a:p>
          <a:p>
            <a:pPr algn="ctr" fontAlgn="base"/>
            <a:r>
              <a:rPr lang="en-US" sz="1500" b="1" dirty="0">
                <a:effectLst/>
                <a:latin typeface="inherit"/>
              </a:rPr>
              <a:t>Tourism in Kamchatka</a:t>
            </a:r>
            <a:endParaRPr lang="en-US" sz="1500" b="1" dirty="0">
              <a:effectLst/>
              <a:latin typeface="Playfair Display" panose="00000800000000000000" pitchFamily="2" charset="-52"/>
            </a:endParaRPr>
          </a:p>
          <a:p>
            <a:pPr algn="l" fontAlgn="base"/>
            <a:r>
              <a:rPr lang="en-US" sz="1500" b="0" i="0" dirty="0">
                <a:effectLst/>
                <a:latin typeface="Arial" panose="020B0604020202020204" pitchFamily="34" charset="0"/>
              </a:rPr>
              <a:t> </a:t>
            </a:r>
          </a:p>
          <a:p>
            <a:pPr algn="l" fontAlgn="base"/>
            <a:r>
              <a:rPr lang="en-US" sz="1500" b="0" i="0" dirty="0">
                <a:effectLst/>
                <a:latin typeface="Arial" panose="020B0604020202020204" pitchFamily="34" charset="0"/>
              </a:rPr>
              <a:t>The range of tourist activities in Kamchatka is really wide. The most wide-spread type of tourism is ecotourism, </a:t>
            </a:r>
            <a:r>
              <a:rPr lang="en-US" sz="1500" b="1" i="0" dirty="0">
                <a:effectLst/>
                <a:latin typeface="inherit"/>
              </a:rPr>
              <a:t>(A)</a:t>
            </a:r>
            <a:r>
              <a:rPr lang="en-US" sz="1500" b="0" i="0" dirty="0">
                <a:effectLst/>
                <a:latin typeface="Arial" panose="020B0604020202020204" pitchFamily="34" charset="0"/>
              </a:rPr>
              <a:t> ______ and resources of Kamchatka. Fishing, medicinal, cultural and ethnographical tourism are popular as well. Kamchatka offers almost unlimited possibilities for those </a:t>
            </a:r>
            <a:r>
              <a:rPr lang="en-US" sz="1500" b="1" i="0" dirty="0">
                <a:effectLst/>
                <a:latin typeface="inherit"/>
              </a:rPr>
              <a:t>(B)</a:t>
            </a:r>
            <a:r>
              <a:rPr lang="en-US" sz="1500" b="0" i="0" dirty="0">
                <a:effectLst/>
                <a:latin typeface="Arial" panose="020B0604020202020204" pitchFamily="34" charset="0"/>
              </a:rPr>
              <a:t> ______ and gives the chance to climb not only mountains, but volcanoes as well.</a:t>
            </a:r>
          </a:p>
          <a:p>
            <a:pPr algn="l" fontAlgn="base"/>
            <a:r>
              <a:rPr lang="en-US" sz="1500" b="0" i="0" dirty="0">
                <a:effectLst/>
                <a:latin typeface="Arial" panose="020B0604020202020204" pitchFamily="34" charset="0"/>
              </a:rPr>
              <a:t> </a:t>
            </a:r>
          </a:p>
          <a:p>
            <a:pPr algn="l" fontAlgn="base"/>
            <a:r>
              <a:rPr lang="en-US" sz="1500" b="0" i="0" dirty="0">
                <a:effectLst/>
                <a:latin typeface="Arial" panose="020B0604020202020204" pitchFamily="34" charset="0"/>
              </a:rPr>
              <a:t>Moreover, many rivers in Kamchatka are good for rafting. In winter one should be prepared for heli-skiing and skiing. In summer trekking, diving, photo safari and bird watching are at one’s service. Besides, this region has a good recreational potential, </a:t>
            </a:r>
            <a:r>
              <a:rPr lang="en-US" sz="1500" b="1" i="0" dirty="0">
                <a:effectLst/>
                <a:latin typeface="inherit"/>
              </a:rPr>
              <a:t>(C)</a:t>
            </a:r>
            <a:r>
              <a:rPr lang="en-US" sz="1500" b="0" i="0" dirty="0">
                <a:effectLst/>
                <a:latin typeface="Arial" panose="020B0604020202020204" pitchFamily="34" charset="0"/>
              </a:rPr>
              <a:t> ______ take some rest and improve health, thanks to the presence of almost every kind of mineral curative water. Visitors should not forget to try famous Kamchatka dishes, </a:t>
            </a:r>
            <a:r>
              <a:rPr lang="en-US" sz="1500" b="1" i="0" dirty="0">
                <a:effectLst/>
                <a:latin typeface="inherit"/>
              </a:rPr>
              <a:t>(D)</a:t>
            </a:r>
            <a:r>
              <a:rPr lang="en-US" sz="1500" b="0" i="0" dirty="0">
                <a:effectLst/>
                <a:latin typeface="Arial" panose="020B0604020202020204" pitchFamily="34" charset="0"/>
              </a:rPr>
              <a:t> _______ and other seafood, for example of salmon, which Kamchatka is really famous for.</a:t>
            </a:r>
          </a:p>
          <a:p>
            <a:pPr algn="l" fontAlgn="base"/>
            <a:r>
              <a:rPr lang="en-US" sz="1500" b="0" i="0" dirty="0">
                <a:effectLst/>
                <a:latin typeface="Arial" panose="020B0604020202020204" pitchFamily="34" charset="0"/>
              </a:rPr>
              <a:t> </a:t>
            </a:r>
          </a:p>
          <a:p>
            <a:pPr algn="l" fontAlgn="base"/>
            <a:r>
              <a:rPr lang="en-US" sz="1500" b="0" i="0" dirty="0">
                <a:effectLst/>
                <a:latin typeface="Arial" panose="020B0604020202020204" pitchFamily="34" charset="0"/>
              </a:rPr>
              <a:t>Many tourist camps were built in Kamchatka in the past few years. Tourist infrastructure is getting better and better nowadays. As for natural wonders, tourists should not miss the famous rock “three brothers” protecting the city of Petropavlovsk-Kamchatsky. The city is located on the bank of the bay, </a:t>
            </a:r>
            <a:r>
              <a:rPr lang="en-US" sz="1500" b="1" i="0" dirty="0">
                <a:effectLst/>
                <a:latin typeface="inherit"/>
              </a:rPr>
              <a:t>(E)</a:t>
            </a:r>
            <a:r>
              <a:rPr lang="en-US" sz="1500" b="0" i="0" dirty="0">
                <a:effectLst/>
                <a:latin typeface="Arial" panose="020B0604020202020204" pitchFamily="34" charset="0"/>
              </a:rPr>
              <a:t> ______ bays in the world. There is only one way to get there by plane from the European part of Russia – from Moscow. The ticket price is quite high, </a:t>
            </a:r>
            <a:r>
              <a:rPr lang="en-US" sz="1500" b="1" i="0" dirty="0">
                <a:effectLst/>
                <a:latin typeface="inherit"/>
              </a:rPr>
              <a:t>(F)</a:t>
            </a:r>
            <a:r>
              <a:rPr lang="en-US" sz="1500" b="0" i="0" dirty="0">
                <a:effectLst/>
                <a:latin typeface="Arial" panose="020B0604020202020204" pitchFamily="34" charset="0"/>
              </a:rPr>
              <a:t> ______ as possible.</a:t>
            </a:r>
          </a:p>
          <a:p>
            <a:pPr algn="l" fontAlgn="base"/>
            <a:r>
              <a:rPr lang="en-US" sz="1500" b="0" i="0" dirty="0">
                <a:effectLst/>
                <a:latin typeface="Arial" panose="020B0604020202020204" pitchFamily="34" charset="0"/>
              </a:rPr>
              <a:t> </a:t>
            </a:r>
          </a:p>
          <a:p>
            <a:pPr algn="just" fontAlgn="base"/>
            <a:r>
              <a:rPr lang="en-US" sz="13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83964" y="6485790"/>
            <a:ext cx="7036172" cy="2816156"/>
          </a:xfrm>
          <a:prstGeom prst="rect">
            <a:avLst/>
          </a:prstGeom>
          <a:noFill/>
        </p:spPr>
        <p:txBody>
          <a:bodyPr wrap="square">
            <a:spAutoFit/>
          </a:bodyPr>
          <a:lstStyle/>
          <a:p>
            <a:pPr algn="l" fontAlgn="base">
              <a:lnSpc>
                <a:spcPct val="150000"/>
              </a:lnSpc>
              <a:buFont typeface="+mj-lt"/>
              <a:buAutoNum type="arabicPeriod"/>
            </a:pPr>
            <a:r>
              <a:rPr lang="en-US" sz="1400" b="0" i="0" dirty="0">
                <a:effectLst/>
                <a:latin typeface="inherit"/>
              </a:rPr>
              <a:t>who are fond of extreme tourism</a:t>
            </a:r>
          </a:p>
          <a:p>
            <a:pPr algn="l" fontAlgn="base">
              <a:lnSpc>
                <a:spcPct val="150000"/>
              </a:lnSpc>
              <a:buFont typeface="+mj-lt"/>
              <a:buAutoNum type="arabicPeriod"/>
            </a:pPr>
            <a:r>
              <a:rPr lang="en-US" sz="1400" b="0" i="0" dirty="0">
                <a:effectLst/>
                <a:latin typeface="inherit"/>
              </a:rPr>
              <a:t>and tourists may just go there to</a:t>
            </a:r>
          </a:p>
          <a:p>
            <a:pPr algn="l" fontAlgn="base">
              <a:lnSpc>
                <a:spcPct val="150000"/>
              </a:lnSpc>
              <a:buFont typeface="+mj-lt"/>
              <a:buAutoNum type="arabicPeriod"/>
            </a:pPr>
            <a:r>
              <a:rPr lang="en-US" sz="1400" b="0" i="0" dirty="0">
                <a:effectLst/>
                <a:latin typeface="inherit"/>
              </a:rPr>
              <a:t>which are often made of local fish</a:t>
            </a:r>
          </a:p>
          <a:p>
            <a:pPr algn="l" fontAlgn="base">
              <a:lnSpc>
                <a:spcPct val="150000"/>
              </a:lnSpc>
              <a:buFont typeface="+mj-lt"/>
              <a:buAutoNum type="arabicPeriod"/>
            </a:pPr>
            <a:r>
              <a:rPr lang="en-US" sz="1400" b="0" i="0" dirty="0">
                <a:effectLst/>
                <a:latin typeface="inherit"/>
              </a:rPr>
              <a:t>who wants to enjoy the nature as long</a:t>
            </a:r>
          </a:p>
          <a:p>
            <a:pPr algn="l" fontAlgn="base">
              <a:lnSpc>
                <a:spcPct val="150000"/>
              </a:lnSpc>
              <a:buFont typeface="+mj-lt"/>
              <a:buAutoNum type="arabicPeriod"/>
            </a:pPr>
            <a:r>
              <a:rPr lang="en-US" sz="1400" b="0" i="0" dirty="0">
                <a:effectLst/>
                <a:latin typeface="inherit"/>
              </a:rPr>
              <a:t>so one should plan for the journey as early</a:t>
            </a:r>
          </a:p>
          <a:p>
            <a:pPr algn="l" fontAlgn="base">
              <a:lnSpc>
                <a:spcPct val="150000"/>
              </a:lnSpc>
              <a:buFont typeface="+mj-lt"/>
              <a:buAutoNum type="arabicPeriod"/>
            </a:pPr>
            <a:r>
              <a:rPr lang="en-US" sz="1400" b="0" i="0" dirty="0">
                <a:effectLst/>
                <a:latin typeface="inherit"/>
              </a:rPr>
              <a:t>and it is clearly explained by the unique nature</a:t>
            </a:r>
          </a:p>
          <a:p>
            <a:pPr algn="l" fontAlgn="base">
              <a:lnSpc>
                <a:spcPct val="150000"/>
              </a:lnSpc>
              <a:buFont typeface="+mj-lt"/>
              <a:buAutoNum type="arabicPeriod"/>
            </a:pPr>
            <a:r>
              <a:rPr lang="en-US" sz="1400" b="0" i="0" dirty="0">
                <a:effectLst/>
                <a:latin typeface="inherit"/>
              </a:rPr>
              <a:t>which is considered to be one of the most beautiful</a:t>
            </a:r>
          </a:p>
          <a:p>
            <a:pPr algn="l" fontAlgn="base"/>
            <a:r>
              <a:rPr lang="en-US" sz="1400" b="0" i="0" dirty="0">
                <a:solidFill>
                  <a:srgbClr val="555555"/>
                </a:solidFill>
                <a:effectLst/>
                <a:latin typeface="Arial" panose="020B0604020202020204" pitchFamily="34" charset="0"/>
              </a:rPr>
              <a:t> </a:t>
            </a:r>
          </a:p>
          <a:p>
            <a:pPr algn="l" fontAlgn="base"/>
            <a:r>
              <a:rPr lang="en-US" sz="1600" b="0" i="0" dirty="0">
                <a:solidFill>
                  <a:srgbClr val="555555"/>
                </a:solidFill>
                <a:effectLst/>
              </a:rPr>
              <a:t> </a:t>
            </a: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351443" y="1018550"/>
            <a:ext cx="6856787" cy="7848302"/>
          </a:xfrm>
          <a:prstGeom prst="rect">
            <a:avLst/>
          </a:prstGeom>
          <a:noFill/>
        </p:spPr>
        <p:txBody>
          <a:bodyPr wrap="square">
            <a:spAutoFit/>
          </a:bodyPr>
          <a:lstStyle/>
          <a:p>
            <a:pPr algn="ctr" fontAlgn="base"/>
            <a:r>
              <a:rPr lang="en-US" sz="1400" b="1" dirty="0">
                <a:effectLst/>
                <a:latin typeface="inherit"/>
              </a:rPr>
              <a:t>The culture shock of being an international student</a:t>
            </a:r>
            <a:endParaRPr lang="en-US" sz="1400" b="1" dirty="0">
              <a:effectLst/>
              <a:latin typeface="Playfair Display" panose="00000800000000000000" pitchFamily="2" charset="-52"/>
            </a:endParaRP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For any student, moving away from home can be a bit scary. But I did not expect student life in Scotland to be all that different from my home of the Netherlands. After all, we get the same news and TV shows online. Many students find the northwest climate can affect them a lot. You may find the grayness and dampness, especially during the winter months, difficult to get used to. However, when I moved from Amsterdam to study at the University of Stirling, I began to </a:t>
            </a:r>
            <a:r>
              <a:rPr lang="en-US" sz="1400" b="0" i="0" dirty="0" err="1">
                <a:effectLst/>
                <a:latin typeface="Arial" panose="020B0604020202020204" pitchFamily="34" charset="0"/>
              </a:rPr>
              <a:t>realise</a:t>
            </a:r>
            <a:r>
              <a:rPr lang="en-US" sz="1400" b="0" i="0" dirty="0">
                <a:effectLst/>
                <a:latin typeface="Arial" panose="020B0604020202020204" pitchFamily="34" charset="0"/>
              </a:rPr>
              <a:t> that a few minor issues were catching me off balance. I was suffering a minor cultural shock.</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In my first year, I quickly found out my English was not as good as I had assumed. Most of my roommates were born and raised in Scotland, and I constantly found myself having to ask people to repeat themselves. Their Scottish accents did not help and I was mispronouncing names and places all the time. I also got confused about minor cultural things. Much to my </a:t>
            </a:r>
            <a:r>
              <a:rPr lang="en-US" sz="1400" b="0" i="0" dirty="0" err="1">
                <a:effectLst/>
                <a:latin typeface="Arial" panose="020B0604020202020204" pitchFamily="34" charset="0"/>
              </a:rPr>
              <a:t>flatmates’</a:t>
            </a:r>
            <a:r>
              <a:rPr lang="en-US" sz="1400" b="0" i="0" dirty="0">
                <a:effectLst/>
                <a:latin typeface="Arial" panose="020B0604020202020204" pitchFamily="34" charset="0"/>
              </a:rPr>
              <a:t> amusement, it took me two Christmases to figure out that mince pies are not actually filled with minced beef.</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The linguistic barrier meant that public transport was tricky at first. I found the lack of information about bus prices and how and where to get tickets really surprising. It turned a simple 15-minute journey into </a:t>
            </a:r>
            <a:r>
              <a:rPr lang="en-US" sz="1400" b="1" i="0" dirty="0">
                <a:effectLst/>
                <a:latin typeface="inherit"/>
              </a:rPr>
              <a:t>a </a:t>
            </a:r>
            <a:r>
              <a:rPr lang="en-US" sz="1400" b="1" i="0" u="sng" dirty="0">
                <a:effectLst/>
                <a:latin typeface="inherit"/>
              </a:rPr>
              <a:t>daunting</a:t>
            </a:r>
            <a:r>
              <a:rPr lang="en-US" sz="1400" b="1" i="0" dirty="0">
                <a:effectLst/>
                <a:latin typeface="inherit"/>
              </a:rPr>
              <a:t> task</a:t>
            </a:r>
            <a:r>
              <a:rPr lang="en-US" sz="1400" b="0" i="0" dirty="0">
                <a:effectLst/>
                <a:latin typeface="Arial" panose="020B0604020202020204" pitchFamily="34" charset="0"/>
              </a:rPr>
              <a:t>.</a:t>
            </a:r>
          </a:p>
          <a:p>
            <a:pPr algn="l" fontAlgn="base"/>
            <a:r>
              <a:rPr lang="en-US" sz="1400" b="0" i="0" dirty="0">
                <a:effectLst/>
                <a:latin typeface="Arial" panose="020B0604020202020204" pitchFamily="34" charset="0"/>
              </a:rPr>
              <a:t> </a:t>
            </a:r>
          </a:p>
          <a:p>
            <a:pPr algn="l" fontAlgn="base"/>
            <a:r>
              <a:rPr lang="en-US" sz="1400" b="1" i="0" dirty="0">
                <a:effectLst/>
                <a:latin typeface="inherit"/>
              </a:rPr>
              <a:t>Then I had to adjust to</a:t>
            </a:r>
            <a:r>
              <a:rPr lang="en-US" sz="1400" b="0" i="0" dirty="0">
                <a:effectLst/>
                <a:latin typeface="Arial" panose="020B0604020202020204" pitchFamily="34" charset="0"/>
              </a:rPr>
              <a:t> a new social life. I was surprised by the campus culture in the UK – in the Netherlands, most universities don’t have one main campus where you can attend university, as well as live and exercise all in the same place. But here, you never have to leave campus if you don’t want to. I had to adapt to everyone being so close to each other all the time.</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Parties are different here too. In the Netherlands, the less effort you put into getting ready, the better. I’d normally slip on my trusty Converse shoes, along with some clothes I could get away with wearing to class tomorrow, and wear minimal make-up. But, in my experience, partying is more formal in the UK. Your make-up needs to be flawless and your hair needs to be immaculate. You’ll preferably be wearing a dress and heels, too. I was constantly having to borrow clothes off my friends just to fit in. Parties finish early and everyone just wanders off, whereas in my country that would be the time I’d leave the house.</a:t>
            </a:r>
          </a:p>
          <a:p>
            <a:pPr algn="l" fontAlgn="base"/>
            <a:endParaRPr lang="en-US" sz="1400"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189611" y="49868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911177" y="4926690"/>
            <a:ext cx="5894107" cy="2092881"/>
          </a:xfrm>
          <a:prstGeom prst="rect">
            <a:avLst/>
          </a:prstGeom>
          <a:noFill/>
        </p:spPr>
        <p:txBody>
          <a:bodyPr wrap="square">
            <a:spAutoFit/>
          </a:bodyPr>
          <a:lstStyle/>
          <a:p>
            <a:pPr algn="l" fontAlgn="base"/>
            <a:r>
              <a:rPr lang="en-US" sz="1600" b="0" i="0" dirty="0">
                <a:effectLst/>
                <a:latin typeface="Arial" panose="020B0604020202020204" pitchFamily="34" charset="0"/>
              </a:rPr>
              <a:t>When she moved to Scotland, the student was mostly confused by …</a:t>
            </a:r>
          </a:p>
          <a:p>
            <a:pPr algn="l" fontAlgn="base"/>
            <a:r>
              <a:rPr lang="en-US" sz="1600" b="0" i="0" dirty="0">
                <a:effectLst/>
                <a:latin typeface="Arial" panose="020B0604020202020204" pitchFamily="34" charset="0"/>
              </a:rPr>
              <a:t>A) small unexpected things.</a:t>
            </a:r>
          </a:p>
          <a:p>
            <a:pPr algn="l" fontAlgn="base"/>
            <a:r>
              <a:rPr lang="en-US" sz="1600" b="0" i="0" dirty="0">
                <a:effectLst/>
                <a:latin typeface="Arial" panose="020B0604020202020204" pitchFamily="34" charset="0"/>
              </a:rPr>
              <a:t>B) television shows.</a:t>
            </a:r>
          </a:p>
          <a:p>
            <a:pPr algn="l" fontAlgn="base"/>
            <a:r>
              <a:rPr lang="en-US" sz="1600" b="0" i="0" dirty="0">
                <a:effectLst/>
                <a:latin typeface="Arial" panose="020B0604020202020204" pitchFamily="34" charset="0"/>
              </a:rPr>
              <a:t>C) the weather.</a:t>
            </a:r>
          </a:p>
          <a:p>
            <a:pPr algn="l" fontAlgn="base"/>
            <a:r>
              <a:rPr lang="en-US" sz="1600" b="0" i="0" dirty="0">
                <a:effectLst/>
                <a:latin typeface="Arial" panose="020B0604020202020204" pitchFamily="34" charset="0"/>
              </a:rPr>
              <a:t>D) the local food.</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173234" y="67208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840580" y="6706721"/>
            <a:ext cx="6719095" cy="1815882"/>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was NOT mentioned as a reason for author’s culture shock?</a:t>
            </a:r>
          </a:p>
          <a:p>
            <a:pPr algn="l" fontAlgn="base"/>
            <a:r>
              <a:rPr lang="en-US" sz="1600" b="0" i="0" dirty="0">
                <a:effectLst/>
                <a:latin typeface="Arial" panose="020B0604020202020204" pitchFamily="34" charset="0"/>
              </a:rPr>
              <a:t>A) Language problems.</a:t>
            </a:r>
          </a:p>
          <a:p>
            <a:pPr algn="l" fontAlgn="base"/>
            <a:r>
              <a:rPr lang="en-US" sz="1600" b="0" i="0" dirty="0">
                <a:effectLst/>
                <a:latin typeface="Arial" panose="020B0604020202020204" pitchFamily="34" charset="0"/>
              </a:rPr>
              <a:t>B) Local food.</a:t>
            </a:r>
          </a:p>
          <a:p>
            <a:pPr algn="l" fontAlgn="base"/>
            <a:r>
              <a:rPr lang="en-US" sz="1600" b="0" i="0" dirty="0">
                <a:effectLst/>
                <a:latin typeface="Arial" panose="020B0604020202020204" pitchFamily="34" charset="0"/>
              </a:rPr>
              <a:t>C) Living on campus.</a:t>
            </a:r>
          </a:p>
          <a:p>
            <a:pPr algn="l" fontAlgn="base"/>
            <a:r>
              <a:rPr lang="en-US" sz="1600" b="0" i="0" dirty="0">
                <a:effectLst/>
                <a:latin typeface="Arial" panose="020B0604020202020204" pitchFamily="34" charset="0"/>
              </a:rPr>
              <a:t>D) Traffic jams.</a:t>
            </a:r>
          </a:p>
          <a:p>
            <a:pPr algn="l" fontAlgn="base"/>
            <a:r>
              <a:rPr lang="en-US" sz="1600" b="0" i="0" dirty="0">
                <a:solidFill>
                  <a:srgbClr val="555555"/>
                </a:solidFill>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89611" y="845479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770001" y="8347266"/>
            <a:ext cx="5894108" cy="1815882"/>
          </a:xfrm>
          <a:prstGeom prst="rect">
            <a:avLst/>
          </a:prstGeom>
          <a:noFill/>
        </p:spPr>
        <p:txBody>
          <a:bodyPr wrap="square">
            <a:spAutoFit/>
          </a:bodyPr>
          <a:lstStyle/>
          <a:p>
            <a:pPr algn="l" fontAlgn="base"/>
            <a:r>
              <a:rPr lang="en-US" sz="1600" b="0" i="0" dirty="0">
                <a:effectLst/>
                <a:latin typeface="Arial" panose="020B0604020202020204" pitchFamily="34" charset="0"/>
              </a:rPr>
              <a:t> The word “</a:t>
            </a:r>
            <a:r>
              <a:rPr lang="en-US" sz="1600" b="1" i="0" dirty="0">
                <a:effectLst/>
                <a:latin typeface="inherit"/>
              </a:rPr>
              <a:t>daunting</a:t>
            </a:r>
            <a:r>
              <a:rPr lang="en-US" sz="1600" b="0" i="0" dirty="0">
                <a:effectLst/>
                <a:latin typeface="Arial" panose="020B0604020202020204" pitchFamily="34" charset="0"/>
              </a:rPr>
              <a:t>” in “ … </a:t>
            </a:r>
            <a:r>
              <a:rPr lang="en-US" sz="1600" b="1" i="0" dirty="0">
                <a:effectLst/>
                <a:latin typeface="inherit"/>
              </a:rPr>
              <a:t>a </a:t>
            </a:r>
            <a:r>
              <a:rPr lang="en-US" sz="1600" b="1" i="0" u="sng" dirty="0">
                <a:effectLst/>
                <a:latin typeface="inherit"/>
              </a:rPr>
              <a:t>daunting</a:t>
            </a:r>
            <a:r>
              <a:rPr lang="en-US" sz="1600" b="1" i="0" dirty="0">
                <a:effectLst/>
                <a:latin typeface="inherit"/>
              </a:rPr>
              <a:t> task</a:t>
            </a:r>
            <a:r>
              <a:rPr lang="en-US" sz="1600" b="0" i="0" dirty="0">
                <a:effectLst/>
                <a:latin typeface="Arial" panose="020B0604020202020204" pitchFamily="34" charset="0"/>
              </a:rPr>
              <a:t>” (paragraph 3) is closest in meaning to …</a:t>
            </a:r>
          </a:p>
          <a:p>
            <a:pPr algn="l" fontAlgn="base"/>
            <a:r>
              <a:rPr lang="en-US" sz="1600" b="0" i="0" dirty="0">
                <a:effectLst/>
                <a:latin typeface="Arial" panose="020B0604020202020204" pitchFamily="34" charset="0"/>
              </a:rPr>
              <a:t>A) extremely easy.</a:t>
            </a:r>
          </a:p>
          <a:p>
            <a:pPr algn="l" fontAlgn="base"/>
            <a:r>
              <a:rPr lang="en-US" sz="1600" b="0" i="0" dirty="0">
                <a:effectLst/>
                <a:latin typeface="Arial" panose="020B0604020202020204" pitchFamily="34" charset="0"/>
              </a:rPr>
              <a:t>B) impossible.</a:t>
            </a:r>
          </a:p>
          <a:p>
            <a:pPr algn="l" fontAlgn="base"/>
            <a:r>
              <a:rPr lang="en-US" sz="1600" b="0" i="0" dirty="0">
                <a:effectLst/>
                <a:latin typeface="Arial" panose="020B0604020202020204" pitchFamily="34" charset="0"/>
              </a:rPr>
              <a:t>C) discouraging.</a:t>
            </a:r>
          </a:p>
          <a:p>
            <a:pPr algn="l" fontAlgn="base"/>
            <a:r>
              <a:rPr lang="en-US" sz="1600" b="0" i="0" dirty="0">
                <a:effectLst/>
                <a:latin typeface="Arial" panose="020B0604020202020204" pitchFamily="34" charset="0"/>
              </a:rPr>
              <a:t>D) comfortable.</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31909" y="492669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497692" y="712970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31909" y="90487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217618" y="16690"/>
            <a:ext cx="7124438" cy="5047536"/>
          </a:xfrm>
          <a:prstGeom prst="rect">
            <a:avLst/>
          </a:prstGeom>
          <a:noFill/>
        </p:spPr>
        <p:txBody>
          <a:bodyPr wrap="square">
            <a:spAutoFit/>
          </a:bodyPr>
          <a:lstStyle/>
          <a:p>
            <a:pPr algn="l" fontAlgn="base"/>
            <a:r>
              <a:rPr lang="en-US" sz="1400" b="0" i="0" dirty="0">
                <a:solidFill>
                  <a:srgbClr val="555555"/>
                </a:solidFill>
                <a:effectLst/>
                <a:latin typeface="Arial" panose="020B0604020202020204" pitchFamily="34" charset="0"/>
              </a:rPr>
              <a:t> </a:t>
            </a:r>
          </a:p>
          <a:p>
            <a:pPr algn="l" fontAlgn="base"/>
            <a:r>
              <a:rPr lang="en-US" sz="1400" b="0" i="0" dirty="0">
                <a:effectLst/>
                <a:latin typeface="Arial" panose="020B0604020202020204" pitchFamily="34" charset="0"/>
              </a:rPr>
              <a:t>But it is not all early closing times and strange pastries. Social </a:t>
            </a:r>
            <a:r>
              <a:rPr lang="en-US" sz="1400" b="0" i="0" dirty="0" err="1">
                <a:effectLst/>
                <a:latin typeface="Arial" panose="020B0604020202020204" pitchFamily="34" charset="0"/>
              </a:rPr>
              <a:t>behaviours</a:t>
            </a:r>
            <a:r>
              <a:rPr lang="en-US" sz="1400" b="0" i="0" dirty="0">
                <a:effectLst/>
                <a:latin typeface="Arial" panose="020B0604020202020204" pitchFamily="34" charset="0"/>
              </a:rPr>
              <a:t> may also confuse, surprise or offend you. For example, you may find people appear cold, distant or always in a hurry. Cultures are built on deeply-embedded sets of values, norms, assumptions and beliefs. It can be surprising and sometimes distressing to find that people do not share some of your most deeply held ideas, as most of us take our core values and beliefs for granted and assume they are universally held.</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However, I have found lots of pleasant surprises in the UK too – and so have many other international students I know. My friend Agnes was taken aback by how sociable people are. She says she was shocked when complete strangers started talking to her at the bus stop. I, personally, was surprised by how smartly male students in Sterling dress compared to my home country.</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Culture shock can knock your confidence in the beginning.  But you are not alone in taking time to adapt, and soon you start to come to grips with all experiences. Studies suggest that taking a gap year or studying abroad can positively influence your brain to make you more outgoing and open to new ideas. Looking back, </a:t>
            </a:r>
            <a:r>
              <a:rPr lang="en-US" sz="1400" b="1" i="0" dirty="0">
                <a:effectLst/>
                <a:latin typeface="inherit"/>
              </a:rPr>
              <a:t>most of </a:t>
            </a:r>
            <a:r>
              <a:rPr lang="en-US" sz="1400" b="1" i="0" u="sng" dirty="0">
                <a:effectLst/>
                <a:latin typeface="inherit"/>
              </a:rPr>
              <a:t>the ones</a:t>
            </a:r>
            <a:r>
              <a:rPr lang="en-US" sz="1400" b="1" i="0" dirty="0">
                <a:effectLst/>
                <a:latin typeface="inherit"/>
              </a:rPr>
              <a:t> I experienced</a:t>
            </a:r>
            <a:r>
              <a:rPr lang="en-US" sz="1400" b="0" i="0" dirty="0">
                <a:effectLst/>
                <a:latin typeface="Arial" panose="020B0604020202020204" pitchFamily="34" charset="0"/>
              </a:rPr>
              <a:t> made good stories to tell my friends.</a:t>
            </a:r>
          </a:p>
          <a:p>
            <a:pPr algn="l" fontAlgn="base"/>
            <a:r>
              <a:rPr lang="en-US" sz="1400" b="0" i="0" dirty="0">
                <a:solidFill>
                  <a:srgbClr val="555555"/>
                </a:solidFill>
                <a:effectLst/>
                <a:latin typeface="Arial" panose="020B0604020202020204" pitchFamily="34" charset="0"/>
              </a:rPr>
              <a:t> </a:t>
            </a:r>
          </a:p>
          <a:p>
            <a:pPr algn="l" fontAlgn="base"/>
            <a:r>
              <a:rPr lang="en-US" sz="1400" b="0" i="0" dirty="0">
                <a:solidFill>
                  <a:srgbClr val="555555"/>
                </a:solidFill>
                <a:effectLst/>
                <a:latin typeface="Arial" panose="020B0604020202020204" pitchFamily="34" charset="0"/>
              </a:rPr>
              <a:t> </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 </a:t>
            </a:r>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6802</TotalTime>
  <Words>1229</Words>
  <Application>Microsoft Office PowerPoint</Application>
  <PresentationFormat>Произвольный</PresentationFormat>
  <Paragraphs>366</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360</cp:revision>
  <dcterms:created xsi:type="dcterms:W3CDTF">2021-06-14T22:32:42Z</dcterms:created>
  <dcterms:modified xsi:type="dcterms:W3CDTF">2022-11-07T13:49:25Z</dcterms:modified>
</cp:coreProperties>
</file>