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2" r:id="rId5"/>
    <p:sldId id="266" r:id="rId6"/>
    <p:sldId id="267" r:id="rId7"/>
    <p:sldId id="269" r:id="rId8"/>
    <p:sldId id="270" r:id="rId9"/>
    <p:sldId id="271" r:id="rId10"/>
    <p:sldId id="272" r:id="rId11"/>
    <p:sldId id="274" r:id="rId12"/>
    <p:sldId id="277" r:id="rId13"/>
    <p:sldId id="276" r:id="rId14"/>
    <p:sldId id="282" r:id="rId15"/>
    <p:sldId id="287" r:id="rId16"/>
    <p:sldId id="285" r:id="rId17"/>
    <p:sldId id="280" r:id="rId18"/>
    <p:sldId id="281" r:id="rId19"/>
  </p:sldIdLst>
  <p:sldSz cx="7559675" cy="10439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3240" y="-108"/>
      </p:cViewPr>
      <p:guideLst>
        <p:guide orient="horz" pos="3288"/>
        <p:guide pos="238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8"/>
  <c:chart>
    <c:autoTitleDeleted val="1"/>
    <c:plotArea>
      <c:layout>
        <c:manualLayout>
          <c:layoutTarget val="inner"/>
          <c:xMode val="edge"/>
          <c:yMode val="edge"/>
          <c:x val="0.22934208655467483"/>
          <c:y val="0.23127632495923189"/>
          <c:w val="0.75194123335012542"/>
          <c:h val="0.63408852855563858"/>
        </c:manualLayout>
      </c:layout>
      <c:pieChart>
        <c:varyColors val="1"/>
        <c:ser>
          <c:idx val="0"/>
          <c:order val="0"/>
          <c:tx>
            <c:strRef>
              <c:f>Лист1!$B$1</c:f>
              <c:strCache>
                <c:ptCount val="1"/>
                <c:pt idx="0">
                  <c:v>What museums are popular among teenagers </c:v>
                </c:pt>
              </c:strCache>
            </c:strRef>
          </c:tx>
          <c:dPt>
            <c:idx val="0"/>
            <c:spPr>
              <a:solidFill>
                <a:schemeClr val="accent6">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803-488E-B3F2-152F7D52FCBD}"/>
              </c:ext>
            </c:extLst>
          </c:dPt>
          <c:dPt>
            <c:idx val="1"/>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803-488E-B3F2-152F7D52FCBD}"/>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9803-488E-B3F2-152F7D52FCBD}"/>
              </c:ext>
            </c:extLst>
          </c:dPt>
          <c:dPt>
            <c:idx val="3"/>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803-488E-B3F2-152F7D52FCBD}"/>
              </c:ext>
            </c:extLst>
          </c:dPt>
          <c:dPt>
            <c:idx val="4"/>
            <c:spPr>
              <a:solidFill>
                <a:schemeClr val="accent6">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9803-488E-B3F2-152F7D52FCBD}"/>
              </c:ext>
            </c:extLst>
          </c:dPt>
          <c:cat>
            <c:strRef>
              <c:f>Лист1!$A$2:$A$6</c:f>
              <c:strCache>
                <c:ptCount val="5"/>
                <c:pt idx="0">
                  <c:v>Endless novelty</c:v>
                </c:pt>
                <c:pt idx="1">
                  <c:v>Different educational facilities</c:v>
                </c:pt>
                <c:pt idx="2">
                  <c:v>Plenty of job opportunities</c:v>
                </c:pt>
                <c:pt idx="3">
                  <c:v>Options for entertainment</c:v>
                </c:pt>
                <c:pt idx="4">
                  <c:v>Developed infrastructure</c:v>
                </c:pt>
              </c:strCache>
            </c:strRef>
          </c:cat>
          <c:val>
            <c:numRef>
              <c:f>Лист1!$B$2:$B$6</c:f>
              <c:numCache>
                <c:formatCode>General</c:formatCode>
                <c:ptCount val="5"/>
                <c:pt idx="0">
                  <c:v>3</c:v>
                </c:pt>
                <c:pt idx="1">
                  <c:v>9</c:v>
                </c:pt>
                <c:pt idx="2">
                  <c:v>18</c:v>
                </c:pt>
                <c:pt idx="3">
                  <c:v>27</c:v>
                </c:pt>
                <c:pt idx="4">
                  <c:v>32</c:v>
                </c:pt>
              </c:numCache>
            </c:numRef>
          </c:val>
          <c:extLst xmlns:c16r2="http://schemas.microsoft.com/office/drawing/2015/06/chart">
            <c:ext xmlns:c16="http://schemas.microsoft.com/office/drawing/2014/chart" uri="{C3380CC4-5D6E-409C-BE32-E72D297353CC}">
              <c16:uniqueId val="{0000000A-9803-488E-B3F2-152F7D52FCBD}"/>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12044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62669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8895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3286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68026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02147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813281"/>
            <a:ext cx="3198096"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813281"/>
            <a:ext cx="3213847"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77153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58537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8862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94941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4587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C841908D-6937-4D1E-B13D-A1009C6A5FBE}" type="datetimeFigureOut">
              <a:rPr lang="ru-RU" smtClean="0"/>
              <a:pPr/>
              <a:t>07.11.2022</a:t>
            </a:fld>
            <a:endParaRPr lang="ru-RU"/>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2373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k.com/e_oge_eg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audio"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7.xml"/><Relationship Id="rId1" Type="http://schemas.openxmlformats.org/officeDocument/2006/relationships/audio"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7.xml"/><Relationship Id="rId1" Type="http://schemas.openxmlformats.org/officeDocument/2006/relationships/audio" Target="../media/media3.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56A741B-F8EF-40BB-AB3D-EDE79B177C20}"/>
              </a:ext>
            </a:extLst>
          </p:cNvPr>
          <p:cNvSpPr/>
          <p:nvPr/>
        </p:nvSpPr>
        <p:spPr>
          <a:xfrm>
            <a:off x="1133984" y="2418246"/>
            <a:ext cx="5291705" cy="1754326"/>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ЕГЭ</a:t>
            </a:r>
          </a:p>
          <a:p>
            <a:pPr algn="ctr"/>
            <a:r>
              <a:rPr lang="ru-RU" sz="5400" b="1" dirty="0">
                <a:ln w="9525">
                  <a:solidFill>
                    <a:schemeClr val="bg1"/>
                  </a:solidFill>
                  <a:prstDash val="solid"/>
                </a:ln>
                <a:effectLst>
                  <a:outerShdw blurRad="12700" dist="38100" dir="2700000" algn="tl" rotWithShape="0">
                    <a:schemeClr val="bg1">
                      <a:lumMod val="50000"/>
                    </a:schemeClr>
                  </a:outerShdw>
                </a:effectLst>
              </a:rPr>
              <a:t>английский язык</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xmlns="" id="{AF1F6FBD-488B-476D-BE11-0E045190BE11}"/>
              </a:ext>
            </a:extLst>
          </p:cNvPr>
          <p:cNvSpPr txBox="1"/>
          <p:nvPr/>
        </p:nvSpPr>
        <p:spPr>
          <a:xfrm>
            <a:off x="2314106" y="4767308"/>
            <a:ext cx="3712621" cy="584775"/>
          </a:xfrm>
          <a:prstGeom prst="rect">
            <a:avLst/>
          </a:prstGeom>
          <a:noFill/>
        </p:spPr>
        <p:txBody>
          <a:bodyPr wrap="square" rtlCol="0">
            <a:spAutoFit/>
          </a:bodyPr>
          <a:lstStyle/>
          <a:p>
            <a:r>
              <a:rPr lang="ru-RU" sz="3200" dirty="0">
                <a:latin typeface="Arial Black" panose="020B0A04020102020204" pitchFamily="34" charset="0"/>
              </a:rPr>
              <a:t>ВАРИАНТ </a:t>
            </a:r>
            <a:r>
              <a:rPr lang="en-US" sz="3200" dirty="0">
                <a:latin typeface="Arial Black" panose="020B0A04020102020204" pitchFamily="34" charset="0"/>
              </a:rPr>
              <a:t>10</a:t>
            </a:r>
            <a:endParaRPr lang="ru-RU" sz="3200" dirty="0">
              <a:latin typeface="Arial Black" panose="020B0A04020102020204" pitchFamily="34" charset="0"/>
            </a:endParaRPr>
          </a:p>
        </p:txBody>
      </p:sp>
      <p:pic>
        <p:nvPicPr>
          <p:cNvPr id="5" name="Рисунок 4">
            <a:hlinkClick r:id="rId2"/>
            <a:extLst>
              <a:ext uri="{FF2B5EF4-FFF2-40B4-BE49-F238E27FC236}">
                <a16:creationId xmlns:a16="http://schemas.microsoft.com/office/drawing/2014/main" xmlns="" id="{CA186437-20D9-BE1A-AA9B-405AF7E0DCF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0357" y="63441"/>
            <a:ext cx="2150428" cy="2150428"/>
          </a:xfrm>
          <a:prstGeom prst="rect">
            <a:avLst/>
          </a:prstGeom>
        </p:spPr>
      </p:pic>
      <p:sp>
        <p:nvSpPr>
          <p:cNvPr id="6" name="TextBox 5">
            <a:extLst>
              <a:ext uri="{FF2B5EF4-FFF2-40B4-BE49-F238E27FC236}">
                <a16:creationId xmlns:a16="http://schemas.microsoft.com/office/drawing/2014/main" xmlns="" id="{E3EC5386-99E8-9CF3-D662-86449B650BCD}"/>
              </a:ext>
            </a:extLst>
          </p:cNvPr>
          <p:cNvSpPr txBox="1"/>
          <p:nvPr/>
        </p:nvSpPr>
        <p:spPr>
          <a:xfrm>
            <a:off x="1359104" y="6206406"/>
            <a:ext cx="5809128" cy="369332"/>
          </a:xfrm>
          <a:prstGeom prst="rect">
            <a:avLst/>
          </a:prstGeom>
          <a:noFill/>
        </p:spPr>
        <p:txBody>
          <a:bodyPr wrap="square" rtlCol="0">
            <a:spAutoFit/>
          </a:bodyPr>
          <a:lstStyle/>
          <a:p>
            <a:r>
              <a:rPr lang="ru-RU" dirty="0"/>
              <a:t>Время выполнения работы 3 часа </a:t>
            </a:r>
            <a:r>
              <a:rPr lang="en-US" dirty="0"/>
              <a:t>10 </a:t>
            </a:r>
            <a:r>
              <a:rPr lang="ru-RU" dirty="0"/>
              <a:t>мин ( 1</a:t>
            </a:r>
            <a:r>
              <a:rPr lang="en-US" dirty="0"/>
              <a:t>9</a:t>
            </a:r>
            <a:r>
              <a:rPr lang="ru-RU" dirty="0"/>
              <a:t>0 минут) </a:t>
            </a:r>
          </a:p>
        </p:txBody>
      </p:sp>
      <p:graphicFrame>
        <p:nvGraphicFramePr>
          <p:cNvPr id="7" name="Таблица 6">
            <a:extLst>
              <a:ext uri="{FF2B5EF4-FFF2-40B4-BE49-F238E27FC236}">
                <a16:creationId xmlns:a16="http://schemas.microsoft.com/office/drawing/2014/main" xmlns="" id="{BD5EECCD-2D76-3444-81FF-C609499FE990}"/>
              </a:ext>
            </a:extLst>
          </p:cNvPr>
          <p:cNvGraphicFramePr>
            <a:graphicFrameLocks noGrp="1"/>
          </p:cNvGraphicFramePr>
          <p:nvPr>
            <p:extLst>
              <p:ext uri="{D42A27DB-BD31-4B8C-83A1-F6EECF244321}">
                <p14:modId xmlns:p14="http://schemas.microsoft.com/office/powerpoint/2010/main" xmlns="" val="3996921708"/>
              </p:ext>
            </p:extLst>
          </p:nvPr>
        </p:nvGraphicFramePr>
        <p:xfrm>
          <a:off x="1662660" y="6962712"/>
          <a:ext cx="5288105" cy="3200400"/>
        </p:xfrm>
        <a:graphic>
          <a:graphicData uri="http://schemas.openxmlformats.org/drawingml/2006/table">
            <a:tbl>
              <a:tblPr/>
              <a:tblGrid>
                <a:gridCol w="5288105">
                  <a:extLst>
                    <a:ext uri="{9D8B030D-6E8A-4147-A177-3AD203B41FA5}">
                      <a16:colId xmlns:a16="http://schemas.microsoft.com/office/drawing/2014/main" xmlns="" val="1802723221"/>
                    </a:ext>
                  </a:extLst>
                </a:gridCol>
              </a:tblGrid>
              <a:tr h="0">
                <a:tc>
                  <a:txBody>
                    <a:bodyPr/>
                    <a:lstStyle/>
                    <a:p>
                      <a:r>
                        <a:rPr lang="ru-RU" sz="1200" b="0" i="0" dirty="0">
                          <a:solidFill>
                            <a:srgbClr val="000000"/>
                          </a:solidFill>
                          <a:effectLst/>
                          <a:latin typeface="TimesNewRoman"/>
                        </a:rPr>
                        <a:t>Работа состоит из четырёх разделов: </a:t>
                      </a:r>
                    </a:p>
                    <a:p>
                      <a:r>
                        <a:rPr lang="ru-RU" sz="1200" b="1" i="0" dirty="0">
                          <a:solidFill>
                            <a:srgbClr val="000000"/>
                          </a:solidFill>
                          <a:effectLst/>
                          <a:latin typeface="TimesNewRoman"/>
                        </a:rPr>
                        <a:t>«Аудирование», «Чтение", "Грамматика и лексика», «Письменная речь».</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1 </a:t>
                      </a:r>
                      <a:r>
                        <a:rPr lang="ru-RU" sz="1200" b="1" i="0" dirty="0">
                          <a:solidFill>
                            <a:srgbClr val="000000"/>
                          </a:solidFill>
                          <a:effectLst/>
                          <a:latin typeface="TimesNewRoman"/>
                        </a:rPr>
                        <a:t>(«Аудирование»)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1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2 </a:t>
                      </a:r>
                      <a:r>
                        <a:rPr lang="ru-RU" sz="1200" b="1" i="0" dirty="0">
                          <a:solidFill>
                            <a:srgbClr val="000000"/>
                          </a:solidFill>
                          <a:effectLst/>
                          <a:latin typeface="TimesNewRoman"/>
                        </a:rPr>
                        <a:t>(«Чтение»)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2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a:t>
                      </a:r>
                      <a:r>
                        <a:rPr lang="ru-RU" sz="1200" b="1" i="0" dirty="0">
                          <a:solidFill>
                            <a:srgbClr val="000000"/>
                          </a:solidFill>
                          <a:effectLst/>
                          <a:latin typeface="TimesNewRoman"/>
                        </a:rPr>
                        <a:t>3 («Грамматика и лексика») </a:t>
                      </a:r>
                      <a:r>
                        <a:rPr lang="ru-RU" sz="1200" b="0" i="0" dirty="0">
                          <a:solidFill>
                            <a:srgbClr val="000000"/>
                          </a:solidFill>
                          <a:effectLst/>
                          <a:latin typeface="TimesNewRoman"/>
                        </a:rPr>
                        <a:t>содержит 20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раздела 3 составляет </a:t>
                      </a:r>
                      <a:r>
                        <a:rPr lang="ru-RU" sz="1200" b="1" i="0" dirty="0">
                          <a:solidFill>
                            <a:srgbClr val="000000"/>
                          </a:solidFill>
                          <a:effectLst/>
                          <a:latin typeface="TimesNewRoman"/>
                        </a:rPr>
                        <a:t>40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4 </a:t>
                      </a:r>
                      <a:r>
                        <a:rPr lang="ru-RU" sz="1200" b="1" i="0" dirty="0">
                          <a:solidFill>
                            <a:srgbClr val="000000"/>
                          </a:solidFill>
                          <a:effectLst/>
                          <a:latin typeface="TimesNewRoman"/>
                        </a:rPr>
                        <a:t>(«Письменная речь») </a:t>
                      </a:r>
                      <a:r>
                        <a:rPr lang="ru-RU" sz="1200" b="0" i="0" dirty="0">
                          <a:solidFill>
                            <a:srgbClr val="000000"/>
                          </a:solidFill>
                          <a:effectLst/>
                          <a:latin typeface="TimesNewRoman"/>
                        </a:rPr>
                        <a:t>состоит из 2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этого раздела работы – </a:t>
                      </a:r>
                      <a:r>
                        <a:rPr lang="ru-RU" sz="1200" b="1" i="0" dirty="0">
                          <a:solidFill>
                            <a:srgbClr val="000000"/>
                          </a:solidFill>
                          <a:effectLst/>
                          <a:latin typeface="TimesNewRoman"/>
                        </a:rPr>
                        <a:t>90 минут</a:t>
                      </a:r>
                      <a:r>
                        <a:rPr lang="ru-RU" sz="1200" b="0" i="0" dirty="0">
                          <a:solidFill>
                            <a:srgbClr val="000000"/>
                          </a:solidFill>
                          <a:effectLst/>
                          <a:latin typeface="TimesNewRoman"/>
                        </a:rPr>
                        <a:t>.</a:t>
                      </a:r>
                      <a:endParaRPr lang="ru-RU" sz="2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451297"/>
                  </a:ext>
                </a:extLst>
              </a:tr>
            </a:tbl>
          </a:graphicData>
        </a:graphic>
      </p:graphicFrame>
    </p:spTree>
    <p:extLst>
      <p:ext uri="{BB962C8B-B14F-4D97-AF65-F5344CB8AC3E}">
        <p14:creationId xmlns:p14="http://schemas.microsoft.com/office/powerpoint/2010/main" xmlns="" val="1808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A953FBB-A038-4051-BB58-9264081E22C6}"/>
              </a:ext>
            </a:extLst>
          </p:cNvPr>
          <p:cNvSpPr/>
          <p:nvPr/>
        </p:nvSpPr>
        <p:spPr>
          <a:xfrm>
            <a:off x="277952" y="4341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16</a:t>
            </a:r>
          </a:p>
        </p:txBody>
      </p:sp>
      <p:sp>
        <p:nvSpPr>
          <p:cNvPr id="4" name="TextBox 3">
            <a:extLst>
              <a:ext uri="{FF2B5EF4-FFF2-40B4-BE49-F238E27FC236}">
                <a16:creationId xmlns:a16="http://schemas.microsoft.com/office/drawing/2014/main" xmlns="" id="{7795DFF3-91EF-44C2-A8CF-F27A3CACC8F1}"/>
              </a:ext>
            </a:extLst>
          </p:cNvPr>
          <p:cNvSpPr txBox="1"/>
          <p:nvPr/>
        </p:nvSpPr>
        <p:spPr>
          <a:xfrm>
            <a:off x="941294" y="434122"/>
            <a:ext cx="6468035" cy="2092881"/>
          </a:xfrm>
          <a:prstGeom prst="rect">
            <a:avLst/>
          </a:prstGeom>
          <a:noFill/>
        </p:spPr>
        <p:txBody>
          <a:bodyPr wrap="square">
            <a:spAutoFit/>
          </a:bodyPr>
          <a:lstStyle/>
          <a:p>
            <a:pPr algn="l" fontAlgn="base"/>
            <a:r>
              <a:rPr lang="en-US" sz="1600" b="0" i="0" dirty="0">
                <a:effectLst/>
                <a:latin typeface="Arial" panose="020B0604020202020204" pitchFamily="34" charset="0"/>
              </a:rPr>
              <a:t> According to the author, the London Marathon is one of the easiest because</a:t>
            </a:r>
          </a:p>
          <a:p>
            <a:pPr algn="l" fontAlgn="base"/>
            <a:r>
              <a:rPr lang="en-US" sz="1600" b="0" i="0" dirty="0">
                <a:effectLst/>
                <a:latin typeface="Arial" panose="020B0604020202020204" pitchFamily="34" charset="0"/>
              </a:rPr>
              <a:t>A) it goes through the Tower of London.</a:t>
            </a:r>
          </a:p>
          <a:p>
            <a:pPr algn="l" fontAlgn="base"/>
            <a:r>
              <a:rPr lang="en-US" sz="1600" b="0" i="0" dirty="0">
                <a:effectLst/>
                <a:latin typeface="Arial" panose="020B0604020202020204" pitchFamily="34" charset="0"/>
              </a:rPr>
              <a:t>B) there are quiet patches without crowds.</a:t>
            </a:r>
          </a:p>
          <a:p>
            <a:pPr algn="l" fontAlgn="base"/>
            <a:r>
              <a:rPr lang="en-US" sz="1600" b="0" i="0" dirty="0">
                <a:effectLst/>
                <a:latin typeface="Arial" panose="020B0604020202020204" pitchFamily="34" charset="0"/>
              </a:rPr>
              <a:t>C) many “fun” runners participate in it.</a:t>
            </a:r>
          </a:p>
          <a:p>
            <a:pPr algn="l" fontAlgn="base"/>
            <a:r>
              <a:rPr lang="en-US" sz="1600" b="0" i="0" dirty="0">
                <a:effectLst/>
                <a:latin typeface="Arial" panose="020B0604020202020204" pitchFamily="34" charset="0"/>
              </a:rPr>
              <a:t>D) its course does not slope up or down.</a:t>
            </a:r>
          </a:p>
          <a:p>
            <a:pPr algn="l" fontAlgn="base"/>
            <a:r>
              <a:rPr lang="en-US" sz="1600" b="0" i="0" dirty="0">
                <a:solidFill>
                  <a:srgbClr val="555555"/>
                </a:solidFill>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sp>
        <p:nvSpPr>
          <p:cNvPr id="5" name="Прямоугольник 4">
            <a:extLst>
              <a:ext uri="{FF2B5EF4-FFF2-40B4-BE49-F238E27FC236}">
                <a16:creationId xmlns:a16="http://schemas.microsoft.com/office/drawing/2014/main" xmlns="" id="{01C51677-0F55-4868-9546-3D40C9B27237}"/>
              </a:ext>
            </a:extLst>
          </p:cNvPr>
          <p:cNvSpPr/>
          <p:nvPr/>
        </p:nvSpPr>
        <p:spPr>
          <a:xfrm>
            <a:off x="286963" y="220016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17</a:t>
            </a:r>
          </a:p>
        </p:txBody>
      </p:sp>
      <p:sp>
        <p:nvSpPr>
          <p:cNvPr id="7" name="TextBox 6">
            <a:extLst>
              <a:ext uri="{FF2B5EF4-FFF2-40B4-BE49-F238E27FC236}">
                <a16:creationId xmlns:a16="http://schemas.microsoft.com/office/drawing/2014/main" xmlns="" id="{E717D639-7792-490D-B08F-437001E4EBA8}"/>
              </a:ext>
            </a:extLst>
          </p:cNvPr>
          <p:cNvSpPr txBox="1"/>
          <p:nvPr/>
        </p:nvSpPr>
        <p:spPr>
          <a:xfrm>
            <a:off x="941294" y="2200169"/>
            <a:ext cx="6468034" cy="1661993"/>
          </a:xfrm>
          <a:prstGeom prst="rect">
            <a:avLst/>
          </a:prstGeom>
          <a:noFill/>
        </p:spPr>
        <p:txBody>
          <a:bodyPr wrap="square">
            <a:spAutoFit/>
          </a:bodyPr>
          <a:lstStyle/>
          <a:p>
            <a:pPr algn="l" fontAlgn="base"/>
            <a:r>
              <a:rPr lang="en-US" sz="1600" b="0" i="0" dirty="0">
                <a:effectLst/>
                <a:latin typeface="Arial" panose="020B0604020202020204" pitchFamily="34" charset="0"/>
              </a:rPr>
              <a:t>“… </a:t>
            </a:r>
            <a:r>
              <a:rPr lang="en-US" sz="1600" b="1" i="0" dirty="0">
                <a:effectLst/>
                <a:latin typeface="inherit"/>
              </a:rPr>
              <a:t>the greatest field ever for a marathon</a:t>
            </a:r>
            <a:r>
              <a:rPr lang="en-US" sz="1600" b="0" i="0" dirty="0">
                <a:effectLst/>
                <a:latin typeface="Arial" panose="020B0604020202020204" pitchFamily="34" charset="0"/>
              </a:rPr>
              <a:t>” means that the marathon</a:t>
            </a:r>
          </a:p>
          <a:p>
            <a:pPr algn="l" fontAlgn="base"/>
            <a:r>
              <a:rPr lang="en-US" sz="1600" b="0" i="0" dirty="0">
                <a:effectLst/>
                <a:latin typeface="Arial" panose="020B0604020202020204" pitchFamily="34" charset="0"/>
              </a:rPr>
              <a:t>A) will take place on a big field.</a:t>
            </a:r>
          </a:p>
          <a:p>
            <a:pPr algn="l" fontAlgn="base"/>
            <a:r>
              <a:rPr lang="en-US" sz="1600" b="0" i="0" dirty="0">
                <a:effectLst/>
                <a:latin typeface="Arial" panose="020B0604020202020204" pitchFamily="34" charset="0"/>
              </a:rPr>
              <a:t>B) is to be run by the famous runners only.</a:t>
            </a:r>
          </a:p>
          <a:p>
            <a:pPr algn="l" fontAlgn="base"/>
            <a:r>
              <a:rPr lang="en-US" sz="1600" b="0" i="0" dirty="0">
                <a:effectLst/>
                <a:latin typeface="Arial" panose="020B0604020202020204" pitchFamily="34" charset="0"/>
              </a:rPr>
              <a:t>C) will be witnessed by more people.</a:t>
            </a:r>
          </a:p>
          <a:p>
            <a:pPr algn="l" fontAlgn="base"/>
            <a:r>
              <a:rPr lang="en-US" sz="1600" b="0" i="0" dirty="0">
                <a:effectLst/>
                <a:latin typeface="Arial" panose="020B0604020202020204" pitchFamily="34" charset="0"/>
              </a:rPr>
              <a:t>D) will welcome a huge number of sportsmen.</a:t>
            </a:r>
          </a:p>
          <a:p>
            <a:pPr algn="l" fontAlgn="base"/>
            <a:r>
              <a:rPr lang="en-US" b="0" i="0" dirty="0">
                <a:effectLst/>
                <a:latin typeface="Arial" panose="020B0604020202020204" pitchFamily="34" charset="0"/>
              </a:rPr>
              <a:t> </a:t>
            </a:r>
          </a:p>
        </p:txBody>
      </p:sp>
      <p:sp>
        <p:nvSpPr>
          <p:cNvPr id="8" name="Прямоугольник 7">
            <a:extLst>
              <a:ext uri="{FF2B5EF4-FFF2-40B4-BE49-F238E27FC236}">
                <a16:creationId xmlns:a16="http://schemas.microsoft.com/office/drawing/2014/main" xmlns="" id="{64247231-BC81-4A07-99B0-FDEC6A071800}"/>
              </a:ext>
            </a:extLst>
          </p:cNvPr>
          <p:cNvSpPr/>
          <p:nvPr/>
        </p:nvSpPr>
        <p:spPr>
          <a:xfrm>
            <a:off x="300410" y="384804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18</a:t>
            </a:r>
          </a:p>
        </p:txBody>
      </p:sp>
      <p:sp>
        <p:nvSpPr>
          <p:cNvPr id="10" name="TextBox 9">
            <a:extLst>
              <a:ext uri="{FF2B5EF4-FFF2-40B4-BE49-F238E27FC236}">
                <a16:creationId xmlns:a16="http://schemas.microsoft.com/office/drawing/2014/main" xmlns="" id="{4CF715D3-ED5B-4776-9F97-CF562DEE7640}"/>
              </a:ext>
            </a:extLst>
          </p:cNvPr>
          <p:cNvSpPr txBox="1"/>
          <p:nvPr/>
        </p:nvSpPr>
        <p:spPr>
          <a:xfrm>
            <a:off x="954740" y="3682751"/>
            <a:ext cx="6544141" cy="1815882"/>
          </a:xfrm>
          <a:prstGeom prst="rect">
            <a:avLst/>
          </a:prstGeom>
          <a:noFill/>
        </p:spPr>
        <p:txBody>
          <a:bodyPr wrap="square">
            <a:spAutoFit/>
          </a:bodyPr>
          <a:lstStyle/>
          <a:p>
            <a:pPr algn="l" fontAlgn="base"/>
            <a:r>
              <a:rPr lang="en-US" sz="1600" b="0" i="0" dirty="0">
                <a:effectLst/>
                <a:latin typeface="Arial" panose="020B0604020202020204" pitchFamily="34" charset="0"/>
              </a:rPr>
              <a:t>According to the author, one should run the London Marathon to</a:t>
            </a:r>
          </a:p>
          <a:p>
            <a:pPr algn="l" fontAlgn="base"/>
            <a:r>
              <a:rPr lang="en-US" sz="1600" b="0" i="0" dirty="0">
                <a:effectLst/>
                <a:latin typeface="Arial" panose="020B0604020202020204" pitchFamily="34" charset="0"/>
              </a:rPr>
              <a:t>A) raise money for charity.</a:t>
            </a:r>
          </a:p>
          <a:p>
            <a:pPr algn="l" fontAlgn="base"/>
            <a:r>
              <a:rPr lang="en-US" sz="1600" b="0" i="0" dirty="0">
                <a:effectLst/>
                <a:latin typeface="Arial" panose="020B0604020202020204" pitchFamily="34" charset="0"/>
              </a:rPr>
              <a:t>B) get some training.</a:t>
            </a:r>
          </a:p>
          <a:p>
            <a:pPr algn="l" fontAlgn="base"/>
            <a:r>
              <a:rPr lang="en-US" sz="1600" b="0" i="0" dirty="0">
                <a:effectLst/>
                <a:latin typeface="Arial" panose="020B0604020202020204" pitchFamily="34" charset="0"/>
              </a:rPr>
              <a:t>C) feel self-fulfillment.</a:t>
            </a:r>
          </a:p>
          <a:p>
            <a:pPr algn="l" fontAlgn="base"/>
            <a:r>
              <a:rPr lang="en-US" sz="1600" b="0" i="0" dirty="0">
                <a:effectLst/>
                <a:latin typeface="Arial" panose="020B0604020202020204" pitchFamily="34" charset="0"/>
              </a:rPr>
              <a:t>D) have fun in a crazy way.</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11" name="Прямоугольник 10">
            <a:extLst>
              <a:ext uri="{FF2B5EF4-FFF2-40B4-BE49-F238E27FC236}">
                <a16:creationId xmlns:a16="http://schemas.microsoft.com/office/drawing/2014/main" xmlns="" id="{3D4421B2-07A4-4CBA-9CDD-EEE88B2A577F}"/>
              </a:ext>
            </a:extLst>
          </p:cNvPr>
          <p:cNvSpPr/>
          <p:nvPr/>
        </p:nvSpPr>
        <p:spPr>
          <a:xfrm>
            <a:off x="6618380" y="1476705"/>
            <a:ext cx="564777" cy="44894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2" name="Прямоугольник 11">
            <a:extLst>
              <a:ext uri="{FF2B5EF4-FFF2-40B4-BE49-F238E27FC236}">
                <a16:creationId xmlns:a16="http://schemas.microsoft.com/office/drawing/2014/main" xmlns="" id="{93942B2A-41EB-4FE8-8DC9-20FD6D6398A8}"/>
              </a:ext>
            </a:extLst>
          </p:cNvPr>
          <p:cNvSpPr/>
          <p:nvPr/>
        </p:nvSpPr>
        <p:spPr>
          <a:xfrm>
            <a:off x="6618380" y="295659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50EE329D-18AD-41BB-A500-19D9166E20A2}"/>
              </a:ext>
            </a:extLst>
          </p:cNvPr>
          <p:cNvSpPr/>
          <p:nvPr/>
        </p:nvSpPr>
        <p:spPr>
          <a:xfrm>
            <a:off x="6623235" y="46149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Tree>
    <p:extLst>
      <p:ext uri="{BB962C8B-B14F-4D97-AF65-F5344CB8AC3E}">
        <p14:creationId xmlns:p14="http://schemas.microsoft.com/office/powerpoint/2010/main" xmlns="" val="252167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67A0977-33FD-42AD-BEB0-45A8BE4BFE28}"/>
              </a:ext>
            </a:extLst>
          </p:cNvPr>
          <p:cNvSpPr/>
          <p:nvPr/>
        </p:nvSpPr>
        <p:spPr>
          <a:xfrm>
            <a:off x="465083" y="178365"/>
            <a:ext cx="662950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ru-RU" sz="3600" b="1" dirty="0">
                <a:ln w="9525">
                  <a:solidFill>
                    <a:schemeClr val="bg1"/>
                  </a:solidFill>
                  <a:prstDash val="solid"/>
                </a:ln>
                <a:effectLst>
                  <a:outerShdw blurRad="12700" dist="38100" dir="2700000" algn="tl" rotWithShape="0">
                    <a:schemeClr val="bg1">
                      <a:lumMod val="50000"/>
                    </a:schemeClr>
                  </a:outerShdw>
                </a:effectLst>
              </a:rPr>
              <a:t>3</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Грамматика и лексика</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a:extLst>
              <a:ext uri="{FF2B5EF4-FFF2-40B4-BE49-F238E27FC236}">
                <a16:creationId xmlns:a16="http://schemas.microsoft.com/office/drawing/2014/main" xmlns="" id="{E933B69F-81BB-4707-965D-E95CA00879AB}"/>
              </a:ext>
            </a:extLst>
          </p:cNvPr>
          <p:cNvSpPr txBox="1"/>
          <p:nvPr/>
        </p:nvSpPr>
        <p:spPr>
          <a:xfrm>
            <a:off x="323019" y="824696"/>
            <a:ext cx="6913635" cy="1323439"/>
          </a:xfrm>
          <a:prstGeom prst="rect">
            <a:avLst/>
          </a:prstGeom>
          <a:noFill/>
        </p:spPr>
        <p:txBody>
          <a:bodyPr wrap="square">
            <a:spAutoFit/>
          </a:bodyPr>
          <a:lstStyle/>
          <a:p>
            <a:r>
              <a:rPr lang="ru-RU" sz="1600" b="0" i="1" dirty="0">
                <a:effectLst/>
                <a:latin typeface="Arial" panose="020B0604020202020204" pitchFamily="34" charset="0"/>
              </a:rPr>
              <a:t>Прочтите текст ниже. Преобразуйте слова, напечатанные заглавными буквами в </a:t>
            </a:r>
            <a:r>
              <a:rPr lang="ru-RU" sz="1600" i="1" dirty="0">
                <a:latin typeface="Arial" panose="020B0604020202020204" pitchFamily="34" charset="0"/>
              </a:rPr>
              <a:t>конце</a:t>
            </a:r>
            <a:r>
              <a:rPr lang="ru-RU" sz="1600" b="0" i="1" dirty="0">
                <a:effectLst/>
                <a:latin typeface="Arial" panose="020B0604020202020204" pitchFamily="34" charset="0"/>
              </a:rPr>
              <a:t> строк, обозначенных цифрами </a:t>
            </a:r>
            <a:r>
              <a:rPr lang="ru-RU" sz="1600" b="1" i="1" dirty="0">
                <a:effectLst/>
                <a:latin typeface="inherit"/>
              </a:rPr>
              <a:t>19-2</a:t>
            </a:r>
            <a:r>
              <a:rPr lang="en-US" sz="1600" b="1" i="1" dirty="0">
                <a:effectLst/>
                <a:latin typeface="inherit"/>
              </a:rPr>
              <a:t>4</a:t>
            </a:r>
            <a:r>
              <a:rPr lang="ru-RU" sz="1600" b="0" i="1" dirty="0">
                <a:effectLst/>
                <a:latin typeface="Arial" panose="020B0604020202020204" pitchFamily="34" charset="0"/>
              </a:rPr>
              <a:t>, чтобы они грамматически соответствовали содержанию текста. Заполните пропуски словами, которые вы получили. Каждый проход соответствует отдельной задаче из группы </a:t>
            </a:r>
            <a:r>
              <a:rPr lang="ru-RU" sz="1600" b="1" i="1" dirty="0">
                <a:effectLst/>
                <a:latin typeface="inherit"/>
              </a:rPr>
              <a:t>19-2</a:t>
            </a:r>
            <a:r>
              <a:rPr lang="en-US" sz="1600" b="1" i="1" dirty="0">
                <a:effectLst/>
                <a:latin typeface="inherit"/>
              </a:rPr>
              <a:t>4</a:t>
            </a:r>
            <a:r>
              <a:rPr lang="ru-RU" sz="1600" b="0" i="1" dirty="0">
                <a:effectLst/>
                <a:latin typeface="Arial" panose="020B0604020202020204" pitchFamily="34" charset="0"/>
              </a:rPr>
              <a:t>.</a:t>
            </a:r>
            <a:endParaRPr lang="ru-RU" sz="1600" dirty="0"/>
          </a:p>
        </p:txBody>
      </p:sp>
      <p:sp>
        <p:nvSpPr>
          <p:cNvPr id="8" name="TextBox 7">
            <a:extLst>
              <a:ext uri="{FF2B5EF4-FFF2-40B4-BE49-F238E27FC236}">
                <a16:creationId xmlns:a16="http://schemas.microsoft.com/office/drawing/2014/main" xmlns="" id="{2CEFAB51-B9FC-44C7-B742-D39D50CF6378}"/>
              </a:ext>
            </a:extLst>
          </p:cNvPr>
          <p:cNvSpPr txBox="1"/>
          <p:nvPr/>
        </p:nvSpPr>
        <p:spPr>
          <a:xfrm>
            <a:off x="765864" y="1865905"/>
            <a:ext cx="5418875" cy="9017853"/>
          </a:xfrm>
          <a:prstGeom prst="rect">
            <a:avLst/>
          </a:prstGeom>
          <a:noFill/>
        </p:spPr>
        <p:txBody>
          <a:bodyPr wrap="square">
            <a:spAutoFit/>
          </a:bodyPr>
          <a:lstStyle/>
          <a:p>
            <a:pPr algn="ctr" fontAlgn="base"/>
            <a:r>
              <a:rPr lang="en-US" sz="1600" b="1" dirty="0">
                <a:effectLst/>
                <a:latin typeface="Arial" panose="020B0604020202020204" pitchFamily="34" charset="0"/>
                <a:cs typeface="Arial" panose="020B0604020202020204" pitchFamily="34" charset="0"/>
              </a:rPr>
              <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Singing in the car</a:t>
            </a:r>
          </a:p>
          <a:p>
            <a:pPr algn="l" fontAlgn="base">
              <a:lnSpc>
                <a:spcPct val="150000"/>
              </a:lnSpc>
            </a:pPr>
            <a:r>
              <a:rPr lang="en-US" sz="1600" b="1" i="0" dirty="0">
                <a:effectLst/>
                <a:latin typeface="Arial" panose="020B0604020202020204" pitchFamily="34" charset="0"/>
                <a:cs typeface="Arial" panose="020B0604020202020204" pitchFamily="34" charset="0"/>
              </a:rPr>
              <a:t> </a:t>
            </a:r>
            <a:endParaRPr lang="en-US" sz="1600" b="0" i="0" dirty="0">
              <a:effectLst/>
              <a:latin typeface="Arial" panose="020B0604020202020204" pitchFamily="34" charset="0"/>
              <a:cs typeface="Arial" panose="020B0604020202020204" pitchFamily="34" charset="0"/>
            </a:endParaRPr>
          </a:p>
          <a:p>
            <a:pPr algn="l" fontAlgn="base">
              <a:lnSpc>
                <a:spcPct val="150000"/>
              </a:lnSpc>
            </a:pPr>
            <a:r>
              <a:rPr lang="en-US" sz="1600" b="0" i="0" dirty="0">
                <a:effectLst/>
                <a:latin typeface="Arial" panose="020B0604020202020204" pitchFamily="34" charset="0"/>
                <a:cs typeface="Arial" panose="020B0604020202020204" pitchFamily="34" charset="0"/>
              </a:rPr>
              <a:t>My elder brother likes all kinds of music. He prefers jazz but also listens to pop music and sometimes goes to classical music concerts. But when driving _____ in his car, he insists on listening to heavy-metal music.</a:t>
            </a:r>
          </a:p>
          <a:p>
            <a:pPr algn="l" fontAlgn="base">
              <a:lnSpc>
                <a:spcPct val="150000"/>
              </a:lnSpc>
            </a:pPr>
            <a:r>
              <a:rPr lang="en-US" sz="1600" b="0" i="0" dirty="0">
                <a:effectLst/>
                <a:latin typeface="Arial" panose="020B0604020202020204" pitchFamily="34" charset="0"/>
                <a:cs typeface="Arial" panose="020B0604020202020204" pitchFamily="34" charset="0"/>
              </a:rPr>
              <a:t>For a long time I _____ understand why he was doing it. He knew very well that for me it was the _____ kind of music.</a:t>
            </a:r>
          </a:p>
          <a:p>
            <a:pPr algn="l" fontAlgn="base">
              <a:lnSpc>
                <a:spcPct val="150000"/>
              </a:lnSpc>
            </a:pPr>
            <a:r>
              <a:rPr lang="en-US" sz="1600" b="0" i="0" dirty="0">
                <a:effectLst/>
                <a:latin typeface="Arial" panose="020B0604020202020204" pitchFamily="34" charset="0"/>
                <a:cs typeface="Arial" panose="020B0604020202020204" pitchFamily="34" charset="0"/>
              </a:rPr>
              <a:t>One day I decided to ask him why he always chooses this type while driving. “Well, sister,” he reluctantly replied, “to be frank, it’s mainly so you can’t sing along.” He added that he ______ to anything else if only I promised not to sing along.</a:t>
            </a:r>
          </a:p>
          <a:p>
            <a:pPr algn="ctr" fontAlgn="base">
              <a:lnSpc>
                <a:spcPct val="150000"/>
              </a:lnSpc>
            </a:pPr>
            <a:r>
              <a:rPr lang="en-US" sz="1600" b="0" i="0" dirty="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The Beatles</a:t>
            </a:r>
          </a:p>
          <a:p>
            <a:pPr algn="l" fontAlgn="base">
              <a:lnSpc>
                <a:spcPct val="150000"/>
              </a:lnSpc>
            </a:pPr>
            <a:r>
              <a:rPr lang="en-US" sz="1600" b="0" i="0" dirty="0">
                <a:effectLst/>
                <a:latin typeface="Arial" panose="020B0604020202020204" pitchFamily="34" charset="0"/>
                <a:cs typeface="Arial" panose="020B0604020202020204" pitchFamily="34" charset="0"/>
              </a:rPr>
              <a:t> </a:t>
            </a:r>
          </a:p>
          <a:p>
            <a:pPr algn="l" fontAlgn="base">
              <a:lnSpc>
                <a:spcPct val="150000"/>
              </a:lnSpc>
            </a:pPr>
            <a:r>
              <a:rPr lang="en-US" sz="1600" b="0" i="0" dirty="0">
                <a:effectLst/>
                <a:latin typeface="Arial" panose="020B0604020202020204" pitchFamily="34" charset="0"/>
                <a:cs typeface="Arial" panose="020B0604020202020204" pitchFamily="34" charset="0"/>
              </a:rPr>
              <a:t>The Beatles were one of the most successful pop-music groups of the 1960s. Also _____ the Fab Four, this quartet of British musicians created songs and recordings that many people still enjoy. The group ______ in the working-class neighbourhoods of Liverpool. The Beatles’ first recorded song was ‘Love Me Do’ (1962).</a:t>
            </a:r>
          </a:p>
          <a:p>
            <a:pPr algn="l" fontAlgn="base"/>
            <a:r>
              <a:rPr lang="en-US" sz="1600" b="0" i="0" dirty="0">
                <a:effectLst/>
                <a:latin typeface="Arial" panose="020B0604020202020204" pitchFamily="34" charset="0"/>
                <a:cs typeface="Arial" panose="020B0604020202020204" pitchFamily="34" charset="0"/>
              </a:rPr>
              <a:t> </a:t>
            </a:r>
          </a:p>
          <a:p>
            <a:pPr algn="l" fontAlgn="base"/>
            <a:r>
              <a:rPr lang="en-US" sz="1400" b="0" i="0" dirty="0">
                <a:solidFill>
                  <a:srgbClr val="555555"/>
                </a:solidFill>
                <a:effectLst/>
                <a:latin typeface="Arial" panose="020B0604020202020204" pitchFamily="34" charset="0"/>
              </a:rPr>
              <a:t> </a:t>
            </a:r>
          </a:p>
          <a:p>
            <a:pPr algn="l" fontAlgn="base"/>
            <a:r>
              <a:rPr lang="en-US" sz="1400"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7A2C29E4-4A62-46AD-839C-F48BE9393C40}"/>
              </a:ext>
            </a:extLst>
          </p:cNvPr>
          <p:cNvSpPr txBox="1"/>
          <p:nvPr/>
        </p:nvSpPr>
        <p:spPr>
          <a:xfrm>
            <a:off x="6166296" y="3475600"/>
            <a:ext cx="1104795" cy="369332"/>
          </a:xfrm>
          <a:prstGeom prst="rect">
            <a:avLst/>
          </a:prstGeom>
          <a:noFill/>
        </p:spPr>
        <p:txBody>
          <a:bodyPr wrap="square" rtlCol="0">
            <a:spAutoFit/>
          </a:bodyPr>
          <a:lstStyle/>
          <a:p>
            <a:r>
              <a:rPr lang="en-US" b="1" dirty="0">
                <a:latin typeface="inherit"/>
              </a:rPr>
              <a:t>I</a:t>
            </a:r>
            <a:endParaRPr lang="ru-RU" b="1" dirty="0">
              <a:latin typeface="inherit"/>
            </a:endParaRPr>
          </a:p>
        </p:txBody>
      </p:sp>
      <p:sp>
        <p:nvSpPr>
          <p:cNvPr id="11" name="TextBox 10">
            <a:extLst>
              <a:ext uri="{FF2B5EF4-FFF2-40B4-BE49-F238E27FC236}">
                <a16:creationId xmlns:a16="http://schemas.microsoft.com/office/drawing/2014/main" xmlns="" id="{103E1413-ACA1-452F-8B5D-C1688E8FFF7E}"/>
              </a:ext>
            </a:extLst>
          </p:cNvPr>
          <p:cNvSpPr txBox="1"/>
          <p:nvPr/>
        </p:nvSpPr>
        <p:spPr>
          <a:xfrm>
            <a:off x="6099286" y="4264650"/>
            <a:ext cx="1357063" cy="369332"/>
          </a:xfrm>
          <a:prstGeom prst="rect">
            <a:avLst/>
          </a:prstGeom>
          <a:noFill/>
        </p:spPr>
        <p:txBody>
          <a:bodyPr wrap="square">
            <a:spAutoFit/>
          </a:bodyPr>
          <a:lstStyle/>
          <a:p>
            <a:r>
              <a:rPr lang="en-US" sz="1800" b="1" i="0" dirty="0">
                <a:effectLst/>
                <a:latin typeface="inherit"/>
              </a:rPr>
              <a:t>NOTCAN</a:t>
            </a:r>
            <a:endParaRPr lang="ru-RU" dirty="0"/>
          </a:p>
        </p:txBody>
      </p:sp>
      <p:sp>
        <p:nvSpPr>
          <p:cNvPr id="12" name="Прямоугольник 11">
            <a:extLst>
              <a:ext uri="{FF2B5EF4-FFF2-40B4-BE49-F238E27FC236}">
                <a16:creationId xmlns:a16="http://schemas.microsoft.com/office/drawing/2014/main" xmlns="" id="{5772A7B7-3C58-4E26-8D35-227DC9647DEC}"/>
              </a:ext>
            </a:extLst>
          </p:cNvPr>
          <p:cNvSpPr/>
          <p:nvPr/>
        </p:nvSpPr>
        <p:spPr>
          <a:xfrm>
            <a:off x="140787" y="331834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r>
              <a:rPr lang="en-US" sz="2400" b="1" dirty="0">
                <a:solidFill>
                  <a:schemeClr val="tx1"/>
                </a:solidFill>
              </a:rPr>
              <a:t>9</a:t>
            </a: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B4664730-DFDD-4A14-BA91-26E09746928B}"/>
              </a:ext>
            </a:extLst>
          </p:cNvPr>
          <p:cNvSpPr/>
          <p:nvPr/>
        </p:nvSpPr>
        <p:spPr>
          <a:xfrm>
            <a:off x="152519" y="413310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6522FA38-AD8E-4B35-94FC-4A403FA12122}"/>
              </a:ext>
            </a:extLst>
          </p:cNvPr>
          <p:cNvSpPr/>
          <p:nvPr/>
        </p:nvSpPr>
        <p:spPr>
          <a:xfrm>
            <a:off x="140787" y="468310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a:t>
            </a: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80030E12-0494-4CF2-A297-18200BB1AB26}"/>
              </a:ext>
            </a:extLst>
          </p:cNvPr>
          <p:cNvSpPr/>
          <p:nvPr/>
        </p:nvSpPr>
        <p:spPr>
          <a:xfrm>
            <a:off x="140787" y="632858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a:t>
            </a: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C519D621-3512-4B91-A9BB-A6853F577C72}"/>
              </a:ext>
            </a:extLst>
          </p:cNvPr>
          <p:cNvSpPr/>
          <p:nvPr/>
        </p:nvSpPr>
        <p:spPr>
          <a:xfrm>
            <a:off x="140787" y="820477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a:t>
            </a:r>
            <a:endParaRPr lang="ru-RU" sz="2400" b="1" dirty="0">
              <a:solidFill>
                <a:schemeClr val="tx1"/>
              </a:solidFill>
            </a:endParaRPr>
          </a:p>
        </p:txBody>
      </p:sp>
      <p:sp>
        <p:nvSpPr>
          <p:cNvPr id="17" name="Прямоугольник 16">
            <a:extLst>
              <a:ext uri="{FF2B5EF4-FFF2-40B4-BE49-F238E27FC236}">
                <a16:creationId xmlns:a16="http://schemas.microsoft.com/office/drawing/2014/main" xmlns="" id="{53985D2C-4B2B-4D55-9285-83080A1A2A64}"/>
              </a:ext>
            </a:extLst>
          </p:cNvPr>
          <p:cNvSpPr/>
          <p:nvPr/>
        </p:nvSpPr>
        <p:spPr>
          <a:xfrm>
            <a:off x="152519" y="897504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a:t>
            </a:r>
            <a:endParaRPr lang="ru-RU" sz="2400" b="1" dirty="0">
              <a:solidFill>
                <a:schemeClr val="tx1"/>
              </a:solidFill>
            </a:endParaRPr>
          </a:p>
        </p:txBody>
      </p:sp>
      <p:sp>
        <p:nvSpPr>
          <p:cNvPr id="20" name="TextBox 19">
            <a:extLst>
              <a:ext uri="{FF2B5EF4-FFF2-40B4-BE49-F238E27FC236}">
                <a16:creationId xmlns:a16="http://schemas.microsoft.com/office/drawing/2014/main" xmlns="" id="{5F847F6A-1D3B-458E-948F-6A3CCF30AC98}"/>
              </a:ext>
            </a:extLst>
          </p:cNvPr>
          <p:cNvSpPr txBox="1"/>
          <p:nvPr/>
        </p:nvSpPr>
        <p:spPr>
          <a:xfrm>
            <a:off x="6150009" y="4635198"/>
            <a:ext cx="1357063" cy="369332"/>
          </a:xfrm>
          <a:prstGeom prst="rect">
            <a:avLst/>
          </a:prstGeom>
          <a:noFill/>
        </p:spPr>
        <p:txBody>
          <a:bodyPr wrap="square">
            <a:spAutoFit/>
          </a:bodyPr>
          <a:lstStyle/>
          <a:p>
            <a:r>
              <a:rPr lang="en-US" sz="1800" b="1" i="0" dirty="0">
                <a:effectLst/>
                <a:latin typeface="inherit"/>
              </a:rPr>
              <a:t>BAD</a:t>
            </a:r>
            <a:endParaRPr lang="ru-RU" dirty="0"/>
          </a:p>
        </p:txBody>
      </p:sp>
      <p:sp>
        <p:nvSpPr>
          <p:cNvPr id="22" name="TextBox 21">
            <a:extLst>
              <a:ext uri="{FF2B5EF4-FFF2-40B4-BE49-F238E27FC236}">
                <a16:creationId xmlns:a16="http://schemas.microsoft.com/office/drawing/2014/main" xmlns="" id="{CC48050C-5D39-415A-8D33-5C07FF7394AB}"/>
              </a:ext>
            </a:extLst>
          </p:cNvPr>
          <p:cNvSpPr txBox="1"/>
          <p:nvPr/>
        </p:nvSpPr>
        <p:spPr>
          <a:xfrm>
            <a:off x="6167211" y="6397313"/>
            <a:ext cx="1141862" cy="369332"/>
          </a:xfrm>
          <a:prstGeom prst="rect">
            <a:avLst/>
          </a:prstGeom>
          <a:noFill/>
        </p:spPr>
        <p:txBody>
          <a:bodyPr wrap="square">
            <a:spAutoFit/>
          </a:bodyPr>
          <a:lstStyle/>
          <a:p>
            <a:r>
              <a:rPr lang="en-US" sz="1800" b="1" i="0" dirty="0">
                <a:effectLst/>
                <a:latin typeface="inherit"/>
              </a:rPr>
              <a:t>LISTEN</a:t>
            </a:r>
            <a:endParaRPr lang="ru-RU" dirty="0"/>
          </a:p>
        </p:txBody>
      </p:sp>
      <p:sp>
        <p:nvSpPr>
          <p:cNvPr id="24" name="TextBox 23">
            <a:extLst>
              <a:ext uri="{FF2B5EF4-FFF2-40B4-BE49-F238E27FC236}">
                <a16:creationId xmlns:a16="http://schemas.microsoft.com/office/drawing/2014/main" xmlns="" id="{FE561002-C427-4902-BB6E-EA1315C6D486}"/>
              </a:ext>
            </a:extLst>
          </p:cNvPr>
          <p:cNvSpPr txBox="1"/>
          <p:nvPr/>
        </p:nvSpPr>
        <p:spPr>
          <a:xfrm>
            <a:off x="6166296" y="8255429"/>
            <a:ext cx="1357063" cy="369332"/>
          </a:xfrm>
          <a:prstGeom prst="rect">
            <a:avLst/>
          </a:prstGeom>
          <a:noFill/>
        </p:spPr>
        <p:txBody>
          <a:bodyPr wrap="square">
            <a:spAutoFit/>
          </a:bodyPr>
          <a:lstStyle/>
          <a:p>
            <a:r>
              <a:rPr lang="en-US" sz="1800" b="1" i="0" dirty="0">
                <a:effectLst/>
                <a:latin typeface="inherit"/>
              </a:rPr>
              <a:t>CALL</a:t>
            </a:r>
            <a:endParaRPr lang="ru-RU" dirty="0"/>
          </a:p>
        </p:txBody>
      </p:sp>
      <p:sp>
        <p:nvSpPr>
          <p:cNvPr id="26" name="TextBox 25">
            <a:extLst>
              <a:ext uri="{FF2B5EF4-FFF2-40B4-BE49-F238E27FC236}">
                <a16:creationId xmlns:a16="http://schemas.microsoft.com/office/drawing/2014/main" xmlns="" id="{A7818694-40BC-40D1-81C2-CC9A03EE3C2C}"/>
              </a:ext>
            </a:extLst>
          </p:cNvPr>
          <p:cNvSpPr txBox="1"/>
          <p:nvPr/>
        </p:nvSpPr>
        <p:spPr>
          <a:xfrm>
            <a:off x="6166296" y="9005366"/>
            <a:ext cx="817567" cy="369332"/>
          </a:xfrm>
          <a:prstGeom prst="rect">
            <a:avLst/>
          </a:prstGeom>
          <a:noFill/>
        </p:spPr>
        <p:txBody>
          <a:bodyPr wrap="square">
            <a:spAutoFit/>
          </a:bodyPr>
          <a:lstStyle/>
          <a:p>
            <a:r>
              <a:rPr lang="en-US" sz="1800" b="1" i="0" dirty="0">
                <a:effectLst/>
                <a:latin typeface="inherit"/>
              </a:rPr>
              <a:t>BEGIN</a:t>
            </a:r>
            <a:endParaRPr lang="ru-RU" dirty="0"/>
          </a:p>
        </p:txBody>
      </p:sp>
    </p:spTree>
    <p:extLst>
      <p:ext uri="{BB962C8B-B14F-4D97-AF65-F5344CB8AC3E}">
        <p14:creationId xmlns:p14="http://schemas.microsoft.com/office/powerpoint/2010/main" xmlns="" val="141230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045F33-FAA5-4E9E-8A89-30D2BB202B02}"/>
              </a:ext>
            </a:extLst>
          </p:cNvPr>
          <p:cNvSpPr txBox="1"/>
          <p:nvPr/>
        </p:nvSpPr>
        <p:spPr>
          <a:xfrm>
            <a:off x="136187" y="219993"/>
            <a:ext cx="7423488" cy="1077218"/>
          </a:xfrm>
          <a:prstGeom prst="rect">
            <a:avLst/>
          </a:prstGeom>
          <a:noFill/>
        </p:spPr>
        <p:txBody>
          <a:bodyPr wrap="square">
            <a:spAutoFit/>
          </a:bodyPr>
          <a:lstStyle/>
          <a:p>
            <a:r>
              <a:rPr lang="ru-RU" sz="1600" b="0" i="1" dirty="0">
                <a:effectLst/>
                <a:latin typeface="Arial" panose="020B0604020202020204" pitchFamily="34" charset="0"/>
              </a:rPr>
              <a:t>Преобразуйте, если необходимо, слова, напечатанные заглавными буквами, так чтобы они грамматически и лексически соответствовали содержанию текста. Каждый пропуск соответствует отдельному заданию из группы </a:t>
            </a:r>
            <a:r>
              <a:rPr lang="ru-RU" sz="1600" b="1" i="1" dirty="0">
                <a:effectLst/>
                <a:latin typeface="inherit"/>
              </a:rPr>
              <a:t>2</a:t>
            </a:r>
            <a:r>
              <a:rPr lang="en-US" sz="1600" b="1" i="1" dirty="0">
                <a:effectLst/>
                <a:latin typeface="inherit"/>
              </a:rPr>
              <a:t>5</a:t>
            </a:r>
            <a:r>
              <a:rPr lang="ru-RU" sz="1600" b="1" i="1" dirty="0">
                <a:effectLst/>
                <a:latin typeface="inherit"/>
              </a:rPr>
              <a:t>-</a:t>
            </a:r>
            <a:r>
              <a:rPr lang="en-US" sz="1600" b="1" i="1" dirty="0">
                <a:effectLst/>
                <a:latin typeface="inherit"/>
              </a:rPr>
              <a:t>29</a:t>
            </a:r>
            <a:r>
              <a:rPr lang="ru-RU" sz="1600" b="0" i="1" dirty="0">
                <a:effectLst/>
                <a:latin typeface="Arial" panose="020B0604020202020204" pitchFamily="34" charset="0"/>
              </a:rPr>
              <a:t>. Впишите слова в поле ответа.</a:t>
            </a:r>
            <a:endParaRPr lang="ru-RU" sz="1600" dirty="0"/>
          </a:p>
        </p:txBody>
      </p:sp>
      <p:sp>
        <p:nvSpPr>
          <p:cNvPr id="4" name="Прямоугольник 3">
            <a:extLst>
              <a:ext uri="{FF2B5EF4-FFF2-40B4-BE49-F238E27FC236}">
                <a16:creationId xmlns:a16="http://schemas.microsoft.com/office/drawing/2014/main" xmlns="" id="{ECC6517E-D8B5-4F9F-BD9B-6C52F3DC8A8E}"/>
              </a:ext>
            </a:extLst>
          </p:cNvPr>
          <p:cNvSpPr/>
          <p:nvPr/>
        </p:nvSpPr>
        <p:spPr>
          <a:xfrm>
            <a:off x="133844" y="228532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25</a:t>
            </a:r>
            <a:endParaRPr lang="ru-RU" sz="2400" b="1" dirty="0">
              <a:solidFill>
                <a:schemeClr val="tx1"/>
              </a:solidFill>
            </a:endParaRPr>
          </a:p>
        </p:txBody>
      </p:sp>
      <p:sp>
        <p:nvSpPr>
          <p:cNvPr id="5" name="Прямоугольник 4">
            <a:extLst>
              <a:ext uri="{FF2B5EF4-FFF2-40B4-BE49-F238E27FC236}">
                <a16:creationId xmlns:a16="http://schemas.microsoft.com/office/drawing/2014/main" xmlns="" id="{01C0A01C-9663-446B-A29F-746FC4C02FF0}"/>
              </a:ext>
            </a:extLst>
          </p:cNvPr>
          <p:cNvSpPr/>
          <p:nvPr/>
        </p:nvSpPr>
        <p:spPr>
          <a:xfrm>
            <a:off x="141095" y="45276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26</a:t>
            </a:r>
            <a:endParaRPr lang="ru-RU" sz="2400" b="1" dirty="0">
              <a:solidFill>
                <a:schemeClr val="tx1"/>
              </a:solidFill>
            </a:endParaRPr>
          </a:p>
        </p:txBody>
      </p:sp>
      <p:sp>
        <p:nvSpPr>
          <p:cNvPr id="6" name="Прямоугольник 5">
            <a:extLst>
              <a:ext uri="{FF2B5EF4-FFF2-40B4-BE49-F238E27FC236}">
                <a16:creationId xmlns:a16="http://schemas.microsoft.com/office/drawing/2014/main" xmlns="" id="{C51AEBFC-AF2F-4885-B47B-1B7795FE1D41}"/>
              </a:ext>
            </a:extLst>
          </p:cNvPr>
          <p:cNvSpPr/>
          <p:nvPr/>
        </p:nvSpPr>
        <p:spPr>
          <a:xfrm>
            <a:off x="133844" y="596669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27</a:t>
            </a:r>
            <a:endParaRPr lang="ru-RU" sz="2400" b="1" dirty="0">
              <a:solidFill>
                <a:schemeClr val="tx1"/>
              </a:solidFill>
            </a:endParaRPr>
          </a:p>
        </p:txBody>
      </p:sp>
      <p:sp>
        <p:nvSpPr>
          <p:cNvPr id="7" name="Прямоугольник 6">
            <a:extLst>
              <a:ext uri="{FF2B5EF4-FFF2-40B4-BE49-F238E27FC236}">
                <a16:creationId xmlns:a16="http://schemas.microsoft.com/office/drawing/2014/main" xmlns="" id="{3E9B43AD-47DA-41D8-9E9C-5B414E7205F2}"/>
              </a:ext>
            </a:extLst>
          </p:cNvPr>
          <p:cNvSpPr/>
          <p:nvPr/>
        </p:nvSpPr>
        <p:spPr>
          <a:xfrm>
            <a:off x="141095" y="677953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a:t>
            </a:r>
            <a:endParaRPr lang="ru-RU" sz="2400" b="1" dirty="0">
              <a:solidFill>
                <a:schemeClr val="tx1"/>
              </a:solidFill>
            </a:endParaRPr>
          </a:p>
        </p:txBody>
      </p:sp>
      <p:sp>
        <p:nvSpPr>
          <p:cNvPr id="8" name="Прямоугольник 7">
            <a:extLst>
              <a:ext uri="{FF2B5EF4-FFF2-40B4-BE49-F238E27FC236}">
                <a16:creationId xmlns:a16="http://schemas.microsoft.com/office/drawing/2014/main" xmlns="" id="{922ABAF1-C478-4243-9114-D0988DE94DFB}"/>
              </a:ext>
            </a:extLst>
          </p:cNvPr>
          <p:cNvSpPr/>
          <p:nvPr/>
        </p:nvSpPr>
        <p:spPr>
          <a:xfrm>
            <a:off x="141095" y="821859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29</a:t>
            </a:r>
            <a:endParaRPr lang="ru-RU" sz="2400" b="1" dirty="0">
              <a:solidFill>
                <a:schemeClr val="tx1"/>
              </a:solidFill>
            </a:endParaRPr>
          </a:p>
        </p:txBody>
      </p:sp>
      <p:sp>
        <p:nvSpPr>
          <p:cNvPr id="12" name="TextBox 11">
            <a:extLst>
              <a:ext uri="{FF2B5EF4-FFF2-40B4-BE49-F238E27FC236}">
                <a16:creationId xmlns:a16="http://schemas.microsoft.com/office/drawing/2014/main" xmlns="" id="{65F9BBB8-E8A5-41B5-9E5C-38A99E6744BE}"/>
              </a:ext>
            </a:extLst>
          </p:cNvPr>
          <p:cNvSpPr txBox="1"/>
          <p:nvPr/>
        </p:nvSpPr>
        <p:spPr>
          <a:xfrm>
            <a:off x="829398" y="1347345"/>
            <a:ext cx="5467048" cy="7433317"/>
          </a:xfrm>
          <a:prstGeom prst="rect">
            <a:avLst/>
          </a:prstGeom>
          <a:noFill/>
        </p:spPr>
        <p:txBody>
          <a:bodyPr wrap="square">
            <a:spAutoFit/>
          </a:bodyPr>
          <a:lstStyle/>
          <a:p>
            <a:pPr algn="ctr" fontAlgn="base">
              <a:lnSpc>
                <a:spcPct val="150000"/>
              </a:lnSpc>
            </a:pPr>
            <a:r>
              <a:rPr lang="en-US" sz="1600" b="1" dirty="0">
                <a:effectLst/>
                <a:latin typeface="Arial" panose="020B0604020202020204" pitchFamily="34" charset="0"/>
                <a:cs typeface="Arial" panose="020B0604020202020204" pitchFamily="34" charset="0"/>
              </a:rPr>
              <a:t>Ray Bradbury</a:t>
            </a:r>
          </a:p>
          <a:p>
            <a:pPr algn="l" fontAlgn="base">
              <a:lnSpc>
                <a:spcPct val="150000"/>
              </a:lnSpc>
            </a:pPr>
            <a:r>
              <a:rPr lang="en-US" sz="1600" b="0" i="0" dirty="0">
                <a:effectLst/>
                <a:latin typeface="Arial" panose="020B0604020202020204" pitchFamily="34" charset="0"/>
                <a:cs typeface="Arial" panose="020B0604020202020204" pitchFamily="34" charset="0"/>
              </a:rPr>
              <a:t> </a:t>
            </a:r>
          </a:p>
          <a:p>
            <a:pPr algn="l" fontAlgn="base">
              <a:lnSpc>
                <a:spcPct val="150000"/>
              </a:lnSpc>
            </a:pPr>
            <a:r>
              <a:rPr lang="en-US" sz="1600" b="0" i="0" dirty="0">
                <a:effectLst/>
                <a:latin typeface="Arial" panose="020B0604020202020204" pitchFamily="34" charset="0"/>
                <a:cs typeface="Arial" panose="020B0604020202020204" pitchFamily="34" charset="0"/>
              </a:rPr>
              <a:t>Ray Douglas Bradbury is a US writer of fantasy, horror, science fiction and mystery. He is ______ considered to be one of the 20th century’s greatest and most popular writers of science fiction.   His works have been translated into more than 40 languages and have sold tens of millions of copies in different countries. </a:t>
            </a:r>
          </a:p>
          <a:p>
            <a:pPr algn="l" fontAlgn="base">
              <a:lnSpc>
                <a:spcPct val="150000"/>
              </a:lnSpc>
            </a:pPr>
            <a:r>
              <a:rPr lang="en-US" sz="1600" b="0" i="0" dirty="0">
                <a:effectLst/>
                <a:latin typeface="Arial" panose="020B0604020202020204" pitchFamily="34" charset="0"/>
                <a:cs typeface="Arial" panose="020B0604020202020204" pitchFamily="34" charset="0"/>
              </a:rPr>
              <a:t>During his long writing career, Bradbury has written almost 600 short stories, eleven novels, as well as ______ poems and plays. He first became famous for his Martian Chronicles, a collection of short stories concerning colonization of the planet Mars. In it, Bradbury portrayed the strengths and ______ of human beings as they encountered a new world.</a:t>
            </a:r>
          </a:p>
          <a:p>
            <a:pPr algn="l" fontAlgn="base">
              <a:lnSpc>
                <a:spcPct val="150000"/>
              </a:lnSpc>
            </a:pPr>
            <a:r>
              <a:rPr lang="en-US" sz="1600" b="0" i="0" dirty="0">
                <a:effectLst/>
                <a:latin typeface="Arial" panose="020B0604020202020204" pitchFamily="34" charset="0"/>
                <a:cs typeface="Arial" panose="020B0604020202020204" pitchFamily="34" charset="0"/>
              </a:rPr>
              <a:t>Bradbury won ________ literary awards, the most important of them coming from the National Institute of Arts and Letters. Millions of science fiction readers all over the world are grateful to Ray Bradbury for his outstanding _________ in the field of fantasy and science fiction.</a:t>
            </a:r>
          </a:p>
        </p:txBody>
      </p:sp>
      <p:sp>
        <p:nvSpPr>
          <p:cNvPr id="14" name="TextBox 13">
            <a:extLst>
              <a:ext uri="{FF2B5EF4-FFF2-40B4-BE49-F238E27FC236}">
                <a16:creationId xmlns:a16="http://schemas.microsoft.com/office/drawing/2014/main" xmlns="" id="{6386C6C9-8369-4522-8C4F-695589A549AD}"/>
              </a:ext>
            </a:extLst>
          </p:cNvPr>
          <p:cNvSpPr txBox="1"/>
          <p:nvPr/>
        </p:nvSpPr>
        <p:spPr>
          <a:xfrm>
            <a:off x="6205321" y="2499576"/>
            <a:ext cx="1088572" cy="369332"/>
          </a:xfrm>
          <a:prstGeom prst="rect">
            <a:avLst/>
          </a:prstGeom>
          <a:noFill/>
        </p:spPr>
        <p:txBody>
          <a:bodyPr wrap="square">
            <a:spAutoFit/>
          </a:bodyPr>
          <a:lstStyle/>
          <a:p>
            <a:r>
              <a:rPr lang="en-US" sz="1800" b="1" i="0" dirty="0">
                <a:effectLst/>
                <a:latin typeface="inherit"/>
              </a:rPr>
              <a:t>WIDE</a:t>
            </a:r>
            <a:endParaRPr lang="ru-RU" dirty="0"/>
          </a:p>
        </p:txBody>
      </p:sp>
      <p:sp>
        <p:nvSpPr>
          <p:cNvPr id="18" name="TextBox 17">
            <a:extLst>
              <a:ext uri="{FF2B5EF4-FFF2-40B4-BE49-F238E27FC236}">
                <a16:creationId xmlns:a16="http://schemas.microsoft.com/office/drawing/2014/main" xmlns="" id="{EDF93E73-DB02-4160-8AD4-F781800C1A45}"/>
              </a:ext>
            </a:extLst>
          </p:cNvPr>
          <p:cNvSpPr txBox="1"/>
          <p:nvPr/>
        </p:nvSpPr>
        <p:spPr>
          <a:xfrm>
            <a:off x="6330008" y="4714175"/>
            <a:ext cx="1088572" cy="369332"/>
          </a:xfrm>
          <a:prstGeom prst="rect">
            <a:avLst/>
          </a:prstGeom>
          <a:noFill/>
        </p:spPr>
        <p:txBody>
          <a:bodyPr wrap="square">
            <a:spAutoFit/>
          </a:bodyPr>
          <a:lstStyle/>
          <a:p>
            <a:r>
              <a:rPr lang="en-US" sz="1800" b="1" i="0" dirty="0">
                <a:effectLst/>
                <a:latin typeface="inherit"/>
              </a:rPr>
              <a:t>VARY</a:t>
            </a:r>
            <a:endParaRPr lang="ru-RU" dirty="0"/>
          </a:p>
        </p:txBody>
      </p:sp>
      <p:sp>
        <p:nvSpPr>
          <p:cNvPr id="20" name="TextBox 19">
            <a:extLst>
              <a:ext uri="{FF2B5EF4-FFF2-40B4-BE49-F238E27FC236}">
                <a16:creationId xmlns:a16="http://schemas.microsoft.com/office/drawing/2014/main" xmlns="" id="{C5A91F1B-054E-4FF9-B144-21274B6BAB0F}"/>
              </a:ext>
            </a:extLst>
          </p:cNvPr>
          <p:cNvSpPr txBox="1"/>
          <p:nvPr/>
        </p:nvSpPr>
        <p:spPr>
          <a:xfrm>
            <a:off x="6296446" y="6188448"/>
            <a:ext cx="1026133" cy="369332"/>
          </a:xfrm>
          <a:prstGeom prst="rect">
            <a:avLst/>
          </a:prstGeom>
          <a:noFill/>
        </p:spPr>
        <p:txBody>
          <a:bodyPr wrap="square">
            <a:spAutoFit/>
          </a:bodyPr>
          <a:lstStyle/>
          <a:p>
            <a:r>
              <a:rPr lang="en-US" sz="1800" b="1" i="0" dirty="0">
                <a:effectLst/>
                <a:latin typeface="inherit"/>
              </a:rPr>
              <a:t>WEAK</a:t>
            </a:r>
            <a:endParaRPr lang="ru-RU" dirty="0"/>
          </a:p>
        </p:txBody>
      </p:sp>
      <p:sp>
        <p:nvSpPr>
          <p:cNvPr id="22" name="TextBox 21">
            <a:extLst>
              <a:ext uri="{FF2B5EF4-FFF2-40B4-BE49-F238E27FC236}">
                <a16:creationId xmlns:a16="http://schemas.microsoft.com/office/drawing/2014/main" xmlns="" id="{E57FA06F-E408-4D7A-8BA4-3B9E202AA167}"/>
              </a:ext>
            </a:extLst>
          </p:cNvPr>
          <p:cNvSpPr txBox="1"/>
          <p:nvPr/>
        </p:nvSpPr>
        <p:spPr>
          <a:xfrm>
            <a:off x="6289789" y="6872641"/>
            <a:ext cx="1269886" cy="369332"/>
          </a:xfrm>
          <a:prstGeom prst="rect">
            <a:avLst/>
          </a:prstGeom>
          <a:noFill/>
        </p:spPr>
        <p:txBody>
          <a:bodyPr wrap="square">
            <a:spAutoFit/>
          </a:bodyPr>
          <a:lstStyle/>
          <a:p>
            <a:r>
              <a:rPr lang="en-US" b="1" dirty="0">
                <a:latin typeface="inherit"/>
              </a:rPr>
              <a:t>COUNT</a:t>
            </a:r>
            <a:endParaRPr lang="ru-RU" dirty="0"/>
          </a:p>
        </p:txBody>
      </p:sp>
      <p:sp>
        <p:nvSpPr>
          <p:cNvPr id="24" name="TextBox 23">
            <a:extLst>
              <a:ext uri="{FF2B5EF4-FFF2-40B4-BE49-F238E27FC236}">
                <a16:creationId xmlns:a16="http://schemas.microsoft.com/office/drawing/2014/main" xmlns="" id="{C288CE50-DCC3-425D-8A1F-E7F270FB0CFB}"/>
              </a:ext>
            </a:extLst>
          </p:cNvPr>
          <p:cNvSpPr txBox="1"/>
          <p:nvPr/>
        </p:nvSpPr>
        <p:spPr>
          <a:xfrm>
            <a:off x="6212354" y="8218381"/>
            <a:ext cx="1323880" cy="369332"/>
          </a:xfrm>
          <a:prstGeom prst="rect">
            <a:avLst/>
          </a:prstGeom>
          <a:noFill/>
        </p:spPr>
        <p:txBody>
          <a:bodyPr wrap="square">
            <a:spAutoFit/>
          </a:bodyPr>
          <a:lstStyle/>
          <a:p>
            <a:r>
              <a:rPr lang="en-US" sz="1800" b="1" i="0" dirty="0">
                <a:effectLst/>
                <a:latin typeface="inherit"/>
              </a:rPr>
              <a:t>ACHIEVE</a:t>
            </a:r>
            <a:endParaRPr lang="ru-RU" dirty="0"/>
          </a:p>
        </p:txBody>
      </p:sp>
    </p:spTree>
    <p:extLst>
      <p:ext uri="{BB962C8B-B14F-4D97-AF65-F5344CB8AC3E}">
        <p14:creationId xmlns:p14="http://schemas.microsoft.com/office/powerpoint/2010/main" xmlns="" val="349618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F9FC970-2277-4BE2-94E0-F0866502333F}"/>
              </a:ext>
            </a:extLst>
          </p:cNvPr>
          <p:cNvSpPr txBox="1"/>
          <p:nvPr/>
        </p:nvSpPr>
        <p:spPr>
          <a:xfrm>
            <a:off x="177240" y="307539"/>
            <a:ext cx="7382435" cy="1354217"/>
          </a:xfrm>
          <a:prstGeom prst="rect">
            <a:avLst/>
          </a:prstGeom>
          <a:noFill/>
        </p:spPr>
        <p:txBody>
          <a:bodyPr wrap="square">
            <a:spAutoFit/>
          </a:bodyPr>
          <a:lstStyle/>
          <a:p>
            <a:pPr algn="l" fontAlgn="base"/>
            <a:r>
              <a:rPr lang="ru-RU" sz="1600" b="0" i="1" dirty="0">
                <a:effectLst/>
                <a:latin typeface="inherit"/>
              </a:rPr>
              <a:t>Прочитайте текст с пропусками, обозначенными номерами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a:t>
            </a:r>
            <a:endParaRPr lang="en-US" sz="1600" b="0" i="1" dirty="0">
              <a:effectLst/>
              <a:latin typeface="inherit"/>
            </a:endParaRPr>
          </a:p>
          <a:p>
            <a:pPr algn="l" fontAlgn="base"/>
            <a:r>
              <a:rPr lang="ru-RU" sz="1600" b="0" i="1" dirty="0">
                <a:effectLst/>
                <a:latin typeface="inherit"/>
              </a:rPr>
              <a:t> Эти номера соответствуют заданиям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 в которых представлены возможные варианты ответов (А, B, C, D). Установите соответствие номера пропуска варианту ответа. </a:t>
            </a:r>
            <a:endParaRPr lang="ru-RU" sz="1600" b="0" i="0" dirty="0">
              <a:effectLst/>
              <a:latin typeface="Arial" panose="020B0604020202020204" pitchFamily="34" charset="0"/>
            </a:endParaRPr>
          </a:p>
          <a:p>
            <a:pPr algn="l" fontAlgn="base"/>
            <a:r>
              <a:rPr lang="ru-RU" b="0" i="0" dirty="0">
                <a:solidFill>
                  <a:srgbClr val="555555"/>
                </a:solidFill>
                <a:effectLst/>
                <a:latin typeface="Arial" panose="020B0604020202020204" pitchFamily="34" charset="0"/>
              </a:rPr>
              <a:t> </a:t>
            </a:r>
          </a:p>
        </p:txBody>
      </p:sp>
      <p:sp>
        <p:nvSpPr>
          <p:cNvPr id="5" name="TextBox 4">
            <a:extLst>
              <a:ext uri="{FF2B5EF4-FFF2-40B4-BE49-F238E27FC236}">
                <a16:creationId xmlns:a16="http://schemas.microsoft.com/office/drawing/2014/main" xmlns="" id="{14999660-9565-4C2C-9F6B-37A4FD5D2FE0}"/>
              </a:ext>
            </a:extLst>
          </p:cNvPr>
          <p:cNvSpPr txBox="1"/>
          <p:nvPr/>
        </p:nvSpPr>
        <p:spPr>
          <a:xfrm>
            <a:off x="177240" y="1554180"/>
            <a:ext cx="7234518" cy="4524315"/>
          </a:xfrm>
          <a:prstGeom prst="rect">
            <a:avLst/>
          </a:prstGeom>
          <a:noFill/>
        </p:spPr>
        <p:txBody>
          <a:bodyPr wrap="square">
            <a:spAutoFit/>
          </a:bodyPr>
          <a:lstStyle/>
          <a:p>
            <a:pPr algn="l" fontAlgn="base"/>
            <a:r>
              <a:rPr lang="en-US" sz="1600" b="1" i="0" dirty="0">
                <a:effectLst/>
                <a:latin typeface="inherit"/>
              </a:rPr>
              <a:t>The First Day at School</a:t>
            </a:r>
            <a:endParaRPr lang="en-US" sz="1600" b="0" i="0" dirty="0">
              <a:effectLst/>
              <a:latin typeface="Arial" panose="020B0604020202020204" pitchFamily="34" charset="0"/>
            </a:endParaRP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Do you remember your first day at school? It was probably </a:t>
            </a:r>
            <a:r>
              <a:rPr lang="en-US" sz="1600" b="1" i="0" dirty="0">
                <a:effectLst/>
                <a:latin typeface="inherit"/>
              </a:rPr>
              <a:t>(1)</a:t>
            </a:r>
            <a:r>
              <a:rPr lang="en-US" sz="1600" b="0" i="0" dirty="0">
                <a:effectLst/>
                <a:latin typeface="Arial" panose="020B0604020202020204" pitchFamily="34" charset="0"/>
              </a:rPr>
              <a:t> ______ confusing. Now, to </a:t>
            </a:r>
            <a:r>
              <a:rPr lang="en-US" sz="1600" b="1" i="0" dirty="0">
                <a:effectLst/>
                <a:latin typeface="inherit"/>
              </a:rPr>
              <a:t>(2)</a:t>
            </a:r>
            <a:r>
              <a:rPr lang="en-US" sz="1600" b="0" i="0" dirty="0">
                <a:effectLst/>
                <a:latin typeface="Arial" panose="020B0604020202020204" pitchFamily="34" charset="0"/>
              </a:rPr>
              <a:t> ______ this confusion, many primary schools in England have a special teacher who welcomes new pupils. She is </a:t>
            </a:r>
            <a:r>
              <a:rPr lang="en-US" sz="1600" b="1" i="0" dirty="0">
                <a:effectLst/>
                <a:latin typeface="inherit"/>
              </a:rPr>
              <a:t>(3)</a:t>
            </a:r>
            <a:r>
              <a:rPr lang="en-US" sz="1600" b="0" i="0" dirty="0">
                <a:effectLst/>
                <a:latin typeface="Arial" panose="020B0604020202020204" pitchFamily="34" charset="0"/>
              </a:rPr>
              <a:t> ______ a reception class teacher. The children are </a:t>
            </a:r>
            <a:r>
              <a:rPr lang="en-US" sz="1600" b="1" i="0" dirty="0">
                <a:effectLst/>
                <a:latin typeface="inherit"/>
              </a:rPr>
              <a:t>(4)</a:t>
            </a:r>
            <a:r>
              <a:rPr lang="en-US" sz="1600" b="0" i="0" dirty="0">
                <a:effectLst/>
                <a:latin typeface="Arial" panose="020B0604020202020204" pitchFamily="34" charset="0"/>
              </a:rPr>
              <a:t> ______ with the idea of school and if they have been good, they can’t understand why they have to go to school. They imagine that school is optional. When the child goes to school on his first day and watches his mother leaving he thinks that she is deserting him. The teacher must </a:t>
            </a:r>
            <a:r>
              <a:rPr lang="en-US" sz="1600" b="1" i="0" dirty="0">
                <a:effectLst/>
                <a:latin typeface="inherit"/>
              </a:rPr>
              <a:t>(5)</a:t>
            </a:r>
            <a:r>
              <a:rPr lang="en-US" sz="1600" b="0" i="0" dirty="0">
                <a:effectLst/>
                <a:latin typeface="Arial" panose="020B0604020202020204" pitchFamily="34" charset="0"/>
              </a:rPr>
              <a:t> _______ him that at the end of the day his mother will be back and take him home. The children are not the only people that are disturbed by going to school. The teacher sometimes has as much difficulty in </a:t>
            </a:r>
            <a:r>
              <a:rPr lang="en-US" sz="1600" b="1" i="0" dirty="0">
                <a:effectLst/>
                <a:latin typeface="inherit"/>
              </a:rPr>
              <a:t>(6)</a:t>
            </a:r>
            <a:r>
              <a:rPr lang="en-US" sz="1600" b="0" i="0" dirty="0">
                <a:effectLst/>
                <a:latin typeface="Arial" panose="020B0604020202020204" pitchFamily="34" charset="0"/>
              </a:rPr>
              <a:t> ______ with the mothers. They hang around and dislike leaving the child without their protection.</a:t>
            </a:r>
          </a:p>
          <a:p>
            <a:pPr algn="l" fontAlgn="base"/>
            <a:r>
              <a:rPr lang="en-US" sz="1600" b="0" i="0" dirty="0">
                <a:effectLst/>
                <a:latin typeface="Arial" panose="020B0604020202020204" pitchFamily="34" charset="0"/>
              </a:rPr>
              <a:t>The best way to </a:t>
            </a:r>
            <a:r>
              <a:rPr lang="en-US" sz="1600" b="1" i="0" dirty="0">
                <a:effectLst/>
                <a:latin typeface="inherit"/>
              </a:rPr>
              <a:t>(7)</a:t>
            </a:r>
            <a:r>
              <a:rPr lang="en-US" sz="1600" b="0" i="0" dirty="0">
                <a:effectLst/>
                <a:latin typeface="Arial" panose="020B0604020202020204" pitchFamily="34" charset="0"/>
              </a:rPr>
              <a:t> ______ with the situation is to get the child used to the idea of school. Before the beginning of term, the mother should take her child to see the teacher and to look </a:t>
            </a:r>
            <a:r>
              <a:rPr lang="en-US" sz="1600" i="0" dirty="0">
                <a:effectLst/>
                <a:latin typeface="Arial" panose="020B0604020202020204" pitchFamily="34" charset="0"/>
                <a:cs typeface="Arial" panose="020B0604020202020204" pitchFamily="34" charset="0"/>
              </a:rPr>
              <a:t>round</a:t>
            </a:r>
            <a:r>
              <a:rPr lang="en-US" sz="1600" b="1" i="0" dirty="0">
                <a:effectLst/>
                <a:latin typeface="inherit"/>
              </a:rPr>
              <a:t> </a:t>
            </a:r>
            <a:r>
              <a:rPr lang="en-US" sz="1600" b="0" i="0" dirty="0">
                <a:effectLst/>
                <a:latin typeface="Arial" panose="020B0604020202020204" pitchFamily="34" charset="0"/>
              </a:rPr>
              <a:t>the school. The first day should be something to emphasize the regularity of school.</a:t>
            </a:r>
          </a:p>
        </p:txBody>
      </p:sp>
      <p:sp>
        <p:nvSpPr>
          <p:cNvPr id="7" name="TextBox 6">
            <a:extLst>
              <a:ext uri="{FF2B5EF4-FFF2-40B4-BE49-F238E27FC236}">
                <a16:creationId xmlns:a16="http://schemas.microsoft.com/office/drawing/2014/main" xmlns="" id="{E1CA2525-5DF6-4A18-A2BD-A0FFA8608892}"/>
              </a:ext>
            </a:extLst>
          </p:cNvPr>
          <p:cNvSpPr txBox="1"/>
          <p:nvPr/>
        </p:nvSpPr>
        <p:spPr>
          <a:xfrm>
            <a:off x="621924" y="6404464"/>
            <a:ext cx="5832664" cy="3477875"/>
          </a:xfrm>
          <a:prstGeom prst="rect">
            <a:avLst/>
          </a:prstGeom>
          <a:noFill/>
        </p:spPr>
        <p:txBody>
          <a:bodyPr wrap="square">
            <a:spAutoFit/>
          </a:bodyPr>
          <a:lstStyle/>
          <a:p>
            <a:pPr algn="l" fontAlgn="base">
              <a:lnSpc>
                <a:spcPct val="150000"/>
              </a:lnSpc>
            </a:pPr>
            <a:r>
              <a:rPr lang="en-US" sz="1600" b="0" i="0" dirty="0">
                <a:effectLst/>
                <a:latin typeface="inherit"/>
              </a:rPr>
              <a:t>А. enough            B. rarely                 C. rather                     D. equally</a:t>
            </a:r>
            <a:r>
              <a:rPr lang="en-US" sz="1600" dirty="0">
                <a:latin typeface="inherit"/>
              </a:rPr>
              <a:t/>
            </a:r>
            <a:br>
              <a:rPr lang="en-US" sz="1600" dirty="0">
                <a:latin typeface="inherit"/>
              </a:rPr>
            </a:br>
            <a:r>
              <a:rPr lang="en-US" sz="1600" dirty="0">
                <a:latin typeface="inherit"/>
              </a:rPr>
              <a:t>A. </a:t>
            </a:r>
            <a:r>
              <a:rPr lang="en-US" sz="1600" b="0" i="0" dirty="0">
                <a:effectLst/>
                <a:latin typeface="inherit"/>
              </a:rPr>
              <a:t>escape            </a:t>
            </a:r>
            <a:r>
              <a:rPr lang="en-US" sz="1600" dirty="0">
                <a:latin typeface="inherit"/>
              </a:rPr>
              <a:t> B. </a:t>
            </a:r>
            <a:r>
              <a:rPr lang="en-US" sz="1600" b="0" i="0" dirty="0">
                <a:effectLst/>
                <a:latin typeface="inherit"/>
              </a:rPr>
              <a:t>defeat                </a:t>
            </a:r>
            <a:r>
              <a:rPr lang="en-US" sz="1600" dirty="0">
                <a:latin typeface="inherit"/>
              </a:rPr>
              <a:t>C. </a:t>
            </a:r>
            <a:r>
              <a:rPr lang="en-US" sz="1600" b="0" i="0" dirty="0">
                <a:effectLst/>
                <a:latin typeface="inherit"/>
              </a:rPr>
              <a:t>beat                        D. avoid</a:t>
            </a:r>
          </a:p>
          <a:p>
            <a:pPr algn="l" fontAlgn="base">
              <a:lnSpc>
                <a:spcPct val="150000"/>
              </a:lnSpc>
            </a:pPr>
            <a:r>
              <a:rPr lang="en-US" sz="1600" b="0" i="0" dirty="0">
                <a:effectLst/>
                <a:latin typeface="inherit"/>
              </a:rPr>
              <a:t>A. named             B. called                 C. said                         D. told</a:t>
            </a:r>
          </a:p>
          <a:p>
            <a:pPr algn="l" fontAlgn="base">
              <a:lnSpc>
                <a:spcPct val="150000"/>
              </a:lnSpc>
            </a:pPr>
            <a:r>
              <a:rPr lang="en-US" sz="1600" b="0" i="0" dirty="0">
                <a:effectLst/>
                <a:latin typeface="inherit"/>
              </a:rPr>
              <a:t>A. afraid                B. threatened       C. endangered           D. risked</a:t>
            </a:r>
          </a:p>
          <a:p>
            <a:pPr algn="l" fontAlgn="base">
              <a:lnSpc>
                <a:spcPct val="150000"/>
              </a:lnSpc>
            </a:pPr>
            <a:r>
              <a:rPr lang="en-US" sz="1600" b="0" i="0" dirty="0">
                <a:effectLst/>
                <a:latin typeface="inherit"/>
              </a:rPr>
              <a:t>A. convince          B. prove                 C. explain                    D. announce</a:t>
            </a:r>
          </a:p>
          <a:p>
            <a:pPr algn="l" fontAlgn="base">
              <a:lnSpc>
                <a:spcPct val="150000"/>
              </a:lnSpc>
            </a:pPr>
            <a:r>
              <a:rPr lang="en-US" sz="1600" b="0" i="0" dirty="0">
                <a:effectLst/>
                <a:latin typeface="inherit"/>
              </a:rPr>
              <a:t>A. managing        B</a:t>
            </a:r>
            <a:r>
              <a:rPr lang="en-US" sz="1600" dirty="0">
                <a:latin typeface="inherit"/>
              </a:rPr>
              <a:t>.</a:t>
            </a:r>
            <a:r>
              <a:rPr lang="en-US" sz="1600" b="0" i="0" dirty="0">
                <a:effectLst/>
                <a:latin typeface="inherit"/>
              </a:rPr>
              <a:t> guiding               C. coping                    D. handling</a:t>
            </a:r>
          </a:p>
          <a:p>
            <a:pPr algn="l" fontAlgn="base">
              <a:lnSpc>
                <a:spcPct val="150000"/>
              </a:lnSpc>
            </a:pPr>
            <a:r>
              <a:rPr lang="en-US" sz="1600" b="0" i="0" dirty="0">
                <a:effectLst/>
                <a:latin typeface="inherit"/>
              </a:rPr>
              <a:t>A. face                  B. deal                     C. touch                     D. consider</a:t>
            </a:r>
          </a:p>
          <a:p>
            <a:r>
              <a:rPr lang="en-US" sz="1600" dirty="0"/>
              <a:t/>
            </a:r>
            <a:br>
              <a:rPr lang="en-US" sz="1600" dirty="0"/>
            </a:br>
            <a:r>
              <a:rPr lang="en-US" b="0" i="0" dirty="0">
                <a:effectLst/>
                <a:latin typeface="Arial" panose="020B0604020202020204" pitchFamily="34" charset="0"/>
              </a:rPr>
              <a:t> </a:t>
            </a:r>
          </a:p>
          <a:p>
            <a:pPr algn="l" fontAlgn="base"/>
            <a:r>
              <a:rPr lang="en-US" b="0" i="0" dirty="0">
                <a:effectLst/>
                <a:latin typeface="Arial" panose="020B0604020202020204" pitchFamily="34" charset="0"/>
              </a:rPr>
              <a:t> </a:t>
            </a:r>
          </a:p>
        </p:txBody>
      </p:sp>
      <p:sp>
        <p:nvSpPr>
          <p:cNvPr id="9" name="Прямоугольник 8">
            <a:extLst>
              <a:ext uri="{FF2B5EF4-FFF2-40B4-BE49-F238E27FC236}">
                <a16:creationId xmlns:a16="http://schemas.microsoft.com/office/drawing/2014/main" xmlns="" id="{F4F6719A-E208-48ED-8C73-800FA70140EF}"/>
              </a:ext>
            </a:extLst>
          </p:cNvPr>
          <p:cNvSpPr/>
          <p:nvPr/>
        </p:nvSpPr>
        <p:spPr>
          <a:xfrm>
            <a:off x="1977657" y="233208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0" name="Прямоугольник 9">
            <a:extLst>
              <a:ext uri="{FF2B5EF4-FFF2-40B4-BE49-F238E27FC236}">
                <a16:creationId xmlns:a16="http://schemas.microsoft.com/office/drawing/2014/main" xmlns="" id="{15923E00-0B72-490C-B921-AB9003A7CD32}"/>
              </a:ext>
            </a:extLst>
          </p:cNvPr>
          <p:cNvSpPr/>
          <p:nvPr/>
        </p:nvSpPr>
        <p:spPr>
          <a:xfrm>
            <a:off x="5550894" y="2090902"/>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1" name="Прямоугольник 10">
            <a:extLst>
              <a:ext uri="{FF2B5EF4-FFF2-40B4-BE49-F238E27FC236}">
                <a16:creationId xmlns:a16="http://schemas.microsoft.com/office/drawing/2014/main" xmlns="" id="{7EF06DD3-3AA0-4903-B217-9B970ADFBFEC}"/>
              </a:ext>
            </a:extLst>
          </p:cNvPr>
          <p:cNvSpPr/>
          <p:nvPr/>
        </p:nvSpPr>
        <p:spPr>
          <a:xfrm>
            <a:off x="6225164" y="259393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12" name="Прямоугольник 11">
            <a:extLst>
              <a:ext uri="{FF2B5EF4-FFF2-40B4-BE49-F238E27FC236}">
                <a16:creationId xmlns:a16="http://schemas.microsoft.com/office/drawing/2014/main" xmlns="" id="{285B12D0-D08A-4416-896C-F461B12493C6}"/>
              </a:ext>
            </a:extLst>
          </p:cNvPr>
          <p:cNvSpPr/>
          <p:nvPr/>
        </p:nvSpPr>
        <p:spPr>
          <a:xfrm>
            <a:off x="4116973" y="277850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14" name="Прямоугольник 13">
            <a:extLst>
              <a:ext uri="{FF2B5EF4-FFF2-40B4-BE49-F238E27FC236}">
                <a16:creationId xmlns:a16="http://schemas.microsoft.com/office/drawing/2014/main" xmlns="" id="{79518202-D06E-4074-A5DC-CBF5B46F561D}"/>
              </a:ext>
            </a:extLst>
          </p:cNvPr>
          <p:cNvSpPr/>
          <p:nvPr/>
        </p:nvSpPr>
        <p:spPr>
          <a:xfrm>
            <a:off x="2320190" y="3767299"/>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15" name="Прямоугольник 14">
            <a:extLst>
              <a:ext uri="{FF2B5EF4-FFF2-40B4-BE49-F238E27FC236}">
                <a16:creationId xmlns:a16="http://schemas.microsoft.com/office/drawing/2014/main" xmlns="" id="{35AD0864-643E-4E88-AA0C-743A840CADD6}"/>
              </a:ext>
            </a:extLst>
          </p:cNvPr>
          <p:cNvSpPr/>
          <p:nvPr/>
        </p:nvSpPr>
        <p:spPr>
          <a:xfrm>
            <a:off x="493903" y="4540636"/>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16" name="Прямоугольник 15">
            <a:extLst>
              <a:ext uri="{FF2B5EF4-FFF2-40B4-BE49-F238E27FC236}">
                <a16:creationId xmlns:a16="http://schemas.microsoft.com/office/drawing/2014/main" xmlns="" id="{CD33B066-3783-4025-A718-8DFB03639E38}"/>
              </a:ext>
            </a:extLst>
          </p:cNvPr>
          <p:cNvSpPr/>
          <p:nvPr/>
        </p:nvSpPr>
        <p:spPr>
          <a:xfrm>
            <a:off x="1720962" y="4995092"/>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
        <p:nvSpPr>
          <p:cNvPr id="17" name="Прямоугольник 16">
            <a:extLst>
              <a:ext uri="{FF2B5EF4-FFF2-40B4-BE49-F238E27FC236}">
                <a16:creationId xmlns:a16="http://schemas.microsoft.com/office/drawing/2014/main" xmlns="" id="{E4D44CED-4F71-4914-B111-FE6801C11491}"/>
              </a:ext>
            </a:extLst>
          </p:cNvPr>
          <p:cNvSpPr/>
          <p:nvPr/>
        </p:nvSpPr>
        <p:spPr>
          <a:xfrm>
            <a:off x="228855" y="6570106"/>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8" name="Прямоугольник 17">
            <a:extLst>
              <a:ext uri="{FF2B5EF4-FFF2-40B4-BE49-F238E27FC236}">
                <a16:creationId xmlns:a16="http://schemas.microsoft.com/office/drawing/2014/main" xmlns="" id="{18E9C96F-84EA-4EDD-8A10-284AAAFFEFC5}"/>
              </a:ext>
            </a:extLst>
          </p:cNvPr>
          <p:cNvSpPr/>
          <p:nvPr/>
        </p:nvSpPr>
        <p:spPr>
          <a:xfrm>
            <a:off x="228854" y="6926322"/>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9" name="Прямоугольник 18">
            <a:extLst>
              <a:ext uri="{FF2B5EF4-FFF2-40B4-BE49-F238E27FC236}">
                <a16:creationId xmlns:a16="http://schemas.microsoft.com/office/drawing/2014/main" xmlns="" id="{30568D0E-759F-40F8-B3E6-414A4F37727C}"/>
              </a:ext>
            </a:extLst>
          </p:cNvPr>
          <p:cNvSpPr/>
          <p:nvPr/>
        </p:nvSpPr>
        <p:spPr>
          <a:xfrm>
            <a:off x="228853" y="7308227"/>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20" name="Прямоугольник 19">
            <a:extLst>
              <a:ext uri="{FF2B5EF4-FFF2-40B4-BE49-F238E27FC236}">
                <a16:creationId xmlns:a16="http://schemas.microsoft.com/office/drawing/2014/main" xmlns="" id="{5A4EDD6F-295B-42C4-8FDB-3B645CC5E551}"/>
              </a:ext>
            </a:extLst>
          </p:cNvPr>
          <p:cNvSpPr/>
          <p:nvPr/>
        </p:nvSpPr>
        <p:spPr>
          <a:xfrm>
            <a:off x="228852" y="7641219"/>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21" name="Прямоугольник 20">
            <a:extLst>
              <a:ext uri="{FF2B5EF4-FFF2-40B4-BE49-F238E27FC236}">
                <a16:creationId xmlns:a16="http://schemas.microsoft.com/office/drawing/2014/main" xmlns="" id="{8AF1ADD0-F2D3-4407-A873-798381FB1B05}"/>
              </a:ext>
            </a:extLst>
          </p:cNvPr>
          <p:cNvSpPr/>
          <p:nvPr/>
        </p:nvSpPr>
        <p:spPr>
          <a:xfrm>
            <a:off x="223594" y="8024573"/>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22" name="Прямоугольник 21">
            <a:extLst>
              <a:ext uri="{FF2B5EF4-FFF2-40B4-BE49-F238E27FC236}">
                <a16:creationId xmlns:a16="http://schemas.microsoft.com/office/drawing/2014/main" xmlns="" id="{021C48D6-A0C5-4DBC-BCA3-7EF964A5F016}"/>
              </a:ext>
            </a:extLst>
          </p:cNvPr>
          <p:cNvSpPr/>
          <p:nvPr/>
        </p:nvSpPr>
        <p:spPr>
          <a:xfrm>
            <a:off x="223593" y="839911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23" name="Прямоугольник 22">
            <a:extLst>
              <a:ext uri="{FF2B5EF4-FFF2-40B4-BE49-F238E27FC236}">
                <a16:creationId xmlns:a16="http://schemas.microsoft.com/office/drawing/2014/main" xmlns="" id="{D413ADC4-DB67-4E4B-A656-E65ED3C70A22}"/>
              </a:ext>
            </a:extLst>
          </p:cNvPr>
          <p:cNvSpPr/>
          <p:nvPr/>
        </p:nvSpPr>
        <p:spPr>
          <a:xfrm>
            <a:off x="223593" y="875533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Tree>
    <p:extLst>
      <p:ext uri="{BB962C8B-B14F-4D97-AF65-F5344CB8AC3E}">
        <p14:creationId xmlns:p14="http://schemas.microsoft.com/office/powerpoint/2010/main" xmlns="" val="424021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1AE75B57-B0AF-45BA-BFA6-C254D7E9D215}"/>
              </a:ext>
            </a:extLst>
          </p:cNvPr>
          <p:cNvSpPr/>
          <p:nvPr/>
        </p:nvSpPr>
        <p:spPr>
          <a:xfrm>
            <a:off x="595686" y="75245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37</a:t>
            </a:r>
            <a:endParaRPr lang="ru-RU" sz="2400" b="1" dirty="0">
              <a:solidFill>
                <a:schemeClr val="tx1"/>
              </a:solidFill>
            </a:endParaRPr>
          </a:p>
        </p:txBody>
      </p:sp>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nvGraphicFramePr>
        <p:xfrm>
          <a:off x="542093" y="1494243"/>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en-US" sz="1800" b="0" i="0" dirty="0">
                          <a:solidFill>
                            <a:srgbClr val="000000"/>
                          </a:solidFill>
                          <a:effectLst/>
                          <a:latin typeface="Arial" panose="020B0604020202020204" pitchFamily="34" charset="0"/>
                          <a:cs typeface="Arial" panose="020B0604020202020204" pitchFamily="34" charset="0"/>
                        </a:rPr>
                        <a:t>You have received an email message from your English-speaking pen-friend Susan: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sp>
        <p:nvSpPr>
          <p:cNvPr id="10" name="Прямоугольник 9">
            <a:extLst>
              <a:ext uri="{FF2B5EF4-FFF2-40B4-BE49-F238E27FC236}">
                <a16:creationId xmlns:a16="http://schemas.microsoft.com/office/drawing/2014/main" xmlns="" id="{4FC1CF1E-9592-46CF-AA86-5DC442FAB0E7}"/>
              </a:ext>
            </a:extLst>
          </p:cNvPr>
          <p:cNvSpPr/>
          <p:nvPr/>
        </p:nvSpPr>
        <p:spPr>
          <a:xfrm>
            <a:off x="1284934" y="594712"/>
            <a:ext cx="5679055"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4</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Письм</a:t>
            </a:r>
            <a:r>
              <a:rPr lang="ru-RU" sz="3600" b="1" dirty="0">
                <a:ln w="9525">
                  <a:solidFill>
                    <a:schemeClr val="bg1"/>
                  </a:solidFill>
                  <a:prstDash val="solid"/>
                </a:ln>
                <a:effectLst>
                  <a:outerShdw blurRad="12700" dist="38100" dir="2700000" algn="tl" rotWithShape="0">
                    <a:schemeClr val="bg1">
                      <a:lumMod val="50000"/>
                    </a:schemeClr>
                  </a:outerShdw>
                </a:effectLst>
              </a:rPr>
              <a:t>енная речь</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12" name="Таблица 11">
            <a:extLst>
              <a:ext uri="{FF2B5EF4-FFF2-40B4-BE49-F238E27FC236}">
                <a16:creationId xmlns:a16="http://schemas.microsoft.com/office/drawing/2014/main" xmlns="" id="{EE5B6E77-DB98-490F-A1B6-A6B7FD3C2C33}"/>
              </a:ext>
            </a:extLst>
          </p:cNvPr>
          <p:cNvGraphicFramePr>
            <a:graphicFrameLocks noGrp="1"/>
          </p:cNvGraphicFramePr>
          <p:nvPr/>
        </p:nvGraphicFramePr>
        <p:xfrm>
          <a:off x="546711" y="2668760"/>
          <a:ext cx="6847734" cy="2240280"/>
        </p:xfrm>
        <a:graphic>
          <a:graphicData uri="http://schemas.openxmlformats.org/drawingml/2006/table">
            <a:tbl>
              <a:tblPr firstRow="1" bandRow="1">
                <a:tableStyleId>{5940675A-B579-460E-94D1-54222C63F5DA}</a:tableStyleId>
              </a:tblPr>
              <a:tblGrid>
                <a:gridCol w="6847734">
                  <a:extLst>
                    <a:ext uri="{9D8B030D-6E8A-4147-A177-3AD203B41FA5}">
                      <a16:colId xmlns:a16="http://schemas.microsoft.com/office/drawing/2014/main" xmlns="" val="629345109"/>
                    </a:ext>
                  </a:extLst>
                </a:gridCol>
              </a:tblGrid>
              <a:tr h="370840">
                <a:tc>
                  <a:txBody>
                    <a:bodyPr/>
                    <a:lstStyle/>
                    <a:p>
                      <a:r>
                        <a:rPr lang="en-US" sz="1600" b="1" i="0" dirty="0">
                          <a:latin typeface="+mn-lt"/>
                          <a:cs typeface="Times New Roman" panose="02020603050405020304" pitchFamily="18" charset="0"/>
                        </a:rPr>
                        <a:t>From: Susan @mail.uk</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370840">
                <a:tc>
                  <a:txBody>
                    <a:bodyPr/>
                    <a:lstStyle/>
                    <a:p>
                      <a:r>
                        <a:rPr lang="en-US" sz="1600" b="1" i="0" dirty="0">
                          <a:latin typeface="+mn-lt"/>
                          <a:cs typeface="Times New Roman" panose="02020603050405020304" pitchFamily="18" charset="0"/>
                        </a:rPr>
                        <a:t>To: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370840">
                <a:tc>
                  <a:txBody>
                    <a:bodyPr/>
                    <a:lstStyle/>
                    <a:p>
                      <a:r>
                        <a:rPr lang="en-US" sz="1600" b="1" i="0" dirty="0">
                          <a:latin typeface="+mn-lt"/>
                          <a:cs typeface="Times New Roman" panose="02020603050405020304" pitchFamily="18" charset="0"/>
                        </a:rPr>
                        <a:t>Subject: Sports</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370840">
                <a:tc>
                  <a:txBody>
                    <a:bodyPr/>
                    <a:lstStyle/>
                    <a:p>
                      <a:pPr algn="l"/>
                      <a:r>
                        <a:rPr lang="en-US" sz="1600" i="1" dirty="0">
                          <a:effectLst/>
                        </a:rPr>
                        <a:t>… I wish I had gone to Sochi for the Winter Olympics. It seemed to be such an exciting sports festival! What kind of international event would you like to visit and why? What sports are you fond of? Have you ever tried any extreme sports?</a:t>
                      </a:r>
                      <a:endParaRPr lang="en-US" sz="1600" dirty="0">
                        <a:effectLst/>
                      </a:endParaRPr>
                    </a:p>
                    <a:p>
                      <a:pPr fontAlgn="base"/>
                      <a:r>
                        <a:rPr lang="en-US" sz="1600" b="0" i="1" kern="1200" dirty="0">
                          <a:solidFill>
                            <a:schemeClr val="tx1"/>
                          </a:solidFill>
                          <a:effectLst/>
                          <a:latin typeface="+mn-lt"/>
                          <a:ea typeface="+mn-ea"/>
                          <a:cs typeface="+mn-cs"/>
                        </a:rPr>
                        <a:t>I got a new camera for my birthday this year!…</a:t>
                      </a:r>
                      <a:endParaRPr lang="en-US" sz="1600" b="0" i="0" kern="1200" dirty="0">
                        <a:solidFill>
                          <a:schemeClr val="tx1"/>
                        </a:solidFill>
                        <a:effectLst/>
                        <a:latin typeface="+mn-lt"/>
                        <a:ea typeface="+mn-ea"/>
                        <a:cs typeface="+mn-cs"/>
                      </a:endParaRPr>
                    </a:p>
                  </a:txBody>
                  <a:tcPr marL="95250" marR="95250" marT="76200" marB="76200" anchor="ctr"/>
                </a:tc>
                <a:extLst>
                  <a:ext uri="{0D108BD9-81ED-4DB2-BD59-A6C34878D82A}">
                    <a16:rowId xmlns:a16="http://schemas.microsoft.com/office/drawing/2014/main" xmlns="" val="1786070776"/>
                  </a:ext>
                </a:extLst>
              </a:tr>
            </a:tbl>
          </a:graphicData>
        </a:graphic>
      </p:graphicFrame>
      <p:graphicFrame>
        <p:nvGraphicFramePr>
          <p:cNvPr id="13" name="Таблица 12">
            <a:extLst>
              <a:ext uri="{FF2B5EF4-FFF2-40B4-BE49-F238E27FC236}">
                <a16:creationId xmlns:a16="http://schemas.microsoft.com/office/drawing/2014/main" xmlns="" id="{E7D5065F-91A7-4BC4-8C20-0FCF7D37AC40}"/>
              </a:ext>
            </a:extLst>
          </p:cNvPr>
          <p:cNvGraphicFramePr>
            <a:graphicFrameLocks noGrp="1"/>
          </p:cNvGraphicFramePr>
          <p:nvPr/>
        </p:nvGraphicFramePr>
        <p:xfrm>
          <a:off x="542093" y="5235952"/>
          <a:ext cx="5564157" cy="1781239"/>
        </p:xfrm>
        <a:graphic>
          <a:graphicData uri="http://schemas.openxmlformats.org/drawingml/2006/table">
            <a:tbl>
              <a:tblPr/>
              <a:tblGrid>
                <a:gridCol w="5564157">
                  <a:extLst>
                    <a:ext uri="{9D8B030D-6E8A-4147-A177-3AD203B41FA5}">
                      <a16:colId xmlns:a16="http://schemas.microsoft.com/office/drawing/2014/main" xmlns="" val="2795878553"/>
                    </a:ext>
                  </a:extLst>
                </a:gridCol>
              </a:tblGrid>
              <a:tr h="1300217">
                <a:tc>
                  <a:txBody>
                    <a:bodyPr/>
                    <a:lstStyle/>
                    <a:p>
                      <a:pPr fontAlgn="base"/>
                      <a:r>
                        <a:rPr lang="en-US" sz="1600" b="0" i="0" dirty="0">
                          <a:solidFill>
                            <a:schemeClr val="tx1"/>
                          </a:solidFill>
                          <a:effectLst/>
                          <a:latin typeface="TimesNewRoman"/>
                        </a:rPr>
                        <a:t>Write an email to Susan.</a:t>
                      </a:r>
                      <a:br>
                        <a:rPr lang="en-US" sz="1600" b="0" i="0" dirty="0">
                          <a:solidFill>
                            <a:schemeClr val="tx1"/>
                          </a:solidFill>
                          <a:effectLst/>
                          <a:latin typeface="TimesNewRoman"/>
                        </a:rPr>
                      </a:br>
                      <a:r>
                        <a:rPr lang="en-US" sz="1600" b="0" i="0" dirty="0">
                          <a:solidFill>
                            <a:schemeClr val="tx1"/>
                          </a:solidFill>
                          <a:effectLst/>
                          <a:latin typeface="TimesNewRoman"/>
                        </a:rPr>
                        <a:t>In your message:</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answer her questions;</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ask </a:t>
                      </a:r>
                      <a:r>
                        <a:rPr lang="en-US" sz="1600" b="1" i="0" dirty="0">
                          <a:solidFill>
                            <a:schemeClr val="tx1"/>
                          </a:solidFill>
                          <a:effectLst/>
                          <a:latin typeface="TimesNewRoman"/>
                        </a:rPr>
                        <a:t>3 questions </a:t>
                      </a:r>
                      <a:r>
                        <a:rPr lang="en-US" sz="1600" b="0" i="0" dirty="0">
                          <a:solidFill>
                            <a:schemeClr val="tx1"/>
                          </a:solidFill>
                          <a:effectLst/>
                          <a:latin typeface="TimesNewRoman"/>
                        </a:rPr>
                        <a:t>about </a:t>
                      </a:r>
                      <a:r>
                        <a:rPr lang="en-US" sz="1488" b="0" i="0" kern="1200" dirty="0">
                          <a:solidFill>
                            <a:schemeClr val="tx1"/>
                          </a:solidFill>
                          <a:effectLst/>
                          <a:latin typeface="Times New Roman" panose="02020603050405020304" pitchFamily="18" charset="0"/>
                          <a:ea typeface="+mn-ea"/>
                          <a:cs typeface="Times New Roman" panose="02020603050405020304" pitchFamily="18" charset="0"/>
                        </a:rPr>
                        <a:t>the camera.</a:t>
                      </a:r>
                    </a:p>
                    <a:p>
                      <a:pPr fontAlgn="base"/>
                      <a:r>
                        <a:rPr lang="en-US" sz="1488" b="0" i="0" kern="1200" dirty="0">
                          <a:solidFill>
                            <a:schemeClr val="tx1"/>
                          </a:solidFill>
                          <a:effectLst/>
                          <a:latin typeface="+mn-lt"/>
                          <a:ea typeface="+mn-ea"/>
                          <a:cs typeface="+mn-cs"/>
                        </a:rPr>
                        <a:t> </a:t>
                      </a:r>
                    </a:p>
                    <a:p>
                      <a:r>
                        <a:rPr lang="en-US" sz="1600" b="0" i="0" dirty="0">
                          <a:solidFill>
                            <a:schemeClr val="tx1"/>
                          </a:solidFill>
                          <a:effectLst/>
                          <a:latin typeface="TimesNewRoman"/>
                        </a:rPr>
                        <a:t>Write </a:t>
                      </a:r>
                      <a:r>
                        <a:rPr lang="en-US" sz="1600" b="1" i="0" dirty="0">
                          <a:solidFill>
                            <a:schemeClr val="tx1"/>
                          </a:solidFill>
                          <a:effectLst/>
                          <a:latin typeface="TimesNewRoman"/>
                        </a:rPr>
                        <a:t>100–140 words</a:t>
                      </a:r>
                      <a:r>
                        <a:rPr lang="en-US" sz="1600" b="0" i="0" dirty="0">
                          <a:solidFill>
                            <a:schemeClr val="tx1"/>
                          </a:solidFill>
                          <a:effectLst/>
                          <a:latin typeface="TimesNewRoman"/>
                        </a:rPr>
                        <a:t>.</a:t>
                      </a:r>
                      <a:br>
                        <a:rPr lang="en-US" sz="1600" b="0" i="0" dirty="0">
                          <a:solidFill>
                            <a:schemeClr val="tx1"/>
                          </a:solidFill>
                          <a:effectLst/>
                          <a:latin typeface="TimesNewRoman"/>
                        </a:rPr>
                      </a:br>
                      <a:r>
                        <a:rPr lang="en-US" sz="1600" b="0" i="0" dirty="0">
                          <a:solidFill>
                            <a:schemeClr val="tx1"/>
                          </a:solidFill>
                          <a:effectLst/>
                          <a:latin typeface="TimesNewRoman"/>
                        </a:rPr>
                        <a:t>Remember the rules of email writing.</a:t>
                      </a:r>
                      <a:endParaRPr lang="en-US" sz="16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20899759"/>
                  </a:ext>
                </a:extLst>
              </a:tr>
            </a:tbl>
          </a:graphicData>
        </a:graphic>
      </p:graphicFrame>
      <p:graphicFrame>
        <p:nvGraphicFramePr>
          <p:cNvPr id="14" name="Таблица 3">
            <a:extLst>
              <a:ext uri="{FF2B5EF4-FFF2-40B4-BE49-F238E27FC236}">
                <a16:creationId xmlns:a16="http://schemas.microsoft.com/office/drawing/2014/main" xmlns="" id="{87C8066D-E8A9-4EBD-BC13-D1D08EEB3C7F}"/>
              </a:ext>
            </a:extLst>
          </p:cNvPr>
          <p:cNvGraphicFramePr>
            <a:graphicFrameLocks noGrp="1"/>
          </p:cNvGraphicFramePr>
          <p:nvPr/>
        </p:nvGraphicFramePr>
        <p:xfrm>
          <a:off x="546711" y="7383040"/>
          <a:ext cx="6709874" cy="1492799"/>
        </p:xfrm>
        <a:graphic>
          <a:graphicData uri="http://schemas.openxmlformats.org/drawingml/2006/table">
            <a:tbl>
              <a:tblPr firstRow="1" bandRow="1">
                <a:tableStyleId>{5940675A-B579-460E-94D1-54222C63F5DA}</a:tableStyleId>
              </a:tblPr>
              <a:tblGrid>
                <a:gridCol w="6709874">
                  <a:extLst>
                    <a:ext uri="{9D8B030D-6E8A-4147-A177-3AD203B41FA5}">
                      <a16:colId xmlns:a16="http://schemas.microsoft.com/office/drawing/2014/main" xmlns="" val="629345109"/>
                    </a:ext>
                  </a:extLst>
                </a:gridCol>
              </a:tblGrid>
              <a:tr h="282127">
                <a:tc>
                  <a:txBody>
                    <a:bodyPr/>
                    <a:lstStyle/>
                    <a:p>
                      <a:r>
                        <a:rPr lang="en-US" sz="1600" b="1" i="0" dirty="0">
                          <a:latin typeface="+mn-lt"/>
                          <a:cs typeface="Times New Roman" panose="02020603050405020304" pitchFamily="18" charset="0"/>
                        </a:rPr>
                        <a:t>From: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282127">
                <a:tc>
                  <a:txBody>
                    <a:bodyPr/>
                    <a:lstStyle/>
                    <a:p>
                      <a:r>
                        <a:rPr lang="en-US" sz="1600" b="1" i="0" dirty="0">
                          <a:latin typeface="+mn-lt"/>
                          <a:cs typeface="Times New Roman" panose="02020603050405020304" pitchFamily="18" charset="0"/>
                        </a:rPr>
                        <a:t>To: Susan@uk.com </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282127">
                <a:tc>
                  <a:txBody>
                    <a:bodyPr/>
                    <a:lstStyle/>
                    <a:p>
                      <a:r>
                        <a:rPr lang="en-US" sz="1600" b="1" i="0" dirty="0">
                          <a:latin typeface="+mn-lt"/>
                          <a:cs typeface="Times New Roman" panose="02020603050405020304" pitchFamily="18" charset="0"/>
                        </a:rPr>
                        <a:t>Subject: Sports</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486959">
                <a:tc>
                  <a:txBody>
                    <a:bodyPr/>
                    <a:lstStyle/>
                    <a:p>
                      <a:endParaRPr lang="en-US" dirty="0"/>
                    </a:p>
                  </a:txBody>
                  <a:tcPr/>
                </a:tc>
                <a:extLst>
                  <a:ext uri="{0D108BD9-81ED-4DB2-BD59-A6C34878D82A}">
                    <a16:rowId xmlns:a16="http://schemas.microsoft.com/office/drawing/2014/main" xmlns="" val="1786070776"/>
                  </a:ext>
                </a:extLst>
              </a:tr>
            </a:tbl>
          </a:graphicData>
        </a:graphic>
      </p:graphicFrame>
    </p:spTree>
    <p:extLst>
      <p:ext uri="{BB962C8B-B14F-4D97-AF65-F5344CB8AC3E}">
        <p14:creationId xmlns:p14="http://schemas.microsoft.com/office/powerpoint/2010/main" xmlns="" val="351416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4280139548"/>
              </p:ext>
            </p:extLst>
          </p:nvPr>
        </p:nvGraphicFramePr>
        <p:xfrm>
          <a:off x="555945" y="815842"/>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ru-RU" sz="1600" b="0" i="1" dirty="0">
                          <a:solidFill>
                            <a:srgbClr val="000000"/>
                          </a:solidFill>
                          <a:effectLst/>
                          <a:latin typeface="TimesNewRoman"/>
                        </a:rPr>
                        <a:t>Выберите только ОДНО из двух предложенных заданий (</a:t>
                      </a:r>
                      <a:r>
                        <a:rPr lang="en-US" sz="1600" b="0" i="1" dirty="0">
                          <a:solidFill>
                            <a:srgbClr val="000000"/>
                          </a:solidFill>
                          <a:effectLst/>
                          <a:latin typeface="TimesNewRoman"/>
                        </a:rPr>
                        <a:t>38</a:t>
                      </a:r>
                      <a:r>
                        <a:rPr lang="ru-RU" sz="1600" b="0" i="1" dirty="0">
                          <a:solidFill>
                            <a:srgbClr val="000000"/>
                          </a:solidFill>
                          <a:effectLst/>
                          <a:latin typeface="TimesNewRoman"/>
                        </a:rPr>
                        <a:t>.1 или </a:t>
                      </a:r>
                      <a:r>
                        <a:rPr lang="en-US" sz="1600" b="0" i="1" dirty="0">
                          <a:solidFill>
                            <a:srgbClr val="000000"/>
                          </a:solidFill>
                          <a:effectLst/>
                          <a:latin typeface="TimesNewRoman"/>
                        </a:rPr>
                        <a:t>38</a:t>
                      </a:r>
                      <a:r>
                        <a:rPr lang="ru-RU" sz="1600" b="0" i="1" dirty="0">
                          <a:solidFill>
                            <a:srgbClr val="000000"/>
                          </a:solidFill>
                          <a:effectLst/>
                          <a:latin typeface="TimesNewRoman"/>
                        </a:rPr>
                        <a:t>.2),</a:t>
                      </a:r>
                      <a:br>
                        <a:rPr lang="ru-RU" sz="1600" b="0" i="1" dirty="0">
                          <a:solidFill>
                            <a:srgbClr val="000000"/>
                          </a:solidFill>
                          <a:effectLst/>
                          <a:latin typeface="TimesNewRoman"/>
                        </a:rPr>
                      </a:br>
                      <a:r>
                        <a:rPr lang="ru-RU" sz="1600" b="0" i="1" dirty="0">
                          <a:solidFill>
                            <a:srgbClr val="000000"/>
                          </a:solidFill>
                          <a:effectLst/>
                          <a:latin typeface="TimesNewRoman"/>
                        </a:rPr>
                        <a:t>укажите его номер в БЛАНКЕ ОТВЕТОВ № 2 и выполните согласно данному</a:t>
                      </a:r>
                      <a:r>
                        <a:rPr lang="en-US" sz="1600" b="0" i="1" dirty="0">
                          <a:solidFill>
                            <a:srgbClr val="000000"/>
                          </a:solidFill>
                          <a:effectLst/>
                          <a:latin typeface="TimesNewRoman"/>
                        </a:rPr>
                        <a:t> </a:t>
                      </a:r>
                      <a:r>
                        <a:rPr lang="ru-RU" sz="1600" b="0" i="1" dirty="0">
                          <a:solidFill>
                            <a:srgbClr val="000000"/>
                          </a:solidFill>
                          <a:effectLst/>
                          <a:latin typeface="TimesNewRoman"/>
                        </a:rPr>
                        <a:t>плану. </a:t>
                      </a:r>
                      <a:r>
                        <a:rPr lang="ru-RU" sz="1600" b="1" i="1" dirty="0">
                          <a:solidFill>
                            <a:srgbClr val="000000"/>
                          </a:solidFill>
                          <a:effectLst/>
                          <a:latin typeface="TimesNewRoman"/>
                        </a:rPr>
                        <a:t>В ответе на задание </a:t>
                      </a:r>
                      <a:r>
                        <a:rPr lang="en-US" sz="1600" b="1" i="1" dirty="0">
                          <a:solidFill>
                            <a:srgbClr val="000000"/>
                          </a:solidFill>
                          <a:effectLst/>
                          <a:latin typeface="TimesNewRoman"/>
                        </a:rPr>
                        <a:t>38</a:t>
                      </a:r>
                      <a:r>
                        <a:rPr lang="ru-RU" sz="1600" b="1" i="1" dirty="0">
                          <a:solidFill>
                            <a:srgbClr val="000000"/>
                          </a:solidFill>
                          <a:effectLst/>
                          <a:latin typeface="TimesNewRoman"/>
                        </a:rPr>
                        <a:t> числительные пишите цифрами</a:t>
                      </a:r>
                      <a:endParaRPr lang="ru-RU"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graphicFrame>
        <p:nvGraphicFramePr>
          <p:cNvPr id="4" name="Таблица 3">
            <a:extLst>
              <a:ext uri="{FF2B5EF4-FFF2-40B4-BE49-F238E27FC236}">
                <a16:creationId xmlns:a16="http://schemas.microsoft.com/office/drawing/2014/main" xmlns="" id="{627F62F9-0627-4B93-BCCC-3A93F4803C5F}"/>
              </a:ext>
            </a:extLst>
          </p:cNvPr>
          <p:cNvGraphicFramePr>
            <a:graphicFrameLocks noGrp="1"/>
          </p:cNvGraphicFramePr>
          <p:nvPr>
            <p:extLst>
              <p:ext uri="{D42A27DB-BD31-4B8C-83A1-F6EECF244321}">
                <p14:modId xmlns:p14="http://schemas.microsoft.com/office/powerpoint/2010/main" xmlns="" val="2671128591"/>
              </p:ext>
            </p:extLst>
          </p:nvPr>
        </p:nvGraphicFramePr>
        <p:xfrm>
          <a:off x="555945" y="1943027"/>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NewRoman"/>
                        </a:rPr>
                        <a:t>Imagine that you are doing a project on </a:t>
                      </a:r>
                      <a:r>
                        <a:rPr lang="en-US" sz="1600" b="1" i="0" dirty="0">
                          <a:solidFill>
                            <a:srgbClr val="000000"/>
                          </a:solidFill>
                          <a:effectLst/>
                          <a:latin typeface="TimesNewRoman"/>
                        </a:rPr>
                        <a:t>what ways to stay healthy are popular among young people in Goodland</a:t>
                      </a:r>
                      <a:r>
                        <a:rPr lang="en-US" sz="1600" b="0" i="0" dirty="0">
                          <a:solidFill>
                            <a:srgbClr val="000000"/>
                          </a:solidFill>
                          <a:effectLst/>
                          <a:latin typeface="TimesNewRoman"/>
                        </a:rPr>
                        <a:t>. You have found some data on the subject –</a:t>
                      </a:r>
                      <a:r>
                        <a:rPr lang="ru-RU" sz="1600" b="0" i="0" dirty="0">
                          <a:solidFill>
                            <a:srgbClr val="000000"/>
                          </a:solidFill>
                          <a:effectLst/>
                          <a:latin typeface="TimesNewRoman"/>
                        </a:rPr>
                        <a:t> </a:t>
                      </a:r>
                      <a:r>
                        <a:rPr lang="en-US" sz="1600" b="0" i="0" dirty="0">
                          <a:solidFill>
                            <a:srgbClr val="000000"/>
                          </a:solidFill>
                          <a:effectLst/>
                          <a:latin typeface="TimesNewRoman"/>
                        </a:rPr>
                        <a:t>the results of the opinion polls (see the table below).</a:t>
                      </a:r>
                      <a:br>
                        <a:rPr lang="en-US" sz="1600" b="0" i="0" dirty="0">
                          <a:solidFill>
                            <a:srgbClr val="000000"/>
                          </a:solidFill>
                          <a:effectLst/>
                          <a:latin typeface="TimesNewRoman"/>
                        </a:rPr>
                      </a:br>
                      <a:r>
                        <a:rPr lang="en-US" sz="1600" b="1" i="0" dirty="0">
                          <a:solidFill>
                            <a:srgbClr val="000000"/>
                          </a:solidFill>
                          <a:effectLst/>
                          <a:latin typeface="TimesNewRoman"/>
                        </a:rPr>
                        <a:t>Comment on the data in the table and give your opinion on</a:t>
                      </a:r>
                      <a:r>
                        <a:rPr lang="ru-RU" sz="1600" b="1" i="0" dirty="0">
                          <a:solidFill>
                            <a:srgbClr val="000000"/>
                          </a:solidFill>
                          <a:effectLst/>
                          <a:latin typeface="TimesNewRoman"/>
                        </a:rPr>
                        <a:t> </a:t>
                      </a:r>
                      <a:r>
                        <a:rPr lang="en-US" sz="1600" b="1" i="0" dirty="0">
                          <a:solidFill>
                            <a:srgbClr val="000000"/>
                          </a:solidFill>
                          <a:effectLst/>
                          <a:latin typeface="TimesNewRoman"/>
                        </a:rPr>
                        <a:t>the subject of the project</a:t>
                      </a:r>
                      <a:r>
                        <a:rPr lang="en-US" sz="1600" b="0" i="0" dirty="0">
                          <a:solidFill>
                            <a:srgbClr val="000000"/>
                          </a:solidFill>
                          <a:effectLst/>
                          <a:latin typeface="TimesNewRoman"/>
                        </a:rPr>
                        <a:t>.</a:t>
                      </a:r>
                      <a:endParaRPr lang="en-US" sz="3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graphicFrame>
        <p:nvGraphicFramePr>
          <p:cNvPr id="10" name="Таблица 9">
            <a:extLst>
              <a:ext uri="{FF2B5EF4-FFF2-40B4-BE49-F238E27FC236}">
                <a16:creationId xmlns:a16="http://schemas.microsoft.com/office/drawing/2014/main" xmlns="" id="{B81BBFA3-080F-4EEB-B53B-909592471F78}"/>
              </a:ext>
            </a:extLst>
          </p:cNvPr>
          <p:cNvGraphicFramePr>
            <a:graphicFrameLocks noGrp="1"/>
          </p:cNvGraphicFramePr>
          <p:nvPr>
            <p:extLst>
              <p:ext uri="{D42A27DB-BD31-4B8C-83A1-F6EECF244321}">
                <p14:modId xmlns:p14="http://schemas.microsoft.com/office/powerpoint/2010/main" xmlns="" val="168448154"/>
              </p:ext>
            </p:extLst>
          </p:nvPr>
        </p:nvGraphicFramePr>
        <p:xfrm>
          <a:off x="355970" y="6665946"/>
          <a:ext cx="7056944" cy="3344164"/>
        </p:xfrm>
        <a:graphic>
          <a:graphicData uri="http://schemas.openxmlformats.org/drawingml/2006/table">
            <a:tbl>
              <a:tblPr/>
              <a:tblGrid>
                <a:gridCol w="7056944">
                  <a:extLst>
                    <a:ext uri="{9D8B030D-6E8A-4147-A177-3AD203B41FA5}">
                      <a16:colId xmlns:a16="http://schemas.microsoft.com/office/drawing/2014/main" xmlns="" val="4129916521"/>
                    </a:ext>
                  </a:extLst>
                </a:gridCol>
              </a:tblGrid>
              <a:tr h="617901">
                <a:tc>
                  <a:txBody>
                    <a:bodyPr/>
                    <a:lstStyle/>
                    <a:p>
                      <a:pPr>
                        <a:lnSpc>
                          <a:spcPct val="150000"/>
                        </a:lnSpc>
                      </a:pPr>
                      <a:r>
                        <a:rPr lang="en-US" sz="1600" dirty="0">
                          <a:solidFill>
                            <a:srgbClr val="000000"/>
                          </a:solidFill>
                          <a:latin typeface="TimesNewRoman"/>
                        </a:rPr>
                        <a:t>Write </a:t>
                      </a:r>
                      <a:r>
                        <a:rPr lang="en-US" sz="1600" b="1" dirty="0">
                          <a:solidFill>
                            <a:srgbClr val="000000"/>
                          </a:solidFill>
                          <a:latin typeface="TimesNewRoman"/>
                        </a:rPr>
                        <a:t>200–250 words</a:t>
                      </a:r>
                      <a:r>
                        <a:rPr lang="en-US" sz="1600" dirty="0">
                          <a:solidFill>
                            <a:srgbClr val="000000"/>
                          </a:solidFill>
                          <a:latin typeface="TimesNewRoman"/>
                        </a:rPr>
                        <a:t>.</a:t>
                      </a:r>
                      <a:br>
                        <a:rPr lang="en-US" sz="1600" dirty="0">
                          <a:solidFill>
                            <a:srgbClr val="000000"/>
                          </a:solidFill>
                          <a:latin typeface="TimesNewRoman"/>
                        </a:rPr>
                      </a:br>
                      <a:r>
                        <a:rPr lang="en-US" sz="1600" dirty="0">
                          <a:solidFill>
                            <a:srgbClr val="000000"/>
                          </a:solidFill>
                          <a:latin typeface="TimesNewRoman"/>
                        </a:rPr>
                        <a:t>Use the following plan:</a:t>
                      </a:r>
                      <a:br>
                        <a:rPr lang="en-US" sz="1600" dirty="0">
                          <a:solidFill>
                            <a:srgbClr val="000000"/>
                          </a:solidFill>
                          <a:latin typeface="TimesNewRoman"/>
                        </a:rPr>
                      </a:br>
                      <a:r>
                        <a:rPr lang="en-US" sz="1600" dirty="0">
                          <a:solidFill>
                            <a:srgbClr val="000000"/>
                          </a:solidFill>
                          <a:latin typeface="TimesNewRoman"/>
                        </a:rPr>
                        <a:t>– make an opening statement on the subject of the project;</a:t>
                      </a:r>
                      <a:br>
                        <a:rPr lang="en-US" sz="1600" dirty="0">
                          <a:solidFill>
                            <a:srgbClr val="000000"/>
                          </a:solidFill>
                          <a:latin typeface="TimesNewRoman"/>
                        </a:rPr>
                      </a:br>
                      <a:r>
                        <a:rPr lang="en-US" sz="1600" dirty="0">
                          <a:solidFill>
                            <a:srgbClr val="000000"/>
                          </a:solidFill>
                          <a:latin typeface="TimesNewRoman"/>
                        </a:rPr>
                        <a:t>– select and report 2–3 facts;</a:t>
                      </a:r>
                      <a:br>
                        <a:rPr lang="en-US" sz="1600" dirty="0">
                          <a:solidFill>
                            <a:srgbClr val="000000"/>
                          </a:solidFill>
                          <a:latin typeface="TimesNewRoman"/>
                        </a:rPr>
                      </a:br>
                      <a:r>
                        <a:rPr lang="en-US" sz="1600" dirty="0">
                          <a:solidFill>
                            <a:srgbClr val="000000"/>
                          </a:solidFill>
                          <a:latin typeface="TimesNewRoman"/>
                        </a:rPr>
                        <a:t>– make 1–2 comparisons where relevant </a:t>
                      </a:r>
                      <a:r>
                        <a:rPr lang="en-US" sz="1600" b="0" dirty="0">
                          <a:solidFill>
                            <a:srgbClr val="000000"/>
                          </a:solidFill>
                          <a:effectLst/>
                          <a:latin typeface="Times New Roman" panose="02020603050405020304" pitchFamily="18" charset="0"/>
                          <a:cs typeface="Times New Roman" panose="02020603050405020304" pitchFamily="18" charset="0"/>
                        </a:rPr>
                        <a:t>and give your comments;</a:t>
                      </a:r>
                      <a:r>
                        <a:rPr lang="en-US" sz="1600" dirty="0">
                          <a:solidFill>
                            <a:srgbClr val="000000"/>
                          </a:solidFill>
                          <a:latin typeface="TimesNewRoman"/>
                        </a:rPr>
                        <a:t/>
                      </a:r>
                      <a:br>
                        <a:rPr lang="en-US" sz="1600" dirty="0">
                          <a:solidFill>
                            <a:srgbClr val="000000"/>
                          </a:solidFill>
                          <a:latin typeface="TimesNewRoman"/>
                        </a:rPr>
                      </a:br>
                      <a:r>
                        <a:rPr lang="en-US" sz="1600" dirty="0">
                          <a:solidFill>
                            <a:srgbClr val="000000"/>
                          </a:solidFill>
                          <a:latin typeface="TimesNewRoman"/>
                        </a:rPr>
                        <a:t>– outline a problem that can arise with unhealthy eating habits and suggest a way of solving it;</a:t>
                      </a:r>
                      <a:br>
                        <a:rPr lang="en-US" sz="1600" dirty="0">
                          <a:solidFill>
                            <a:srgbClr val="000000"/>
                          </a:solidFill>
                          <a:latin typeface="TimesNewRoman"/>
                        </a:rPr>
                      </a:br>
                      <a:r>
                        <a:rPr lang="en-US" sz="1600" dirty="0">
                          <a:solidFill>
                            <a:srgbClr val="000000"/>
                          </a:solidFill>
                          <a:latin typeface="TimesNewRoman"/>
                        </a:rPr>
                        <a:t>– conclude </a:t>
                      </a:r>
                      <a:r>
                        <a:rPr lang="en-US" sz="1600" dirty="0">
                          <a:solidFill>
                            <a:srgbClr val="000000"/>
                          </a:solidFill>
                          <a:latin typeface="Times New Roman" panose="02020603050405020304" pitchFamily="18" charset="0"/>
                          <a:cs typeface="Times New Roman" panose="02020603050405020304" pitchFamily="18" charset="0"/>
                        </a:rPr>
                        <a:t>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a:t>
                      </a:r>
                      <a:r>
                        <a:rPr lang="en-US" sz="1600" dirty="0">
                          <a:solidFill>
                            <a:srgbClr val="000000"/>
                          </a:solidFill>
                          <a:latin typeface="TimesNewRoman"/>
                        </a:rPr>
                        <a:t>on the importance of maintaining a healthy lifestyle.</a:t>
                      </a:r>
                      <a:endParaRPr lang="en-US" sz="32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6604756"/>
                  </a:ext>
                </a:extLst>
              </a:tr>
            </a:tbl>
          </a:graphicData>
        </a:graphic>
      </p:graphicFrame>
      <p:sp>
        <p:nvSpPr>
          <p:cNvPr id="14" name="Прямоугольник 13">
            <a:extLst>
              <a:ext uri="{FF2B5EF4-FFF2-40B4-BE49-F238E27FC236}">
                <a16:creationId xmlns:a16="http://schemas.microsoft.com/office/drawing/2014/main" xmlns="" id="{B38748A0-9B33-4D0E-B5C7-8BA5BAF5C58B}"/>
              </a:ext>
            </a:extLst>
          </p:cNvPr>
          <p:cNvSpPr/>
          <p:nvPr/>
        </p:nvSpPr>
        <p:spPr>
          <a:xfrm>
            <a:off x="468162" y="367246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38.1</a:t>
            </a:r>
            <a:endParaRPr lang="ru-RU" sz="1600" b="1" dirty="0">
              <a:solidFill>
                <a:schemeClr val="tx1"/>
              </a:solidFill>
            </a:endParaRPr>
          </a:p>
        </p:txBody>
      </p:sp>
      <p:graphicFrame>
        <p:nvGraphicFramePr>
          <p:cNvPr id="11" name="Таблица 13">
            <a:extLst>
              <a:ext uri="{FF2B5EF4-FFF2-40B4-BE49-F238E27FC236}">
                <a16:creationId xmlns:a16="http://schemas.microsoft.com/office/drawing/2014/main" xmlns="" id="{2FEEDF1A-9171-4D89-BC00-0DF0F30E0612}"/>
              </a:ext>
            </a:extLst>
          </p:cNvPr>
          <p:cNvGraphicFramePr>
            <a:graphicFrameLocks noGrp="1"/>
          </p:cNvGraphicFramePr>
          <p:nvPr/>
        </p:nvGraphicFramePr>
        <p:xfrm>
          <a:off x="1125340" y="3679201"/>
          <a:ext cx="6287574" cy="2774800"/>
        </p:xfrm>
        <a:graphic>
          <a:graphicData uri="http://schemas.openxmlformats.org/drawingml/2006/table">
            <a:tbl>
              <a:tblPr firstRow="1" bandRow="1">
                <a:tableStyleId>{5940675A-B579-460E-94D1-54222C63F5DA}</a:tableStyleId>
              </a:tblPr>
              <a:tblGrid>
                <a:gridCol w="3398885">
                  <a:extLst>
                    <a:ext uri="{9D8B030D-6E8A-4147-A177-3AD203B41FA5}">
                      <a16:colId xmlns:a16="http://schemas.microsoft.com/office/drawing/2014/main" xmlns="" val="2598292103"/>
                    </a:ext>
                  </a:extLst>
                </a:gridCol>
                <a:gridCol w="2888689">
                  <a:extLst>
                    <a:ext uri="{9D8B030D-6E8A-4147-A177-3AD203B41FA5}">
                      <a16:colId xmlns:a16="http://schemas.microsoft.com/office/drawing/2014/main" xmlns="" val="2806026190"/>
                    </a:ext>
                  </a:extLst>
                </a:gridCol>
              </a:tblGrid>
              <a:tr h="438000">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Ways to stay healthy</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Number of respondents (%)</a:t>
                      </a:r>
                      <a:r>
                        <a:rPr lang="en-US" sz="1600"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4646276"/>
                  </a:ext>
                </a:extLst>
              </a:tr>
              <a:tr h="438000">
                <a:tc>
                  <a:txBody>
                    <a:bodyPr/>
                    <a:lstStyle/>
                    <a:p>
                      <a:r>
                        <a:rPr lang="en-US" sz="2000" dirty="0">
                          <a:latin typeface="Times New Roman" panose="02020603050405020304" pitchFamily="18" charset="0"/>
                          <a:cs typeface="Times New Roman" panose="02020603050405020304" pitchFamily="18" charset="0"/>
                        </a:rPr>
                        <a:t>Healthy food</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36</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332070306"/>
                  </a:ext>
                </a:extLst>
              </a:tr>
              <a:tr h="438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Times New Roman" panose="02020603050405020304" pitchFamily="18" charset="0"/>
                          <a:ea typeface="+mn-ea"/>
                          <a:cs typeface="Times New Roman" panose="02020603050405020304" pitchFamily="18" charset="0"/>
                        </a:rPr>
                        <a:t>Sport</a:t>
                      </a: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35</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192855623"/>
                  </a:ext>
                </a:extLst>
              </a:tr>
              <a:tr h="438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Times New Roman" panose="02020603050405020304" pitchFamily="18" charset="0"/>
                          <a:ea typeface="+mn-ea"/>
                          <a:cs typeface="Times New Roman" panose="02020603050405020304" pitchFamily="18" charset="0"/>
                        </a:rPr>
                        <a:t>Sleeping hygiene</a:t>
                      </a:r>
                      <a:endParaRPr lang="ru-RU" sz="2000" b="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17</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2887514586"/>
                  </a:ext>
                </a:extLst>
              </a:tr>
              <a:tr h="438000">
                <a:tc>
                  <a:txBody>
                    <a:bodyPr/>
                    <a:lstStyle/>
                    <a:p>
                      <a:pPr fontAlgn="base"/>
                      <a:r>
                        <a:rPr lang="en-US" sz="2000" b="0" i="0" kern="1200" dirty="0">
                          <a:solidFill>
                            <a:schemeClr val="tx1"/>
                          </a:solidFill>
                          <a:effectLst/>
                          <a:latin typeface="Times New Roman" panose="02020603050405020304" pitchFamily="18" charset="0"/>
                          <a:ea typeface="+mn-ea"/>
                          <a:cs typeface="Times New Roman" panose="02020603050405020304" pitchFamily="18" charset="0"/>
                        </a:rPr>
                        <a:t>Stress management</a:t>
                      </a: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10</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129166492"/>
                  </a:ext>
                </a:extLst>
              </a:tr>
              <a:tr h="438000">
                <a:tc>
                  <a:txBody>
                    <a:bodyPr/>
                    <a:lstStyle/>
                    <a:p>
                      <a:r>
                        <a:rPr lang="en-US" sz="2000" dirty="0">
                          <a:latin typeface="Times New Roman" panose="02020603050405020304" pitchFamily="18" charset="0"/>
                          <a:cs typeface="Times New Roman" panose="02020603050405020304" pitchFamily="18" charset="0"/>
                        </a:rPr>
                        <a:t>Regular checkups</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2</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659871993"/>
                  </a:ext>
                </a:extLst>
              </a:tr>
            </a:tbl>
          </a:graphicData>
        </a:graphic>
      </p:graphicFrame>
    </p:spTree>
    <p:extLst>
      <p:ext uri="{BB962C8B-B14F-4D97-AF65-F5344CB8AC3E}">
        <p14:creationId xmlns:p14="http://schemas.microsoft.com/office/powerpoint/2010/main" xmlns="" val="141841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12C79111-4A4D-F006-DEA9-9EE14F37694D}"/>
              </a:ext>
            </a:extLst>
          </p:cNvPr>
          <p:cNvGraphicFramePr>
            <a:graphicFrameLocks noGrp="1"/>
          </p:cNvGraphicFramePr>
          <p:nvPr>
            <p:extLst>
              <p:ext uri="{D42A27DB-BD31-4B8C-83A1-F6EECF244321}">
                <p14:modId xmlns:p14="http://schemas.microsoft.com/office/powerpoint/2010/main" xmlns="" val="1694251301"/>
              </p:ext>
            </p:extLst>
          </p:nvPr>
        </p:nvGraphicFramePr>
        <p:xfrm>
          <a:off x="443584" y="1193336"/>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 New Roman" panose="02020603050405020304" pitchFamily="18" charset="0"/>
                          <a:cs typeface="Times New Roman" panose="02020603050405020304" pitchFamily="18" charset="0"/>
                        </a:rPr>
                        <a:t>Imagine that you are doing a project on </a:t>
                      </a:r>
                      <a:r>
                        <a:rPr lang="en-US" sz="1600" b="1" i="0" dirty="0">
                          <a:solidFill>
                            <a:srgbClr val="000000"/>
                          </a:solidFill>
                          <a:effectLst/>
                          <a:latin typeface="Times New Roman" panose="02020603050405020304" pitchFamily="18" charset="0"/>
                          <a:cs typeface="Times New Roman" panose="02020603050405020304" pitchFamily="18" charset="0"/>
                        </a:rPr>
                        <a:t>how teenagers in </a:t>
                      </a:r>
                      <a:r>
                        <a:rPr lang="en-US" sz="1600" b="1" i="0" dirty="0" err="1">
                          <a:solidFill>
                            <a:srgbClr val="000000"/>
                          </a:solidFill>
                          <a:effectLst/>
                          <a:latin typeface="Times New Roman" panose="02020603050405020304" pitchFamily="18" charset="0"/>
                          <a:cs typeface="Times New Roman" panose="02020603050405020304" pitchFamily="18" charset="0"/>
                        </a:rPr>
                        <a:t>Zetland</a:t>
                      </a:r>
                      <a:r>
                        <a:rPr lang="en-US" sz="1600" b="1" i="0" dirty="0">
                          <a:solidFill>
                            <a:srgbClr val="000000"/>
                          </a:solidFill>
                          <a:effectLst/>
                          <a:latin typeface="Times New Roman" panose="02020603050405020304" pitchFamily="18" charset="0"/>
                          <a:cs typeface="Times New Roman" panose="02020603050405020304" pitchFamily="18" charset="0"/>
                        </a:rPr>
                        <a:t> receive pocket money. </a:t>
                      </a:r>
                      <a:r>
                        <a:rPr lang="en-US" sz="1600" b="0" i="0" dirty="0">
                          <a:solidFill>
                            <a:srgbClr val="000000"/>
                          </a:solidFill>
                          <a:effectLst/>
                          <a:latin typeface="Times New Roman" panose="02020603050405020304" pitchFamily="18" charset="0"/>
                          <a:cs typeface="Times New Roman" panose="02020603050405020304" pitchFamily="18" charset="0"/>
                        </a:rPr>
                        <a:t>You have found some data on the subject –</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a:solidFill>
                            <a:srgbClr val="000000"/>
                          </a:solidFill>
                          <a:effectLst/>
                          <a:latin typeface="Times New Roman" panose="02020603050405020304" pitchFamily="18" charset="0"/>
                          <a:cs typeface="Times New Roman" panose="02020603050405020304" pitchFamily="18" charset="0"/>
                        </a:rPr>
                        <a:t>the results of the opinion polls (see the pie chart below).</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1" i="0" dirty="0">
                          <a:solidFill>
                            <a:srgbClr val="000000"/>
                          </a:solidFill>
                          <a:effectLst/>
                          <a:latin typeface="Times New Roman" panose="02020603050405020304" pitchFamily="18" charset="0"/>
                          <a:cs typeface="Times New Roman" panose="02020603050405020304" pitchFamily="18" charset="0"/>
                        </a:rPr>
                        <a:t>Comment on the data in the pie chart and give your opinion on</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en-US" sz="1600" b="1" i="0" dirty="0">
                          <a:solidFill>
                            <a:srgbClr val="000000"/>
                          </a:solidFill>
                          <a:effectLst/>
                          <a:latin typeface="Times New Roman" panose="02020603050405020304" pitchFamily="18" charset="0"/>
                          <a:cs typeface="Times New Roman" panose="02020603050405020304" pitchFamily="18" charset="0"/>
                        </a:rPr>
                        <a:t>the subject of the project</a:t>
                      </a:r>
                      <a:r>
                        <a:rPr lang="en-US" sz="1600" b="0" i="0" dirty="0">
                          <a:solidFill>
                            <a:srgbClr val="000000"/>
                          </a:solidFill>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4" name="Rectangle 1">
            <a:extLst>
              <a:ext uri="{FF2B5EF4-FFF2-40B4-BE49-F238E27FC236}">
                <a16:creationId xmlns:a16="http://schemas.microsoft.com/office/drawing/2014/main" xmlns="" id="{E5C9B534-2BB9-68F7-1EAA-7B09319704B2}"/>
              </a:ext>
            </a:extLst>
          </p:cNvPr>
          <p:cNvSpPr>
            <a:spLocks noChangeArrowheads="1"/>
          </p:cNvSpPr>
          <p:nvPr/>
        </p:nvSpPr>
        <p:spPr bwMode="auto">
          <a:xfrm>
            <a:off x="581739" y="1986412"/>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46B09B9E-D970-E950-A75E-968476B998F4}"/>
              </a:ext>
            </a:extLst>
          </p:cNvPr>
          <p:cNvSpPr/>
          <p:nvPr/>
        </p:nvSpPr>
        <p:spPr>
          <a:xfrm>
            <a:off x="415046" y="2810698"/>
            <a:ext cx="564777" cy="48635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38</a:t>
            </a:r>
            <a:r>
              <a:rPr lang="en-US" sz="1600" b="1" dirty="0">
                <a:solidFill>
                  <a:schemeClr val="tx1"/>
                </a:solidFill>
              </a:rPr>
              <a:t>.2</a:t>
            </a:r>
            <a:endParaRPr lang="ru-RU" sz="1600" b="1" dirty="0">
              <a:solidFill>
                <a:schemeClr val="tx1"/>
              </a:solidFill>
            </a:endParaRPr>
          </a:p>
        </p:txBody>
      </p:sp>
      <p:graphicFrame>
        <p:nvGraphicFramePr>
          <p:cNvPr id="6" name="Диаграмма 5">
            <a:extLst>
              <a:ext uri="{FF2B5EF4-FFF2-40B4-BE49-F238E27FC236}">
                <a16:creationId xmlns:a16="http://schemas.microsoft.com/office/drawing/2014/main" xmlns="" id="{B8793C1F-1D2D-6812-5AA3-6D5E5AEC9C21}"/>
              </a:ext>
            </a:extLst>
          </p:cNvPr>
          <p:cNvGraphicFramePr/>
          <p:nvPr>
            <p:extLst>
              <p:ext uri="{D42A27DB-BD31-4B8C-83A1-F6EECF244321}">
                <p14:modId xmlns:p14="http://schemas.microsoft.com/office/powerpoint/2010/main" xmlns="" val="1666519175"/>
              </p:ext>
            </p:extLst>
          </p:nvPr>
        </p:nvGraphicFramePr>
        <p:xfrm>
          <a:off x="2004883" y="3088336"/>
          <a:ext cx="3159503" cy="29254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BE4DABB5-F83D-7F7D-7A8E-4419E253B8C3}"/>
              </a:ext>
            </a:extLst>
          </p:cNvPr>
          <p:cNvSpPr txBox="1"/>
          <p:nvPr/>
        </p:nvSpPr>
        <p:spPr>
          <a:xfrm>
            <a:off x="1274842" y="2740342"/>
            <a:ext cx="5605584" cy="400110"/>
          </a:xfrm>
          <a:prstGeom prst="rect">
            <a:avLst/>
          </a:prstGeom>
          <a:noFill/>
        </p:spPr>
        <p:txBody>
          <a:bodyPr wrap="square" rtlCol="0">
            <a:spAutoFit/>
          </a:bodyPr>
          <a:lstStyle/>
          <a:p>
            <a:pPr algn="ctr" rtl="0">
              <a:defRPr sz="2128" b="1" i="0" u="none" strike="noStrike" kern="1200" baseline="0">
                <a:solidFill>
                  <a:prstClr val="black">
                    <a:lumMod val="65000"/>
                    <a:lumOff val="35000"/>
                  </a:prstClr>
                </a:solidFill>
                <a:latin typeface="+mn-lt"/>
                <a:ea typeface="+mn-ea"/>
                <a:cs typeface="+mn-cs"/>
              </a:defRPr>
            </a:pPr>
            <a:r>
              <a:rPr lang="en-US" sz="2000" dirty="0">
                <a:solidFill>
                  <a:schemeClr val="tx1">
                    <a:lumMod val="85000"/>
                    <a:lumOff val="15000"/>
                  </a:schemeClr>
                </a:solidFill>
              </a:rPr>
              <a:t>How teenagers </a:t>
            </a:r>
            <a:r>
              <a:rPr lang="en-US" sz="2000" dirty="0">
                <a:solidFill>
                  <a:schemeClr val="tx1"/>
                </a:solidFill>
              </a:rPr>
              <a:t>receive pocket money</a:t>
            </a:r>
          </a:p>
        </p:txBody>
      </p:sp>
      <p:sp>
        <p:nvSpPr>
          <p:cNvPr id="8" name="Облачко с текстом: прямоугольное со скругленными углами 7">
            <a:extLst>
              <a:ext uri="{FF2B5EF4-FFF2-40B4-BE49-F238E27FC236}">
                <a16:creationId xmlns:a16="http://schemas.microsoft.com/office/drawing/2014/main" xmlns="" id="{CF039454-5868-E855-00DA-9838EE783410}"/>
              </a:ext>
            </a:extLst>
          </p:cNvPr>
          <p:cNvSpPr/>
          <p:nvPr/>
        </p:nvSpPr>
        <p:spPr>
          <a:xfrm>
            <a:off x="1583369" y="4130846"/>
            <a:ext cx="1258256" cy="523221"/>
          </a:xfrm>
          <a:prstGeom prst="wedgeRoundRectCallout">
            <a:avLst>
              <a:gd name="adj1" fmla="val 78767"/>
              <a:gd name="adj2" fmla="val -1219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9" name="TextBox 8">
            <a:extLst>
              <a:ext uri="{FF2B5EF4-FFF2-40B4-BE49-F238E27FC236}">
                <a16:creationId xmlns:a16="http://schemas.microsoft.com/office/drawing/2014/main" xmlns="" id="{F421F8C1-8F9A-36B2-A552-E23AAB427728}"/>
              </a:ext>
            </a:extLst>
          </p:cNvPr>
          <p:cNvSpPr txBox="1"/>
          <p:nvPr/>
        </p:nvSpPr>
        <p:spPr>
          <a:xfrm>
            <a:off x="1680909" y="4130846"/>
            <a:ext cx="1576865" cy="523220"/>
          </a:xfrm>
          <a:prstGeom prst="rect">
            <a:avLst/>
          </a:prstGeom>
          <a:noFill/>
        </p:spPr>
        <p:txBody>
          <a:bodyPr wrap="square" rtlCol="0">
            <a:spAutoFit/>
          </a:bodyPr>
          <a:lstStyle/>
          <a:p>
            <a:r>
              <a:rPr lang="en-US" sz="1200" b="1" dirty="0"/>
              <a:t>From parents</a:t>
            </a:r>
          </a:p>
          <a:p>
            <a:r>
              <a:rPr lang="en-US" sz="1600" b="1" dirty="0"/>
              <a:t>        43%</a:t>
            </a:r>
            <a:endParaRPr lang="ru-RU" sz="1600" b="1" dirty="0"/>
          </a:p>
        </p:txBody>
      </p:sp>
      <p:sp>
        <p:nvSpPr>
          <p:cNvPr id="10" name="Облачко с текстом: прямоугольное со скругленными углами 9">
            <a:extLst>
              <a:ext uri="{FF2B5EF4-FFF2-40B4-BE49-F238E27FC236}">
                <a16:creationId xmlns:a16="http://schemas.microsoft.com/office/drawing/2014/main" xmlns="" id="{6F3409BE-190E-5455-0B51-6A31BBF7523E}"/>
              </a:ext>
            </a:extLst>
          </p:cNvPr>
          <p:cNvSpPr/>
          <p:nvPr/>
        </p:nvSpPr>
        <p:spPr>
          <a:xfrm>
            <a:off x="2191767" y="5415353"/>
            <a:ext cx="1576865" cy="523221"/>
          </a:xfrm>
          <a:prstGeom prst="wedgeRoundRectCallout">
            <a:avLst>
              <a:gd name="adj1" fmla="val 67535"/>
              <a:gd name="adj2" fmla="val -47145"/>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1" name="TextBox 10">
            <a:extLst>
              <a:ext uri="{FF2B5EF4-FFF2-40B4-BE49-F238E27FC236}">
                <a16:creationId xmlns:a16="http://schemas.microsoft.com/office/drawing/2014/main" xmlns="" id="{ACF9C64E-CC48-0834-5FEA-3B4DFCA55125}"/>
              </a:ext>
            </a:extLst>
          </p:cNvPr>
          <p:cNvSpPr txBox="1"/>
          <p:nvPr/>
        </p:nvSpPr>
        <p:spPr>
          <a:xfrm>
            <a:off x="2273928" y="5447818"/>
            <a:ext cx="2088919" cy="523220"/>
          </a:xfrm>
          <a:prstGeom prst="rect">
            <a:avLst/>
          </a:prstGeom>
          <a:noFill/>
        </p:spPr>
        <p:txBody>
          <a:bodyPr wrap="square" rtlCol="0">
            <a:spAutoFit/>
          </a:bodyPr>
          <a:lstStyle/>
          <a:p>
            <a:r>
              <a:rPr lang="en-US" sz="1200" b="1" dirty="0"/>
              <a:t>Getting as a present</a:t>
            </a:r>
          </a:p>
          <a:p>
            <a:r>
              <a:rPr lang="en-US" sz="1600" b="1" dirty="0"/>
              <a:t>          27%</a:t>
            </a:r>
            <a:endParaRPr lang="ru-RU" sz="1600" b="1" dirty="0"/>
          </a:p>
        </p:txBody>
      </p:sp>
      <p:sp>
        <p:nvSpPr>
          <p:cNvPr id="12" name="Облачко с текстом: прямоугольное со скругленными углами 11">
            <a:extLst>
              <a:ext uri="{FF2B5EF4-FFF2-40B4-BE49-F238E27FC236}">
                <a16:creationId xmlns:a16="http://schemas.microsoft.com/office/drawing/2014/main" xmlns="" id="{4E4A5229-CE90-958A-4D6A-CD54371A6AF9}"/>
              </a:ext>
            </a:extLst>
          </p:cNvPr>
          <p:cNvSpPr/>
          <p:nvPr/>
        </p:nvSpPr>
        <p:spPr>
          <a:xfrm>
            <a:off x="5017570" y="4654066"/>
            <a:ext cx="1753713" cy="523221"/>
          </a:xfrm>
          <a:prstGeom prst="wedgeRoundRectCallout">
            <a:avLst>
              <a:gd name="adj1" fmla="val -75010"/>
              <a:gd name="adj2" fmla="val -31013"/>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3" name="TextBox 12">
            <a:extLst>
              <a:ext uri="{FF2B5EF4-FFF2-40B4-BE49-F238E27FC236}">
                <a16:creationId xmlns:a16="http://schemas.microsoft.com/office/drawing/2014/main" xmlns="" id="{39EC4AC6-4632-110E-076F-A15ADC8259F9}"/>
              </a:ext>
            </a:extLst>
          </p:cNvPr>
          <p:cNvSpPr txBox="1"/>
          <p:nvPr/>
        </p:nvSpPr>
        <p:spPr>
          <a:xfrm>
            <a:off x="4907204" y="4688373"/>
            <a:ext cx="1944177" cy="523220"/>
          </a:xfrm>
          <a:prstGeom prst="rect">
            <a:avLst/>
          </a:prstGeom>
          <a:noFill/>
        </p:spPr>
        <p:txBody>
          <a:bodyPr wrap="square" rtlCol="0">
            <a:spAutoFit/>
          </a:bodyPr>
          <a:lstStyle/>
          <a:p>
            <a:r>
              <a:rPr lang="en-US" sz="1200" b="1" dirty="0"/>
              <a:t>    Doing household chores</a:t>
            </a:r>
          </a:p>
          <a:p>
            <a:r>
              <a:rPr lang="en-US" sz="1600" b="1" dirty="0"/>
              <a:t>              18%</a:t>
            </a:r>
            <a:endParaRPr lang="ru-RU" sz="1600" b="1" dirty="0"/>
          </a:p>
        </p:txBody>
      </p:sp>
      <p:sp>
        <p:nvSpPr>
          <p:cNvPr id="14" name="Облачко с текстом: прямоугольное со скругленными углами 13">
            <a:extLst>
              <a:ext uri="{FF2B5EF4-FFF2-40B4-BE49-F238E27FC236}">
                <a16:creationId xmlns:a16="http://schemas.microsoft.com/office/drawing/2014/main" xmlns="" id="{8D96FF05-17DF-300A-A485-FB3D192404D6}"/>
              </a:ext>
            </a:extLst>
          </p:cNvPr>
          <p:cNvSpPr/>
          <p:nvPr/>
        </p:nvSpPr>
        <p:spPr>
          <a:xfrm>
            <a:off x="4734739" y="3344707"/>
            <a:ext cx="1576866" cy="754154"/>
          </a:xfrm>
          <a:prstGeom prst="wedgeRoundRectCallout">
            <a:avLst>
              <a:gd name="adj1" fmla="val -79325"/>
              <a:gd name="adj2" fmla="val 35951"/>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5" name="TextBox 14">
            <a:extLst>
              <a:ext uri="{FF2B5EF4-FFF2-40B4-BE49-F238E27FC236}">
                <a16:creationId xmlns:a16="http://schemas.microsoft.com/office/drawing/2014/main" xmlns="" id="{F38B83EF-60E8-2408-2F8E-8276C14D5560}"/>
              </a:ext>
            </a:extLst>
          </p:cNvPr>
          <p:cNvSpPr txBox="1"/>
          <p:nvPr/>
        </p:nvSpPr>
        <p:spPr>
          <a:xfrm>
            <a:off x="4809882" y="3355760"/>
            <a:ext cx="1576865" cy="707886"/>
          </a:xfrm>
          <a:prstGeom prst="rect">
            <a:avLst/>
          </a:prstGeom>
          <a:noFill/>
        </p:spPr>
        <p:txBody>
          <a:bodyPr wrap="square" rtlCol="0">
            <a:spAutoFit/>
          </a:bodyPr>
          <a:lstStyle/>
          <a:p>
            <a:r>
              <a:rPr lang="en-US" sz="1200" b="1" dirty="0"/>
              <a:t>Getting experience of </a:t>
            </a:r>
          </a:p>
          <a:p>
            <a:r>
              <a:rPr lang="en-US" sz="1200" b="1" dirty="0"/>
              <a:t>a part-time job</a:t>
            </a:r>
          </a:p>
          <a:p>
            <a:r>
              <a:rPr lang="en-US" sz="1600" b="1" dirty="0"/>
              <a:t>          9%</a:t>
            </a:r>
            <a:endParaRPr lang="ru-RU" sz="1600" b="1" dirty="0"/>
          </a:p>
        </p:txBody>
      </p:sp>
      <p:sp>
        <p:nvSpPr>
          <p:cNvPr id="16" name="Облачко с текстом: прямоугольное со скругленными углами 15">
            <a:extLst>
              <a:ext uri="{FF2B5EF4-FFF2-40B4-BE49-F238E27FC236}">
                <a16:creationId xmlns:a16="http://schemas.microsoft.com/office/drawing/2014/main" xmlns="" id="{186EB7A3-54A4-F7D9-5C43-2B799D5604CA}"/>
              </a:ext>
            </a:extLst>
          </p:cNvPr>
          <p:cNvSpPr/>
          <p:nvPr/>
        </p:nvSpPr>
        <p:spPr>
          <a:xfrm>
            <a:off x="2524814" y="3162503"/>
            <a:ext cx="1547925" cy="523221"/>
          </a:xfrm>
          <a:prstGeom prst="wedgeRoundRectCallout">
            <a:avLst>
              <a:gd name="adj1" fmla="val 46483"/>
              <a:gd name="adj2" fmla="val 8353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7" name="TextBox 16">
            <a:extLst>
              <a:ext uri="{FF2B5EF4-FFF2-40B4-BE49-F238E27FC236}">
                <a16:creationId xmlns:a16="http://schemas.microsoft.com/office/drawing/2014/main" xmlns="" id="{77AE9EE7-CD61-296E-CA7B-BE822A8B463E}"/>
              </a:ext>
            </a:extLst>
          </p:cNvPr>
          <p:cNvSpPr txBox="1"/>
          <p:nvPr/>
        </p:nvSpPr>
        <p:spPr>
          <a:xfrm>
            <a:off x="2505399" y="3186483"/>
            <a:ext cx="1700156" cy="523220"/>
          </a:xfrm>
          <a:prstGeom prst="rect">
            <a:avLst/>
          </a:prstGeom>
          <a:noFill/>
        </p:spPr>
        <p:txBody>
          <a:bodyPr wrap="square" rtlCol="0">
            <a:spAutoFit/>
          </a:bodyPr>
          <a:lstStyle/>
          <a:p>
            <a:r>
              <a:rPr lang="en-US" sz="1200" b="1" dirty="0"/>
              <a:t>Selling needless things</a:t>
            </a:r>
          </a:p>
          <a:p>
            <a:r>
              <a:rPr lang="en-US" sz="1600" b="1" dirty="0"/>
              <a:t>             3%</a:t>
            </a:r>
            <a:endParaRPr lang="ru-RU" sz="1600" b="1" dirty="0"/>
          </a:p>
        </p:txBody>
      </p:sp>
      <p:sp>
        <p:nvSpPr>
          <p:cNvPr id="18" name="TextBox 17">
            <a:extLst>
              <a:ext uri="{FF2B5EF4-FFF2-40B4-BE49-F238E27FC236}">
                <a16:creationId xmlns:a16="http://schemas.microsoft.com/office/drawing/2014/main" xmlns="" id="{3818EF97-C5BA-73ED-85FE-53CBCC7DE84E}"/>
              </a:ext>
            </a:extLst>
          </p:cNvPr>
          <p:cNvSpPr txBox="1"/>
          <p:nvPr/>
        </p:nvSpPr>
        <p:spPr>
          <a:xfrm>
            <a:off x="1121552" y="2717368"/>
            <a:ext cx="6168006" cy="3416320"/>
          </a:xfrm>
          <a:prstGeom prst="rect">
            <a:avLst/>
          </a:prstGeom>
          <a:noFill/>
          <a:ln>
            <a:solidFill>
              <a:schemeClr val="tx1">
                <a:lumMod val="65000"/>
                <a:lumOff val="3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ru-RU" dirty="0"/>
          </a:p>
        </p:txBody>
      </p:sp>
      <p:sp>
        <p:nvSpPr>
          <p:cNvPr id="20" name="TextBox 19">
            <a:extLst>
              <a:ext uri="{FF2B5EF4-FFF2-40B4-BE49-F238E27FC236}">
                <a16:creationId xmlns:a16="http://schemas.microsoft.com/office/drawing/2014/main" xmlns="" id="{023D8785-F50B-CF24-FDEF-35533A5D818F}"/>
              </a:ext>
            </a:extLst>
          </p:cNvPr>
          <p:cNvSpPr txBox="1"/>
          <p:nvPr/>
        </p:nvSpPr>
        <p:spPr>
          <a:xfrm>
            <a:off x="695833" y="6651251"/>
            <a:ext cx="6314577" cy="3002745"/>
          </a:xfrm>
          <a:prstGeom prst="rect">
            <a:avLst/>
          </a:prstGeom>
          <a:noFill/>
        </p:spPr>
        <p:txBody>
          <a:bodyPr wrap="square">
            <a:spAutoFit/>
          </a:bodyPr>
          <a:lstStyle/>
          <a:p>
            <a:pPr>
              <a:lnSpc>
                <a:spcPct val="150000"/>
              </a:lnSpc>
            </a:pPr>
            <a:r>
              <a:rPr lang="en-US" sz="1600" b="0" dirty="0">
                <a:solidFill>
                  <a:srgbClr val="000000"/>
                </a:solidFill>
                <a:effectLst/>
                <a:latin typeface="Times New Roman" panose="02020603050405020304" pitchFamily="18" charset="0"/>
                <a:cs typeface="Times New Roman" panose="02020603050405020304" pitchFamily="18" charset="0"/>
              </a:rPr>
              <a:t>Write </a:t>
            </a:r>
            <a:r>
              <a:rPr lang="en-US" sz="1600" b="1" dirty="0">
                <a:solidFill>
                  <a:srgbClr val="000000"/>
                </a:solidFill>
                <a:effectLst/>
                <a:latin typeface="Times New Roman" panose="02020603050405020304" pitchFamily="18" charset="0"/>
                <a:cs typeface="Times New Roman" panose="02020603050405020304" pitchFamily="18" charset="0"/>
              </a:rPr>
              <a:t>200–250 words</a:t>
            </a:r>
            <a:r>
              <a:rPr lang="en-US" sz="1600" b="0" dirty="0">
                <a:solidFill>
                  <a:srgbClr val="000000"/>
                </a:solidFill>
                <a:effectLst/>
                <a:latin typeface="Times New Roman" panose="02020603050405020304" pitchFamily="18" charset="0"/>
                <a:cs typeface="Times New Roman" panose="02020603050405020304" pitchFamily="18" charset="0"/>
              </a:rPr>
              <a: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Use the following</a:t>
            </a:r>
            <a:r>
              <a:rPr lang="ru-RU" sz="1600" b="0" dirty="0">
                <a:solidFill>
                  <a:srgbClr val="000000"/>
                </a:solidFill>
                <a:effectLst/>
                <a:latin typeface="Times New Roman" panose="02020603050405020304" pitchFamily="18" charset="0"/>
                <a:cs typeface="Times New Roman" panose="02020603050405020304" pitchFamily="18" charset="0"/>
              </a:rPr>
              <a:t> </a:t>
            </a:r>
            <a:r>
              <a:rPr lang="en-US" sz="1600" b="0" dirty="0">
                <a:solidFill>
                  <a:srgbClr val="000000"/>
                </a:solidFill>
                <a:effectLst/>
                <a:latin typeface="Times New Roman" panose="02020603050405020304" pitchFamily="18" charset="0"/>
                <a:cs typeface="Times New Roman" panose="02020603050405020304" pitchFamily="18" charset="0"/>
              </a:rPr>
              <a:t>statement on the subject of the project;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select and report 2–3 facts;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make 1–2 comparisons where relevant and give your comments;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outline a problem that one can face getting pocket money </a:t>
            </a:r>
            <a:r>
              <a:rPr lang="en-US" sz="1600" dirty="0">
                <a:solidFill>
                  <a:srgbClr val="000000"/>
                </a:solidFill>
                <a:latin typeface="Times New Roman" panose="02020603050405020304" pitchFamily="18" charset="0"/>
                <a:cs typeface="Times New Roman" panose="02020603050405020304" pitchFamily="18" charset="0"/>
              </a:rPr>
              <a:t>and suggest a way of solving it;</a:t>
            </a:r>
            <a:br>
              <a:rPr lang="en-US" sz="1600" dirty="0">
                <a:solidFill>
                  <a:srgbClr val="000000"/>
                </a:solidFill>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 conclude by 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on the importance of pocket money for teenagers.</a:t>
            </a:r>
            <a:endParaRPr lang="en-US" sz="3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076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838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saturation sat="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655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A0C662-164B-442D-B839-0D371B7D5AC6}"/>
              </a:ext>
            </a:extLst>
          </p:cNvPr>
          <p:cNvSpPr txBox="1"/>
          <p:nvPr/>
        </p:nvSpPr>
        <p:spPr>
          <a:xfrm>
            <a:off x="100851" y="1470274"/>
            <a:ext cx="7357969" cy="4647426"/>
          </a:xfrm>
          <a:prstGeom prst="rect">
            <a:avLst/>
          </a:prstGeom>
          <a:noFill/>
        </p:spPr>
        <p:txBody>
          <a:bodyPr wrap="square">
            <a:spAutoFit/>
          </a:bodyPr>
          <a:lstStyle/>
          <a:p>
            <a:pPr algn="ctr" fontAlgn="base"/>
            <a:r>
              <a:rPr lang="ru-RU" b="1" dirty="0">
                <a:effectLst/>
                <a:latin typeface="inherit"/>
              </a:rPr>
              <a:t/>
            </a:r>
            <a:br>
              <a:rPr lang="ru-RU" b="1" dirty="0">
                <a:effectLst/>
                <a:latin typeface="inherit"/>
              </a:rPr>
            </a:br>
            <a:r>
              <a:rPr lang="ru-RU" sz="1600" b="1" dirty="0">
                <a:effectLst/>
                <a:latin typeface="Arial" panose="020B0604020202020204" pitchFamily="34" charset="0"/>
                <a:cs typeface="Arial" panose="020B0604020202020204" pitchFamily="34" charset="0"/>
              </a:rPr>
              <a:t>Задание 1</a:t>
            </a:r>
          </a:p>
          <a:p>
            <a:pPr algn="l" fontAlgn="base"/>
            <a:r>
              <a:rPr lang="ru-RU" sz="1600" b="0" i="0" dirty="0">
                <a:effectLst/>
                <a:latin typeface="Arial" panose="020B0604020202020204" pitchFamily="34" charset="0"/>
                <a:cs typeface="Arial" panose="020B0604020202020204" pitchFamily="34" charset="0"/>
              </a:rPr>
              <a:t> </a:t>
            </a:r>
          </a:p>
          <a:p>
            <a:pPr algn="l" fontAlgn="base"/>
            <a:r>
              <a:rPr lang="ru-RU" sz="1600" b="0" i="1" dirty="0">
                <a:effectLst/>
                <a:latin typeface="Arial" panose="020B0604020202020204" pitchFamily="34" charset="0"/>
                <a:cs typeface="Arial" panose="020B0604020202020204" pitchFamily="34" charset="0"/>
              </a:rPr>
              <a:t>Прослушайте шесть высказываний. Установите соответствие между высказываниями каждого говорящего </a:t>
            </a:r>
            <a:r>
              <a:rPr lang="en-US" sz="1600" b="1" i="1" dirty="0">
                <a:effectLst/>
                <a:latin typeface="Arial" panose="020B0604020202020204" pitchFamily="34" charset="0"/>
                <a:cs typeface="Arial" panose="020B0604020202020204" pitchFamily="34" charset="0"/>
              </a:rPr>
              <a:t>A</a:t>
            </a:r>
            <a:r>
              <a:rPr lang="en-US" sz="1600" b="1" i="0" dirty="0">
                <a:effectLst/>
                <a:latin typeface="Arial" panose="020B0604020202020204" pitchFamily="34" charset="0"/>
                <a:cs typeface="Arial" panose="020B0604020202020204" pitchFamily="34" charset="0"/>
              </a:rPr>
              <a:t>–</a:t>
            </a:r>
            <a:r>
              <a:rPr lang="en-US" sz="1600" b="1" i="1" dirty="0">
                <a:effectLst/>
                <a:latin typeface="Arial" panose="020B0604020202020204" pitchFamily="34" charset="0"/>
                <a:cs typeface="Arial" panose="020B0604020202020204" pitchFamily="34" charset="0"/>
              </a:rPr>
              <a:t>F </a:t>
            </a:r>
            <a:r>
              <a:rPr lang="ru-RU" sz="1600" b="0" i="1" dirty="0">
                <a:effectLst/>
                <a:latin typeface="Arial" panose="020B0604020202020204" pitchFamily="34" charset="0"/>
                <a:cs typeface="Arial" panose="020B0604020202020204" pitchFamily="34" charset="0"/>
              </a:rPr>
              <a:t>и утверждениями, данными в списке </a:t>
            </a:r>
            <a:r>
              <a:rPr lang="ru-RU" sz="1600" b="1" i="1" dirty="0">
                <a:effectLst/>
                <a:latin typeface="Arial" panose="020B0604020202020204" pitchFamily="34" charset="0"/>
                <a:cs typeface="Arial" panose="020B0604020202020204" pitchFamily="34" charset="0"/>
              </a:rPr>
              <a:t>1–7</a:t>
            </a:r>
            <a:r>
              <a:rPr lang="ru-RU" sz="1600" b="0" i="1" dirty="0">
                <a:effectLst/>
                <a:latin typeface="Arial" panose="020B0604020202020204" pitchFamily="34" charset="0"/>
                <a:cs typeface="Arial" panose="020B0604020202020204" pitchFamily="34" charset="0"/>
              </a:rPr>
              <a:t>. Используйте каждое утверждение, обозначенное соответствующей цифрой, </a:t>
            </a:r>
            <a:r>
              <a:rPr lang="ru-RU" sz="1600" b="1" i="1" dirty="0">
                <a:effectLst/>
                <a:latin typeface="Arial" panose="020B0604020202020204" pitchFamily="34" charset="0"/>
                <a:cs typeface="Arial" panose="020B0604020202020204" pitchFamily="34" charset="0"/>
              </a:rPr>
              <a:t>только один раз. В задании есть одно лишнее утверждение. </a:t>
            </a:r>
            <a:r>
              <a:rPr lang="ru-RU" sz="1600" b="0" i="1" dirty="0">
                <a:effectLst/>
                <a:latin typeface="Arial" panose="020B0604020202020204" pitchFamily="34" charset="0"/>
                <a:cs typeface="Arial" panose="020B0604020202020204" pitchFamily="34" charset="0"/>
              </a:rPr>
              <a:t> Занесите свои ответы в таблицу.</a:t>
            </a:r>
            <a:endParaRPr lang="ru-RU" sz="1600" b="0" i="0" dirty="0">
              <a:effectLst/>
              <a:latin typeface="Arial" panose="020B0604020202020204" pitchFamily="34" charset="0"/>
              <a:cs typeface="Arial" panose="020B0604020202020204" pitchFamily="34" charset="0"/>
            </a:endParaRPr>
          </a:p>
          <a:p>
            <a:pPr algn="l" fontAlgn="base"/>
            <a:r>
              <a:rPr lang="ru-RU" sz="1600" b="0" i="0" dirty="0">
                <a:effectLst/>
                <a:latin typeface="Arial" panose="020B0604020202020204" pitchFamily="34" charset="0"/>
                <a:cs typeface="Arial" panose="020B0604020202020204" pitchFamily="34" charset="0"/>
              </a:rPr>
              <a:t> </a:t>
            </a:r>
          </a:p>
          <a:p>
            <a:pPr algn="l" fontAlgn="base">
              <a:buFont typeface="+mj-lt"/>
              <a:buAutoNum type="arabicPeriod"/>
            </a:pPr>
            <a:r>
              <a:rPr lang="en-US" sz="1600" b="0" i="0" dirty="0">
                <a:effectLst/>
                <a:latin typeface="Arial" panose="020B0604020202020204" pitchFamily="34" charset="0"/>
                <a:cs typeface="Arial" panose="020B0604020202020204" pitchFamily="34" charset="0"/>
              </a:rPr>
              <a:t>This ingredient of a sweet treat has a long history.</a:t>
            </a:r>
          </a:p>
          <a:p>
            <a:pPr algn="l" fontAlgn="base">
              <a:buFont typeface="+mj-lt"/>
              <a:buAutoNum type="arabicPeriod"/>
            </a:pPr>
            <a:r>
              <a:rPr lang="en-US" sz="1600" b="0" i="0" dirty="0">
                <a:effectLst/>
                <a:latin typeface="Arial" panose="020B0604020202020204" pitchFamily="34" charset="0"/>
                <a:cs typeface="Arial" panose="020B0604020202020204" pitchFamily="34" charset="0"/>
              </a:rPr>
              <a:t>Candy from our childhood has a very special taste.</a:t>
            </a:r>
          </a:p>
          <a:p>
            <a:pPr algn="l" fontAlgn="base">
              <a:buFont typeface="+mj-lt"/>
              <a:buAutoNum type="arabicPeriod"/>
            </a:pPr>
            <a:r>
              <a:rPr lang="en-US" sz="1600" b="0" i="0" dirty="0">
                <a:effectLst/>
                <a:latin typeface="Arial" panose="020B0604020202020204" pitchFamily="34" charset="0"/>
                <a:cs typeface="Arial" panose="020B0604020202020204" pitchFamily="34" charset="0"/>
              </a:rPr>
              <a:t>This shop has an unusual mix of goods.</a:t>
            </a:r>
          </a:p>
          <a:p>
            <a:pPr algn="l" fontAlgn="base">
              <a:buFont typeface="+mj-lt"/>
              <a:buAutoNum type="arabicPeriod"/>
            </a:pPr>
            <a:r>
              <a:rPr lang="en-US" sz="1600" b="0" i="0" dirty="0">
                <a:effectLst/>
                <a:latin typeface="Arial" panose="020B0604020202020204" pitchFamily="34" charset="0"/>
                <a:cs typeface="Arial" panose="020B0604020202020204" pitchFamily="34" charset="0"/>
              </a:rPr>
              <a:t>Every candy cane has its own sweet secret.</a:t>
            </a:r>
          </a:p>
          <a:p>
            <a:pPr algn="l" fontAlgn="base">
              <a:buFont typeface="+mj-lt"/>
              <a:buAutoNum type="arabicPeriod"/>
            </a:pPr>
            <a:r>
              <a:rPr lang="en-US" sz="1600" b="0" i="0" dirty="0">
                <a:effectLst/>
                <a:latin typeface="Arial" panose="020B0604020202020204" pitchFamily="34" charset="0"/>
                <a:cs typeface="Arial" panose="020B0604020202020204" pitchFamily="34" charset="0"/>
              </a:rPr>
              <a:t>Special sweets can be decorations for special occasions.</a:t>
            </a:r>
          </a:p>
          <a:p>
            <a:pPr algn="l" fontAlgn="base">
              <a:buFont typeface="+mj-lt"/>
              <a:buAutoNum type="arabicPeriod"/>
            </a:pPr>
            <a:r>
              <a:rPr lang="en-US" sz="1600" b="0" i="0" dirty="0">
                <a:effectLst/>
                <a:latin typeface="Arial" panose="020B0604020202020204" pitchFamily="34" charset="0"/>
                <a:cs typeface="Arial" panose="020B0604020202020204" pitchFamily="34" charset="0"/>
              </a:rPr>
              <a:t>It was impossible to eat alone all the sweets needed.</a:t>
            </a:r>
          </a:p>
          <a:p>
            <a:pPr algn="l" fontAlgn="base">
              <a:buFont typeface="+mj-lt"/>
              <a:buAutoNum type="arabicPeriod"/>
            </a:pPr>
            <a:r>
              <a:rPr lang="en-US" sz="1600" b="0" i="0" dirty="0">
                <a:effectLst/>
                <a:latin typeface="Arial" panose="020B0604020202020204" pitchFamily="34" charset="0"/>
                <a:cs typeface="Arial" panose="020B0604020202020204" pitchFamily="34" charset="0"/>
              </a:rPr>
              <a:t>I didn’t regret spending money for those sweets.</a:t>
            </a:r>
          </a:p>
          <a:p>
            <a:pPr algn="l" fontAlgn="base"/>
            <a:r>
              <a:rPr lang="en-US" b="0" i="0" dirty="0">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4F667E23-2D9D-4A21-B05D-2B3014F4E81C}"/>
              </a:ext>
            </a:extLst>
          </p:cNvPr>
          <p:cNvGraphicFramePr>
            <a:graphicFrameLocks noGrp="1"/>
          </p:cNvGraphicFramePr>
          <p:nvPr>
            <p:extLst>
              <p:ext uri="{D42A27DB-BD31-4B8C-83A1-F6EECF244321}">
                <p14:modId xmlns:p14="http://schemas.microsoft.com/office/powerpoint/2010/main" xmlns="" val="579628797"/>
              </p:ext>
            </p:extLst>
          </p:nvPr>
        </p:nvGraphicFramePr>
        <p:xfrm>
          <a:off x="201706" y="6788124"/>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a:effectLst/>
                        </a:rPr>
                        <a:t>Говорящий</a:t>
                      </a:r>
                      <a:endParaRPr lang="ru-RU" sz="1200" b="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C</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200" b="0" dirty="0">
                          <a:effectLst/>
                        </a:rPr>
                        <a:t>Утверждение</a:t>
                      </a:r>
                      <a:endParaRPr lang="ru-RU" sz="1200" b="0" dirty="0">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
        <p:nvSpPr>
          <p:cNvPr id="5" name="Rectangle 1">
            <a:extLst>
              <a:ext uri="{FF2B5EF4-FFF2-40B4-BE49-F238E27FC236}">
                <a16:creationId xmlns:a16="http://schemas.microsoft.com/office/drawing/2014/main" xmlns="" id="{1BD006BA-F1E9-48A1-A69A-547AB53F8C4A}"/>
              </a:ext>
            </a:extLst>
          </p:cNvPr>
          <p:cNvSpPr>
            <a:spLocks noChangeArrowheads="1"/>
          </p:cNvSpPr>
          <p:nvPr/>
        </p:nvSpPr>
        <p:spPr bwMode="auto">
          <a:xfrm>
            <a:off x="667030" y="6796168"/>
            <a:ext cx="6838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555555"/>
                </a:solidFill>
                <a:effectLst/>
                <a:latin typeface="Arial" panose="020B0604020202020204" pitchFamily="34" charset="0"/>
                <a:cs typeface="Arial" panose="020B060402020202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7" name="Прямоугольник 6">
            <a:extLst>
              <a:ext uri="{FF2B5EF4-FFF2-40B4-BE49-F238E27FC236}">
                <a16:creationId xmlns:a16="http://schemas.microsoft.com/office/drawing/2014/main" xmlns="" id="{AB2E3EE0-E433-41B3-9598-80DB4AB55D7D}"/>
              </a:ext>
            </a:extLst>
          </p:cNvPr>
          <p:cNvSpPr/>
          <p:nvPr/>
        </p:nvSpPr>
        <p:spPr>
          <a:xfrm>
            <a:off x="1311918" y="509405"/>
            <a:ext cx="493583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1. Аудирование </a:t>
            </a:r>
          </a:p>
        </p:txBody>
      </p:sp>
      <p:sp>
        <p:nvSpPr>
          <p:cNvPr id="9" name="Прямоугольник 8">
            <a:extLst>
              <a:ext uri="{FF2B5EF4-FFF2-40B4-BE49-F238E27FC236}">
                <a16:creationId xmlns:a16="http://schemas.microsoft.com/office/drawing/2014/main" xmlns="" id="{CAC27F20-BFED-47F1-843D-1DF8F8BA3A73}"/>
              </a:ext>
            </a:extLst>
          </p:cNvPr>
          <p:cNvSpPr/>
          <p:nvPr/>
        </p:nvSpPr>
        <p:spPr>
          <a:xfrm>
            <a:off x="470647" y="14590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p>
        </p:txBody>
      </p:sp>
      <p:pic>
        <p:nvPicPr>
          <p:cNvPr id="2" name="1104_ege">
            <a:hlinkClick r:id="" action="ppaction://media"/>
            <a:extLst>
              <a:ext uri="{FF2B5EF4-FFF2-40B4-BE49-F238E27FC236}">
                <a16:creationId xmlns:a16="http://schemas.microsoft.com/office/drawing/2014/main" xmlns="" id="{A36F54E6-4E1E-4587-BA6F-FD09F4FD2A6F}"/>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173870" y="8268243"/>
            <a:ext cx="1211933" cy="1211933"/>
          </a:xfrm>
          <a:prstGeom prst="rect">
            <a:avLst/>
          </a:prstGeom>
        </p:spPr>
      </p:pic>
    </p:spTree>
    <p:extLst>
      <p:ext uri="{BB962C8B-B14F-4D97-AF65-F5344CB8AC3E}">
        <p14:creationId xmlns:p14="http://schemas.microsoft.com/office/powerpoint/2010/main" xmlns="" val="29175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40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97FC174-0258-4659-8E83-795B5DD07CBE}"/>
              </a:ext>
            </a:extLst>
          </p:cNvPr>
          <p:cNvSpPr/>
          <p:nvPr/>
        </p:nvSpPr>
        <p:spPr>
          <a:xfrm>
            <a:off x="470647" y="59839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a:t>
            </a:r>
          </a:p>
        </p:txBody>
      </p:sp>
      <p:sp>
        <p:nvSpPr>
          <p:cNvPr id="4" name="TextBox 3">
            <a:extLst>
              <a:ext uri="{FF2B5EF4-FFF2-40B4-BE49-F238E27FC236}">
                <a16:creationId xmlns:a16="http://schemas.microsoft.com/office/drawing/2014/main" xmlns="" id="{112F2021-992A-4BE8-9236-52DFB9F3B6FA}"/>
              </a:ext>
            </a:extLst>
          </p:cNvPr>
          <p:cNvSpPr txBox="1"/>
          <p:nvPr/>
        </p:nvSpPr>
        <p:spPr>
          <a:xfrm>
            <a:off x="344113" y="715285"/>
            <a:ext cx="7112769" cy="5709768"/>
          </a:xfrm>
          <a:prstGeom prst="rect">
            <a:avLst/>
          </a:prstGeom>
          <a:noFill/>
        </p:spPr>
        <p:txBody>
          <a:bodyPr wrap="square">
            <a:spAutoFit/>
          </a:bodyPr>
          <a:lstStyle/>
          <a:p>
            <a:pPr algn="ctr" fontAlgn="base"/>
            <a:r>
              <a:rPr lang="ru-RU" sz="1600" b="1" dirty="0">
                <a:effectLst/>
                <a:latin typeface="inherit"/>
              </a:rPr>
              <a:t>Задание 2</a:t>
            </a:r>
            <a:endParaRPr lang="ru-RU" sz="1600" b="1" dirty="0">
              <a:effectLst/>
              <a:latin typeface="Playfair Display"/>
            </a:endParaRPr>
          </a:p>
          <a:p>
            <a:pPr algn="l" fontAlgn="base"/>
            <a:r>
              <a:rPr lang="ru-RU" sz="1600" b="0" i="0" dirty="0">
                <a:effectLst/>
                <a:latin typeface="Arial" panose="020B0604020202020204" pitchFamily="34" charset="0"/>
              </a:rPr>
              <a:t> </a:t>
            </a:r>
          </a:p>
          <a:p>
            <a:pPr algn="l" fontAlgn="base"/>
            <a:r>
              <a:rPr lang="ru-RU" sz="1600" b="0" i="1" dirty="0">
                <a:effectLst/>
                <a:latin typeface="inherit"/>
              </a:rPr>
              <a:t>Вы услышите диалог.</a:t>
            </a:r>
            <a:r>
              <a:rPr lang="ru-RU" sz="1600" b="0" i="0" dirty="0">
                <a:effectLst/>
                <a:latin typeface="Arial" panose="020B0604020202020204" pitchFamily="34" charset="0"/>
              </a:rPr>
              <a:t> </a:t>
            </a:r>
            <a:r>
              <a:rPr lang="ru-RU" sz="1600" b="0" i="1" dirty="0">
                <a:effectLst/>
                <a:latin typeface="inherit"/>
              </a:rPr>
              <a:t>Определите, какие из приведённых утверждений </a:t>
            </a:r>
            <a:r>
              <a:rPr lang="ru-RU" sz="1600" b="1" i="1" dirty="0">
                <a:effectLst/>
                <a:latin typeface="inherit"/>
              </a:rPr>
              <a:t>А</a:t>
            </a:r>
            <a:r>
              <a:rPr lang="ru-RU" sz="1600" b="0" i="0" dirty="0">
                <a:effectLst/>
                <a:latin typeface="Arial" panose="020B0604020202020204" pitchFamily="34" charset="0"/>
              </a:rPr>
              <a:t>–</a:t>
            </a:r>
            <a:r>
              <a:rPr lang="en-US" sz="1600" b="1" i="1" dirty="0">
                <a:effectLst/>
                <a:latin typeface="inherit"/>
              </a:rPr>
              <a:t>G </a:t>
            </a:r>
            <a:r>
              <a:rPr lang="ru-RU" sz="1600" b="0" i="1" dirty="0">
                <a:effectLst/>
                <a:latin typeface="inherit"/>
              </a:rPr>
              <a:t>соответствуют содержанию текста (</a:t>
            </a:r>
            <a:r>
              <a:rPr lang="ru-RU" sz="1600" b="1" i="1" dirty="0">
                <a:effectLst/>
                <a:latin typeface="inherit"/>
              </a:rPr>
              <a:t>1 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True</a:t>
            </a:r>
            <a:r>
              <a:rPr lang="en-US" sz="1600" b="0" i="1" dirty="0">
                <a:effectLst/>
                <a:latin typeface="inherit"/>
              </a:rPr>
              <a:t>), </a:t>
            </a:r>
            <a:r>
              <a:rPr lang="ru-RU" sz="1600" b="0" i="1" dirty="0">
                <a:effectLst/>
                <a:latin typeface="inherit"/>
              </a:rPr>
              <a:t>какие не соответствуют (</a:t>
            </a:r>
            <a:r>
              <a:rPr lang="ru-RU" sz="1600" b="1" i="1" dirty="0">
                <a:effectLst/>
                <a:latin typeface="inherit"/>
              </a:rPr>
              <a:t>2 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False</a:t>
            </a:r>
            <a:r>
              <a:rPr lang="en-US" sz="1600" b="0" i="1" dirty="0">
                <a:effectLst/>
                <a:latin typeface="inherit"/>
              </a:rPr>
              <a:t>) </a:t>
            </a:r>
            <a:r>
              <a:rPr lang="ru-RU" sz="1600" b="0" i="1" dirty="0">
                <a:effectLst/>
                <a:latin typeface="inherit"/>
              </a:rPr>
              <a:t>и о чём в тексте не сказано, то есть на основании текста нельзя дать ни положительного, ни отрицательного ответа (</a:t>
            </a:r>
            <a:r>
              <a:rPr lang="ru-RU" sz="1600" b="1" i="1" dirty="0">
                <a:effectLst/>
                <a:latin typeface="inherit"/>
              </a:rPr>
              <a:t>3 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Not stated</a:t>
            </a:r>
            <a:r>
              <a:rPr lang="en-US" sz="1600" b="0" i="1" dirty="0">
                <a:effectLst/>
                <a:latin typeface="inherit"/>
              </a:rPr>
              <a:t>). </a:t>
            </a:r>
            <a:r>
              <a:rPr lang="ru-RU" sz="1600" b="0" i="1" dirty="0">
                <a:effectLst/>
                <a:latin typeface="inherit"/>
              </a:rPr>
              <a:t>Занесите номер выбранного Вами варианта ответа в таблицу. Вы услышите запись дважды.</a:t>
            </a:r>
            <a:endParaRPr lang="ru-RU" sz="1600" b="0" i="0" dirty="0">
              <a:effectLst/>
              <a:latin typeface="Arial" panose="020B0604020202020204" pitchFamily="34" charset="0"/>
            </a:endParaRPr>
          </a:p>
          <a:p>
            <a:pPr algn="l" fontAlgn="base">
              <a:lnSpc>
                <a:spcPct val="150000"/>
              </a:lnSpc>
            </a:pPr>
            <a:r>
              <a:rPr lang="ru-RU" sz="1600" b="0" i="0" dirty="0">
                <a:effectLst/>
                <a:latin typeface="Arial" panose="020B0604020202020204" pitchFamily="34" charset="0"/>
              </a:rPr>
              <a:t> </a:t>
            </a:r>
          </a:p>
          <a:p>
            <a:pPr algn="l" fontAlgn="base">
              <a:lnSpc>
                <a:spcPct val="150000"/>
              </a:lnSpc>
            </a:pPr>
            <a:r>
              <a:rPr lang="ru-RU" sz="1600" b="0" i="0" dirty="0">
                <a:effectLst/>
                <a:latin typeface="Arial" panose="020B0604020202020204" pitchFamily="34" charset="0"/>
              </a:rPr>
              <a:t> </a:t>
            </a:r>
          </a:p>
          <a:p>
            <a:pPr algn="l" fontAlgn="base">
              <a:lnSpc>
                <a:spcPct val="150000"/>
              </a:lnSpc>
            </a:pPr>
            <a:r>
              <a:rPr lang="en-US" sz="1600" b="0" i="0" dirty="0">
                <a:effectLst/>
                <a:latin typeface="Arial" panose="020B0604020202020204" pitchFamily="34" charset="0"/>
              </a:rPr>
              <a:t>A. Jackie and her boyfriend have purchased an accommodation.</a:t>
            </a:r>
          </a:p>
          <a:p>
            <a:pPr algn="l" fontAlgn="base">
              <a:lnSpc>
                <a:spcPct val="150000"/>
              </a:lnSpc>
            </a:pPr>
            <a:r>
              <a:rPr lang="en-US" sz="1600" b="0" i="0" dirty="0">
                <a:effectLst/>
                <a:latin typeface="Arial" panose="020B0604020202020204" pitchFamily="34" charset="0"/>
              </a:rPr>
              <a:t>B. Jackie and Simon seem to split up soon.</a:t>
            </a:r>
          </a:p>
          <a:p>
            <a:pPr algn="l" fontAlgn="base">
              <a:lnSpc>
                <a:spcPct val="150000"/>
              </a:lnSpc>
            </a:pPr>
            <a:r>
              <a:rPr lang="en-US" sz="1600" b="0" i="0" dirty="0">
                <a:effectLst/>
                <a:latin typeface="Arial" panose="020B0604020202020204" pitchFamily="34" charset="0"/>
              </a:rPr>
              <a:t>C. Jackie teaches economics at the University.</a:t>
            </a:r>
          </a:p>
          <a:p>
            <a:pPr algn="l" fontAlgn="base">
              <a:lnSpc>
                <a:spcPct val="150000"/>
              </a:lnSpc>
            </a:pPr>
            <a:r>
              <a:rPr lang="en-US" sz="1600" b="0" i="0" dirty="0">
                <a:effectLst/>
                <a:latin typeface="Arial" panose="020B0604020202020204" pitchFamily="34" charset="0"/>
              </a:rPr>
              <a:t>D. David rents a flat.</a:t>
            </a:r>
          </a:p>
          <a:p>
            <a:pPr algn="l" fontAlgn="base">
              <a:lnSpc>
                <a:spcPct val="150000"/>
              </a:lnSpc>
            </a:pPr>
            <a:r>
              <a:rPr lang="en-US" sz="1600" b="0" i="0" dirty="0">
                <a:effectLst/>
                <a:latin typeface="Arial" panose="020B0604020202020204" pitchFamily="34" charset="0"/>
              </a:rPr>
              <a:t>E. Jackie’s flat was quite expensive.</a:t>
            </a:r>
          </a:p>
          <a:p>
            <a:pPr algn="l" fontAlgn="base">
              <a:lnSpc>
                <a:spcPct val="150000"/>
              </a:lnSpc>
            </a:pPr>
            <a:r>
              <a:rPr lang="en-US" sz="1600" b="0" i="0" dirty="0">
                <a:effectLst/>
                <a:latin typeface="Arial" panose="020B0604020202020204" pitchFamily="34" charset="0"/>
              </a:rPr>
              <a:t>F. Jackie’s boyfriend works in a bank.</a:t>
            </a:r>
          </a:p>
          <a:p>
            <a:pPr algn="l" fontAlgn="base">
              <a:lnSpc>
                <a:spcPct val="150000"/>
              </a:lnSpc>
            </a:pPr>
            <a:r>
              <a:rPr lang="en-US" sz="1600" b="0" i="0" dirty="0">
                <a:effectLst/>
                <a:latin typeface="Arial" panose="020B0604020202020204" pitchFamily="34" charset="0"/>
              </a:rPr>
              <a:t>G. The two couples will have lunch out of town.</a:t>
            </a:r>
          </a:p>
          <a:p>
            <a:pPr algn="l" fontAlgn="base">
              <a:lnSpc>
                <a:spcPct val="150000"/>
              </a:lnSpc>
            </a:pPr>
            <a:endParaRPr lang="en-US" sz="1600" b="0" i="0" dirty="0">
              <a:effectLst/>
              <a:latin typeface="Arial" panose="020B0604020202020204" pitchFamily="34" charset="0"/>
            </a:endParaRPr>
          </a:p>
        </p:txBody>
      </p:sp>
      <p:graphicFrame>
        <p:nvGraphicFramePr>
          <p:cNvPr id="6" name="Таблица 5">
            <a:extLst>
              <a:ext uri="{FF2B5EF4-FFF2-40B4-BE49-F238E27FC236}">
                <a16:creationId xmlns:a16="http://schemas.microsoft.com/office/drawing/2014/main" xmlns="" id="{D7E27C89-E519-4DFB-B7F1-16033105974C}"/>
              </a:ext>
            </a:extLst>
          </p:cNvPr>
          <p:cNvGraphicFramePr>
            <a:graphicFrameLocks noGrp="1"/>
          </p:cNvGraphicFramePr>
          <p:nvPr>
            <p:extLst>
              <p:ext uri="{D42A27DB-BD31-4B8C-83A1-F6EECF244321}">
                <p14:modId xmlns:p14="http://schemas.microsoft.com/office/powerpoint/2010/main" xmlns="" val="1235665752"/>
              </p:ext>
            </p:extLst>
          </p:nvPr>
        </p:nvGraphicFramePr>
        <p:xfrm>
          <a:off x="185831" y="6425053"/>
          <a:ext cx="6871445" cy="1059927"/>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Говорящий</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Соответствие диалогу</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pic>
        <p:nvPicPr>
          <p:cNvPr id="3" name="1204-_ege">
            <a:hlinkClick r:id="" action="ppaction://media"/>
            <a:extLst>
              <a:ext uri="{FF2B5EF4-FFF2-40B4-BE49-F238E27FC236}">
                <a16:creationId xmlns:a16="http://schemas.microsoft.com/office/drawing/2014/main" xmlns="" id="{7C50E8BA-D9CE-4C07-804B-00669FF648BF}"/>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343051" y="8226368"/>
            <a:ext cx="1114892" cy="1114892"/>
          </a:xfrm>
          <a:prstGeom prst="rect">
            <a:avLst/>
          </a:prstGeom>
        </p:spPr>
      </p:pic>
    </p:spTree>
    <p:extLst>
      <p:ext uri="{BB962C8B-B14F-4D97-AF65-F5344CB8AC3E}">
        <p14:creationId xmlns:p14="http://schemas.microsoft.com/office/powerpoint/2010/main" xmlns="" val="33311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6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F5674E2-EAAB-4E40-8A5C-3D40A4981C4F}"/>
              </a:ext>
            </a:extLst>
          </p:cNvPr>
          <p:cNvSpPr/>
          <p:nvPr/>
        </p:nvSpPr>
        <p:spPr>
          <a:xfrm>
            <a:off x="255494" y="115807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3</a:t>
            </a:r>
          </a:p>
        </p:txBody>
      </p:sp>
      <p:sp>
        <p:nvSpPr>
          <p:cNvPr id="4" name="TextBox 3">
            <a:extLst>
              <a:ext uri="{FF2B5EF4-FFF2-40B4-BE49-F238E27FC236}">
                <a16:creationId xmlns:a16="http://schemas.microsoft.com/office/drawing/2014/main" xmlns="" id="{A7C90925-97A9-4E65-BD44-5D6B75106237}"/>
              </a:ext>
            </a:extLst>
          </p:cNvPr>
          <p:cNvSpPr txBox="1"/>
          <p:nvPr/>
        </p:nvSpPr>
        <p:spPr>
          <a:xfrm>
            <a:off x="255494" y="259114"/>
            <a:ext cx="7126941" cy="830997"/>
          </a:xfrm>
          <a:prstGeom prst="rect">
            <a:avLst/>
          </a:prstGeom>
          <a:noFill/>
        </p:spPr>
        <p:txBody>
          <a:bodyPr wrap="square">
            <a:spAutoFit/>
          </a:bodyPr>
          <a:lstStyle/>
          <a:p>
            <a:r>
              <a:rPr lang="ru-RU" sz="1600" b="0" i="0" dirty="0">
                <a:effectLst/>
                <a:latin typeface="Arial" panose="020B0604020202020204" pitchFamily="34" charset="0"/>
              </a:rPr>
              <a:t>Вы услышите интервью. В заданиях </a:t>
            </a:r>
            <a:r>
              <a:rPr lang="ru-RU" sz="1600" b="1" i="0" dirty="0">
                <a:effectLst/>
                <a:latin typeface="Arial" panose="020B0604020202020204" pitchFamily="34" charset="0"/>
              </a:rPr>
              <a:t>3–9</a:t>
            </a:r>
            <a:r>
              <a:rPr lang="ru-RU" sz="1600" b="0" i="0" dirty="0">
                <a:effectLst/>
                <a:latin typeface="Arial" panose="020B0604020202020204" pitchFamily="34" charset="0"/>
              </a:rPr>
              <a:t> запишите в поле ответа цифру </a:t>
            </a:r>
            <a:r>
              <a:rPr lang="ru-RU" sz="1600" b="1" i="0" dirty="0">
                <a:effectLst/>
                <a:latin typeface="Arial" panose="020B0604020202020204" pitchFamily="34" charset="0"/>
              </a:rPr>
              <a:t>1</a:t>
            </a:r>
            <a:r>
              <a:rPr lang="ru-RU" sz="1600" b="0" i="0" dirty="0">
                <a:effectLst/>
                <a:latin typeface="Arial" panose="020B0604020202020204" pitchFamily="34" charset="0"/>
              </a:rPr>
              <a:t>, </a:t>
            </a:r>
            <a:r>
              <a:rPr lang="ru-RU" sz="1600" b="1" i="0" dirty="0">
                <a:effectLst/>
                <a:latin typeface="Arial" panose="020B0604020202020204" pitchFamily="34" charset="0"/>
              </a:rPr>
              <a:t>2</a:t>
            </a:r>
            <a:r>
              <a:rPr lang="ru-RU" sz="1600" b="0" i="0" dirty="0">
                <a:effectLst/>
                <a:latin typeface="Arial" panose="020B0604020202020204" pitchFamily="34" charset="0"/>
              </a:rPr>
              <a:t> или </a:t>
            </a:r>
            <a:r>
              <a:rPr lang="ru-RU" sz="1600" b="1" i="0" dirty="0">
                <a:effectLst/>
                <a:latin typeface="Arial" panose="020B0604020202020204" pitchFamily="34" charset="0"/>
              </a:rPr>
              <a:t>3</a:t>
            </a:r>
            <a:r>
              <a:rPr lang="ru-RU" sz="1600" b="0" i="0" dirty="0">
                <a:effectLst/>
                <a:latin typeface="Arial" panose="020B0604020202020204" pitchFamily="34" charset="0"/>
              </a:rPr>
              <a:t>, соответствующую выбранному Вами варианту ответа. Вы услышите запись дважды.</a:t>
            </a:r>
            <a:endParaRPr lang="ru-RU" sz="1600" dirty="0"/>
          </a:p>
        </p:txBody>
      </p:sp>
      <p:sp>
        <p:nvSpPr>
          <p:cNvPr id="6" name="TextBox 5">
            <a:extLst>
              <a:ext uri="{FF2B5EF4-FFF2-40B4-BE49-F238E27FC236}">
                <a16:creationId xmlns:a16="http://schemas.microsoft.com/office/drawing/2014/main" xmlns="" id="{64C638DC-8EAD-4B04-8B7E-340633825CB6}"/>
              </a:ext>
            </a:extLst>
          </p:cNvPr>
          <p:cNvSpPr txBox="1"/>
          <p:nvPr/>
        </p:nvSpPr>
        <p:spPr>
          <a:xfrm>
            <a:off x="820271" y="1137550"/>
            <a:ext cx="6898340" cy="1077218"/>
          </a:xfrm>
          <a:prstGeom prst="rect">
            <a:avLst/>
          </a:prstGeom>
          <a:noFill/>
        </p:spPr>
        <p:txBody>
          <a:bodyPr wrap="square">
            <a:spAutoFit/>
          </a:bodyPr>
          <a:lstStyle/>
          <a:p>
            <a:pPr algn="l" fontAlgn="base"/>
            <a:r>
              <a:rPr lang="en-US" sz="1600" b="0" i="0" dirty="0">
                <a:effectLst/>
                <a:latin typeface="Arial" panose="020B0604020202020204" pitchFamily="34" charset="0"/>
              </a:rPr>
              <a:t> Which of the following is TRUE about scuba diving?</a:t>
            </a:r>
          </a:p>
          <a:p>
            <a:pPr algn="l" fontAlgn="base"/>
            <a:r>
              <a:rPr lang="en-US" sz="1600" b="0" i="0" dirty="0">
                <a:effectLst/>
                <a:latin typeface="Arial" panose="020B0604020202020204" pitchFamily="34" charset="0"/>
              </a:rPr>
              <a:t>1) You can do it only in the sea.</a:t>
            </a:r>
          </a:p>
          <a:p>
            <a:pPr algn="l" fontAlgn="base"/>
            <a:r>
              <a:rPr lang="en-US" sz="1600" b="0" i="0" dirty="0">
                <a:effectLst/>
                <a:latin typeface="Arial" panose="020B0604020202020204" pitchFamily="34" charset="0"/>
              </a:rPr>
              <a:t>2) It involves use of special breathing equipment.</a:t>
            </a:r>
          </a:p>
          <a:p>
            <a:pPr algn="l" fontAlgn="base"/>
            <a:r>
              <a:rPr lang="en-US" sz="1600" b="0" i="0" dirty="0">
                <a:effectLst/>
                <a:latin typeface="Arial" panose="020B0604020202020204" pitchFamily="34" charset="0"/>
              </a:rPr>
              <a:t>3) It requires three years of training.</a:t>
            </a:r>
          </a:p>
        </p:txBody>
      </p:sp>
      <p:sp>
        <p:nvSpPr>
          <p:cNvPr id="7" name="Прямоугольник 6">
            <a:extLst>
              <a:ext uri="{FF2B5EF4-FFF2-40B4-BE49-F238E27FC236}">
                <a16:creationId xmlns:a16="http://schemas.microsoft.com/office/drawing/2014/main" xmlns="" id="{4E72EAA1-43A7-4D30-BEB6-275270D2897D}"/>
              </a:ext>
            </a:extLst>
          </p:cNvPr>
          <p:cNvSpPr/>
          <p:nvPr/>
        </p:nvSpPr>
        <p:spPr>
          <a:xfrm>
            <a:off x="255494" y="250842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endParaRPr lang="ru-RU" sz="2400" b="1" dirty="0">
              <a:solidFill>
                <a:schemeClr val="tx1"/>
              </a:solidFill>
            </a:endParaRPr>
          </a:p>
        </p:txBody>
      </p:sp>
      <p:sp>
        <p:nvSpPr>
          <p:cNvPr id="9" name="TextBox 8">
            <a:extLst>
              <a:ext uri="{FF2B5EF4-FFF2-40B4-BE49-F238E27FC236}">
                <a16:creationId xmlns:a16="http://schemas.microsoft.com/office/drawing/2014/main" xmlns="" id="{7F481A05-E036-4A1E-991F-85BB921CB5C4}"/>
              </a:ext>
            </a:extLst>
          </p:cNvPr>
          <p:cNvSpPr txBox="1"/>
          <p:nvPr/>
        </p:nvSpPr>
        <p:spPr>
          <a:xfrm>
            <a:off x="833717" y="2440467"/>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Which of the following is NOT true about scuba diving?</a:t>
            </a:r>
          </a:p>
          <a:p>
            <a:pPr algn="l" fontAlgn="base"/>
            <a:r>
              <a:rPr lang="en-US" sz="1600" b="0" i="0" dirty="0">
                <a:effectLst/>
                <a:latin typeface="Arial" panose="020B0604020202020204" pitchFamily="34" charset="0"/>
              </a:rPr>
              <a:t>1) You can hear a lot of sea sounds.</a:t>
            </a:r>
          </a:p>
          <a:p>
            <a:pPr algn="l" fontAlgn="base"/>
            <a:r>
              <a:rPr lang="en-US" sz="1600" b="0" i="0" dirty="0">
                <a:effectLst/>
                <a:latin typeface="Arial" panose="020B0604020202020204" pitchFamily="34" charset="0"/>
              </a:rPr>
              <a:t>2) You can look at a lot of different fish.</a:t>
            </a:r>
          </a:p>
          <a:p>
            <a:pPr algn="l" fontAlgn="base"/>
            <a:r>
              <a:rPr lang="en-US" sz="1600" b="0" i="0" dirty="0">
                <a:effectLst/>
                <a:latin typeface="Arial" panose="020B0604020202020204" pitchFamily="34" charset="0"/>
              </a:rPr>
              <a:t>3) One usually wants to repeat the experience.</a:t>
            </a:r>
          </a:p>
        </p:txBody>
      </p:sp>
      <p:sp>
        <p:nvSpPr>
          <p:cNvPr id="10" name="Прямоугольник 9">
            <a:extLst>
              <a:ext uri="{FF2B5EF4-FFF2-40B4-BE49-F238E27FC236}">
                <a16:creationId xmlns:a16="http://schemas.microsoft.com/office/drawing/2014/main" xmlns="" id="{67463138-D171-47B4-BDCF-857B3544262E}"/>
              </a:ext>
            </a:extLst>
          </p:cNvPr>
          <p:cNvSpPr/>
          <p:nvPr/>
        </p:nvSpPr>
        <p:spPr>
          <a:xfrm>
            <a:off x="255494" y="37433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endParaRPr lang="ru-RU" sz="2400" b="1" dirty="0">
              <a:solidFill>
                <a:schemeClr val="tx1"/>
              </a:solidFill>
            </a:endParaRPr>
          </a:p>
        </p:txBody>
      </p:sp>
      <p:sp>
        <p:nvSpPr>
          <p:cNvPr id="12" name="TextBox 11">
            <a:extLst>
              <a:ext uri="{FF2B5EF4-FFF2-40B4-BE49-F238E27FC236}">
                <a16:creationId xmlns:a16="http://schemas.microsoft.com/office/drawing/2014/main" xmlns="" id="{DDD66701-D3D8-4FA8-84E8-69A4A90B1091}"/>
              </a:ext>
            </a:extLst>
          </p:cNvPr>
          <p:cNvSpPr txBox="1"/>
          <p:nvPr/>
        </p:nvSpPr>
        <p:spPr>
          <a:xfrm>
            <a:off x="833717" y="3675422"/>
            <a:ext cx="7304181" cy="1077218"/>
          </a:xfrm>
          <a:prstGeom prst="rect">
            <a:avLst/>
          </a:prstGeom>
          <a:noFill/>
        </p:spPr>
        <p:txBody>
          <a:bodyPr wrap="square">
            <a:spAutoFit/>
          </a:bodyPr>
          <a:lstStyle/>
          <a:p>
            <a:pPr algn="l" fontAlgn="base"/>
            <a:r>
              <a:rPr lang="en-US" sz="1600" b="0" i="0" dirty="0">
                <a:effectLst/>
                <a:latin typeface="Arial" panose="020B0604020202020204" pitchFamily="34" charset="0"/>
              </a:rPr>
              <a:t> Which part of a diver’s equipment is NOT absolutely necessary?</a:t>
            </a:r>
          </a:p>
          <a:p>
            <a:pPr algn="l" fontAlgn="base"/>
            <a:r>
              <a:rPr lang="en-US" sz="1600" b="0" i="0" dirty="0">
                <a:effectLst/>
                <a:latin typeface="Arial" panose="020B0604020202020204" pitchFamily="34" charset="0"/>
              </a:rPr>
              <a:t>1) Mask.</a:t>
            </a:r>
          </a:p>
          <a:p>
            <a:pPr algn="l" fontAlgn="base"/>
            <a:r>
              <a:rPr lang="en-US" sz="1600" b="0" i="0" dirty="0">
                <a:effectLst/>
                <a:latin typeface="Arial" panose="020B0604020202020204" pitchFamily="34" charset="0"/>
              </a:rPr>
              <a:t>2) Scuba fins.</a:t>
            </a:r>
          </a:p>
          <a:p>
            <a:pPr algn="l" fontAlgn="base"/>
            <a:r>
              <a:rPr lang="en-US" sz="1600" b="0" i="0" dirty="0">
                <a:effectLst/>
                <a:latin typeface="Arial" panose="020B0604020202020204" pitchFamily="34" charset="0"/>
              </a:rPr>
              <a:t>3) Wetsuit.</a:t>
            </a:r>
          </a:p>
        </p:txBody>
      </p:sp>
      <p:sp>
        <p:nvSpPr>
          <p:cNvPr id="13" name="Прямоугольник 12">
            <a:extLst>
              <a:ext uri="{FF2B5EF4-FFF2-40B4-BE49-F238E27FC236}">
                <a16:creationId xmlns:a16="http://schemas.microsoft.com/office/drawing/2014/main" xmlns="" id="{3329B93A-A5D1-4246-8190-4EC20773D1B9}"/>
              </a:ext>
            </a:extLst>
          </p:cNvPr>
          <p:cNvSpPr/>
          <p:nvPr/>
        </p:nvSpPr>
        <p:spPr>
          <a:xfrm>
            <a:off x="255494" y="498437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9D81DBEA-B758-4274-8561-54B8B828C52B}"/>
              </a:ext>
            </a:extLst>
          </p:cNvPr>
          <p:cNvSpPr/>
          <p:nvPr/>
        </p:nvSpPr>
        <p:spPr>
          <a:xfrm>
            <a:off x="6457015" y="181519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D4FECC1B-5A91-44DD-8514-9E5BF79A3768}"/>
              </a:ext>
            </a:extLst>
          </p:cNvPr>
          <p:cNvSpPr/>
          <p:nvPr/>
        </p:nvSpPr>
        <p:spPr>
          <a:xfrm>
            <a:off x="6457015" y="291077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F5D21B4A-DF1D-46E5-BB07-117743DD1FEA}"/>
              </a:ext>
            </a:extLst>
          </p:cNvPr>
          <p:cNvSpPr/>
          <p:nvPr/>
        </p:nvSpPr>
        <p:spPr>
          <a:xfrm>
            <a:off x="6457015" y="418603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TextBox 17">
            <a:extLst>
              <a:ext uri="{FF2B5EF4-FFF2-40B4-BE49-F238E27FC236}">
                <a16:creationId xmlns:a16="http://schemas.microsoft.com/office/drawing/2014/main" xmlns="" id="{E0A320C5-66EB-44D6-AA0A-8A7E51265808}"/>
              </a:ext>
            </a:extLst>
          </p:cNvPr>
          <p:cNvSpPr txBox="1"/>
          <p:nvPr/>
        </p:nvSpPr>
        <p:spPr>
          <a:xfrm>
            <a:off x="820271" y="4978339"/>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 A buoyancy control device helps the diver to …</a:t>
            </a:r>
          </a:p>
          <a:p>
            <a:pPr algn="l" fontAlgn="base"/>
            <a:r>
              <a:rPr lang="en-US" sz="1600" b="0" i="0" dirty="0">
                <a:effectLst/>
                <a:latin typeface="Arial" panose="020B0604020202020204" pitchFamily="34" charset="0"/>
              </a:rPr>
              <a:t>1) control distance and depth.</a:t>
            </a:r>
          </a:p>
          <a:p>
            <a:pPr algn="l" fontAlgn="base"/>
            <a:r>
              <a:rPr lang="en-US" sz="1600" b="0" i="0" dirty="0">
                <a:effectLst/>
                <a:latin typeface="Arial" panose="020B0604020202020204" pitchFamily="34" charset="0"/>
              </a:rPr>
              <a:t>2) fight decompression sickness.</a:t>
            </a:r>
          </a:p>
          <a:p>
            <a:pPr algn="l" fontAlgn="base"/>
            <a:r>
              <a:rPr lang="en-US" sz="1600" b="0" i="0" dirty="0">
                <a:effectLst/>
                <a:latin typeface="Arial" panose="020B0604020202020204" pitchFamily="34" charset="0"/>
              </a:rPr>
              <a:t>3) regulate the air tank level.</a:t>
            </a:r>
          </a:p>
        </p:txBody>
      </p:sp>
      <p:sp>
        <p:nvSpPr>
          <p:cNvPr id="19" name="Прямоугольник 18">
            <a:extLst>
              <a:ext uri="{FF2B5EF4-FFF2-40B4-BE49-F238E27FC236}">
                <a16:creationId xmlns:a16="http://schemas.microsoft.com/office/drawing/2014/main" xmlns="" id="{93A9B59A-CD44-4DE7-8F94-BEBA6DDB0B0D}"/>
              </a:ext>
            </a:extLst>
          </p:cNvPr>
          <p:cNvSpPr/>
          <p:nvPr/>
        </p:nvSpPr>
        <p:spPr>
          <a:xfrm>
            <a:off x="268940" y="620342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endParaRPr lang="ru-RU" sz="2400" b="1" dirty="0">
              <a:solidFill>
                <a:schemeClr val="tx1"/>
              </a:solidFill>
            </a:endParaRPr>
          </a:p>
        </p:txBody>
      </p:sp>
      <p:sp>
        <p:nvSpPr>
          <p:cNvPr id="21" name="TextBox 20">
            <a:extLst>
              <a:ext uri="{FF2B5EF4-FFF2-40B4-BE49-F238E27FC236}">
                <a16:creationId xmlns:a16="http://schemas.microsoft.com/office/drawing/2014/main" xmlns="" id="{AEB26E7F-C841-4166-99C8-BE46DA245FA0}"/>
              </a:ext>
            </a:extLst>
          </p:cNvPr>
          <p:cNvSpPr txBox="1"/>
          <p:nvPr/>
        </p:nvSpPr>
        <p:spPr>
          <a:xfrm>
            <a:off x="820271" y="6228221"/>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 According to Barbara, why is it better to go to a dive school?</a:t>
            </a:r>
          </a:p>
          <a:p>
            <a:pPr algn="l" fontAlgn="base"/>
            <a:r>
              <a:rPr lang="en-US" sz="1600" b="0" i="0" dirty="0">
                <a:effectLst/>
                <a:latin typeface="Arial" panose="020B0604020202020204" pitchFamily="34" charset="0"/>
              </a:rPr>
              <a:t>1) You get a certificate.</a:t>
            </a:r>
          </a:p>
          <a:p>
            <a:pPr algn="l" fontAlgn="base"/>
            <a:r>
              <a:rPr lang="en-US" sz="1600" b="0" i="0" dirty="0">
                <a:effectLst/>
                <a:latin typeface="Arial" panose="020B0604020202020204" pitchFamily="34" charset="0"/>
              </a:rPr>
              <a:t>2) You learn more about safety underwater.</a:t>
            </a:r>
          </a:p>
          <a:p>
            <a:pPr algn="l" fontAlgn="base"/>
            <a:r>
              <a:rPr lang="en-US" sz="1600" b="0" i="0" dirty="0">
                <a:effectLst/>
                <a:latin typeface="Arial" panose="020B0604020202020204" pitchFamily="34" charset="0"/>
              </a:rPr>
              <a:t>3) Self-teaching is illegal</a:t>
            </a:r>
            <a:r>
              <a:rPr lang="ru-RU" sz="1600" dirty="0">
                <a:latin typeface="Arial" panose="020B0604020202020204" pitchFamily="34" charset="0"/>
              </a:rPr>
              <a:t>.</a:t>
            </a:r>
            <a:endParaRPr lang="en-US" sz="1600" b="0" i="0" dirty="0">
              <a:effectLst/>
              <a:latin typeface="Arial" panose="020B0604020202020204" pitchFamily="34" charset="0"/>
            </a:endParaRPr>
          </a:p>
        </p:txBody>
      </p:sp>
      <p:sp>
        <p:nvSpPr>
          <p:cNvPr id="22" name="Прямоугольник 21">
            <a:extLst>
              <a:ext uri="{FF2B5EF4-FFF2-40B4-BE49-F238E27FC236}">
                <a16:creationId xmlns:a16="http://schemas.microsoft.com/office/drawing/2014/main" xmlns="" id="{FC22DE55-20C5-466D-925D-3913B91777B8}"/>
              </a:ext>
            </a:extLst>
          </p:cNvPr>
          <p:cNvSpPr/>
          <p:nvPr/>
        </p:nvSpPr>
        <p:spPr>
          <a:xfrm>
            <a:off x="268940" y="751621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a:t>
            </a:r>
            <a:endParaRPr lang="ru-RU" sz="2400" b="1" dirty="0">
              <a:solidFill>
                <a:schemeClr val="tx1"/>
              </a:solidFill>
            </a:endParaRPr>
          </a:p>
        </p:txBody>
      </p:sp>
      <p:sp>
        <p:nvSpPr>
          <p:cNvPr id="23" name="Прямоугольник 22">
            <a:extLst>
              <a:ext uri="{FF2B5EF4-FFF2-40B4-BE49-F238E27FC236}">
                <a16:creationId xmlns:a16="http://schemas.microsoft.com/office/drawing/2014/main" xmlns="" id="{B61BBB8C-59A1-4968-A8C6-68CD34B675EA}"/>
              </a:ext>
            </a:extLst>
          </p:cNvPr>
          <p:cNvSpPr/>
          <p:nvPr/>
        </p:nvSpPr>
        <p:spPr>
          <a:xfrm>
            <a:off x="268940" y="881068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a:t>
            </a:r>
            <a:endParaRPr lang="ru-RU" sz="2400" b="1" dirty="0">
              <a:solidFill>
                <a:schemeClr val="tx1"/>
              </a:solidFill>
            </a:endParaRPr>
          </a:p>
        </p:txBody>
      </p:sp>
      <p:sp>
        <p:nvSpPr>
          <p:cNvPr id="25" name="TextBox 24">
            <a:extLst>
              <a:ext uri="{FF2B5EF4-FFF2-40B4-BE49-F238E27FC236}">
                <a16:creationId xmlns:a16="http://schemas.microsoft.com/office/drawing/2014/main" xmlns="" id="{F903B82C-FEC4-48B6-9712-75DC3FB2398D}"/>
              </a:ext>
            </a:extLst>
          </p:cNvPr>
          <p:cNvSpPr txBox="1"/>
          <p:nvPr/>
        </p:nvSpPr>
        <p:spPr>
          <a:xfrm>
            <a:off x="833717" y="7516211"/>
            <a:ext cx="6457018" cy="1107996"/>
          </a:xfrm>
          <a:prstGeom prst="rect">
            <a:avLst/>
          </a:prstGeom>
          <a:noFill/>
        </p:spPr>
        <p:txBody>
          <a:bodyPr wrap="square">
            <a:spAutoFit/>
          </a:bodyPr>
          <a:lstStyle/>
          <a:p>
            <a:pPr algn="l" fontAlgn="base"/>
            <a:r>
              <a:rPr lang="en-US" sz="1600" b="0" i="0" dirty="0">
                <a:effectLst/>
                <a:latin typeface="Arial" panose="020B0604020202020204" pitchFamily="34" charset="0"/>
              </a:rPr>
              <a:t>What is the purpose of the ‘buddy’ system in diving?</a:t>
            </a:r>
          </a:p>
          <a:p>
            <a:pPr algn="l" fontAlgn="base"/>
            <a:r>
              <a:rPr lang="en-US" sz="1600" b="0" i="0" dirty="0">
                <a:effectLst/>
                <a:latin typeface="Arial" panose="020B0604020202020204" pitchFamily="34" charset="0"/>
              </a:rPr>
              <a:t>1) Not to feel lonely underwater.</a:t>
            </a:r>
          </a:p>
          <a:p>
            <a:pPr algn="l" fontAlgn="base"/>
            <a:r>
              <a:rPr lang="en-US" sz="1600" b="0" i="0" dirty="0">
                <a:effectLst/>
                <a:latin typeface="Arial" panose="020B0604020202020204" pitchFamily="34" charset="0"/>
              </a:rPr>
              <a:t>2) Not to be alone in a difficult situation.</a:t>
            </a:r>
          </a:p>
          <a:p>
            <a:pPr algn="l" fontAlgn="base"/>
            <a:r>
              <a:rPr lang="en-US" sz="1600" b="0" i="0" dirty="0">
                <a:effectLst/>
                <a:latin typeface="Arial" panose="020B0604020202020204" pitchFamily="34" charset="0"/>
              </a:rPr>
              <a:t>3) Not to depend on one’s instructor.</a:t>
            </a:r>
          </a:p>
        </p:txBody>
      </p:sp>
      <p:sp>
        <p:nvSpPr>
          <p:cNvPr id="27" name="TextBox 26">
            <a:extLst>
              <a:ext uri="{FF2B5EF4-FFF2-40B4-BE49-F238E27FC236}">
                <a16:creationId xmlns:a16="http://schemas.microsoft.com/office/drawing/2014/main" xmlns="" id="{F6F8A2AC-CF33-43F2-AF9F-E4E274995B4C}"/>
              </a:ext>
            </a:extLst>
          </p:cNvPr>
          <p:cNvSpPr txBox="1"/>
          <p:nvPr/>
        </p:nvSpPr>
        <p:spPr>
          <a:xfrm>
            <a:off x="820271" y="8828999"/>
            <a:ext cx="6898340" cy="1077218"/>
          </a:xfrm>
          <a:prstGeom prst="rect">
            <a:avLst/>
          </a:prstGeom>
          <a:noFill/>
        </p:spPr>
        <p:txBody>
          <a:bodyPr wrap="square">
            <a:spAutoFit/>
          </a:bodyPr>
          <a:lstStyle/>
          <a:p>
            <a:pPr algn="l" fontAlgn="base"/>
            <a:r>
              <a:rPr lang="en-US" sz="1600" b="0" i="0" dirty="0">
                <a:effectLst/>
                <a:latin typeface="Arial" panose="020B0604020202020204" pitchFamily="34" charset="0"/>
              </a:rPr>
              <a:t>According to Barbara, what should a diver do?</a:t>
            </a:r>
          </a:p>
          <a:p>
            <a:pPr algn="l" fontAlgn="base"/>
            <a:r>
              <a:rPr lang="en-US" sz="1600" b="0" i="0" dirty="0">
                <a:effectLst/>
                <a:latin typeface="Arial" panose="020B0604020202020204" pitchFamily="34" charset="0"/>
              </a:rPr>
              <a:t>1) Avoid contact with sea life.</a:t>
            </a:r>
          </a:p>
          <a:p>
            <a:pPr algn="l" fontAlgn="base"/>
            <a:r>
              <a:rPr lang="en-US" sz="1600" b="0" i="0" dirty="0">
                <a:effectLst/>
                <a:latin typeface="Arial" panose="020B0604020202020204" pitchFamily="34" charset="0"/>
              </a:rPr>
              <a:t>2) Swim near coral reefs.</a:t>
            </a:r>
          </a:p>
          <a:p>
            <a:pPr algn="l" fontAlgn="base"/>
            <a:r>
              <a:rPr lang="en-US" sz="1600" b="0" i="0" dirty="0">
                <a:effectLst/>
                <a:latin typeface="Arial" panose="020B0604020202020204" pitchFamily="34" charset="0"/>
              </a:rPr>
              <a:t>3) Encourage tourists to dive.</a:t>
            </a:r>
          </a:p>
        </p:txBody>
      </p:sp>
      <p:sp>
        <p:nvSpPr>
          <p:cNvPr id="28" name="Прямоугольник 27">
            <a:extLst>
              <a:ext uri="{FF2B5EF4-FFF2-40B4-BE49-F238E27FC236}">
                <a16:creationId xmlns:a16="http://schemas.microsoft.com/office/drawing/2014/main" xmlns="" id="{A01AC7CD-C127-4E6F-9252-95D7368B375B}"/>
              </a:ext>
            </a:extLst>
          </p:cNvPr>
          <p:cNvSpPr/>
          <p:nvPr/>
        </p:nvSpPr>
        <p:spPr>
          <a:xfrm>
            <a:off x="6457015" y="550985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29" name="Прямоугольник 28">
            <a:extLst>
              <a:ext uri="{FF2B5EF4-FFF2-40B4-BE49-F238E27FC236}">
                <a16:creationId xmlns:a16="http://schemas.microsoft.com/office/drawing/2014/main" xmlns="" id="{1119315B-F33D-4B42-B8B7-8E525721CF2A}"/>
              </a:ext>
            </a:extLst>
          </p:cNvPr>
          <p:cNvSpPr/>
          <p:nvPr/>
        </p:nvSpPr>
        <p:spPr>
          <a:xfrm>
            <a:off x="6457014" y="65952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0" name="Прямоугольник 29">
            <a:extLst>
              <a:ext uri="{FF2B5EF4-FFF2-40B4-BE49-F238E27FC236}">
                <a16:creationId xmlns:a16="http://schemas.microsoft.com/office/drawing/2014/main" xmlns="" id="{7249609B-E975-4C39-BCFE-A09DD719B54D}"/>
              </a:ext>
            </a:extLst>
          </p:cNvPr>
          <p:cNvSpPr/>
          <p:nvPr/>
        </p:nvSpPr>
        <p:spPr>
          <a:xfrm>
            <a:off x="6457014" y="797742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1" name="Прямоугольник 30">
            <a:extLst>
              <a:ext uri="{FF2B5EF4-FFF2-40B4-BE49-F238E27FC236}">
                <a16:creationId xmlns:a16="http://schemas.microsoft.com/office/drawing/2014/main" xmlns="" id="{D4E4274A-B4A7-41C4-B7D7-1F1F1B65303E}"/>
              </a:ext>
            </a:extLst>
          </p:cNvPr>
          <p:cNvSpPr/>
          <p:nvPr/>
        </p:nvSpPr>
        <p:spPr>
          <a:xfrm>
            <a:off x="6457013" y="90854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3" name="TextBox 32">
            <a:extLst>
              <a:ext uri="{FF2B5EF4-FFF2-40B4-BE49-F238E27FC236}">
                <a16:creationId xmlns:a16="http://schemas.microsoft.com/office/drawing/2014/main" xmlns="" id="{DB1EE9B5-1DDE-4C3E-9A55-A1866F257A2C}"/>
              </a:ext>
            </a:extLst>
          </p:cNvPr>
          <p:cNvSpPr txBox="1"/>
          <p:nvPr/>
        </p:nvSpPr>
        <p:spPr>
          <a:xfrm>
            <a:off x="1885950" y="-38401"/>
            <a:ext cx="4067734" cy="369332"/>
          </a:xfrm>
          <a:prstGeom prst="rect">
            <a:avLst/>
          </a:prstGeom>
          <a:noFill/>
        </p:spPr>
        <p:txBody>
          <a:bodyPr wrap="square">
            <a:spAutoFit/>
          </a:bodyPr>
          <a:lstStyle/>
          <a:p>
            <a:pPr algn="ctr" fontAlgn="base"/>
            <a:r>
              <a:rPr lang="ru-RU" sz="1800" b="1" dirty="0">
                <a:effectLst/>
                <a:latin typeface="inherit"/>
              </a:rPr>
              <a:t>Задание 3</a:t>
            </a:r>
            <a:endParaRPr lang="ru-RU" sz="1800" b="1" dirty="0">
              <a:effectLst/>
              <a:latin typeface="Playfair Display"/>
            </a:endParaRPr>
          </a:p>
        </p:txBody>
      </p:sp>
      <p:pic>
        <p:nvPicPr>
          <p:cNvPr id="8" name="1304_ege">
            <a:hlinkClick r:id="" action="ppaction://media"/>
            <a:extLst>
              <a:ext uri="{FF2B5EF4-FFF2-40B4-BE49-F238E27FC236}">
                <a16:creationId xmlns:a16="http://schemas.microsoft.com/office/drawing/2014/main" xmlns="" id="{74267EA9-D9EC-405A-B691-C738C5841147}"/>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210671" y="9601417"/>
            <a:ext cx="609600" cy="609600"/>
          </a:xfrm>
          <a:prstGeom prst="rect">
            <a:avLst/>
          </a:prstGeom>
        </p:spPr>
      </p:pic>
    </p:spTree>
    <p:extLst>
      <p:ext uri="{BB962C8B-B14F-4D97-AF65-F5344CB8AC3E}">
        <p14:creationId xmlns:p14="http://schemas.microsoft.com/office/powerpoint/2010/main" xmlns="" val="27379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70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D57D87E-A1AB-40B3-9B96-5ECFC2921353}"/>
              </a:ext>
            </a:extLst>
          </p:cNvPr>
          <p:cNvSpPr/>
          <p:nvPr/>
        </p:nvSpPr>
        <p:spPr>
          <a:xfrm>
            <a:off x="2009332" y="111130"/>
            <a:ext cx="3667543"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Чтение</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4" name="TextBox 3">
            <a:extLst>
              <a:ext uri="{FF2B5EF4-FFF2-40B4-BE49-F238E27FC236}">
                <a16:creationId xmlns:a16="http://schemas.microsoft.com/office/drawing/2014/main" xmlns="" id="{AC1BA80C-91C1-4894-9295-4B0485E7D05C}"/>
              </a:ext>
            </a:extLst>
          </p:cNvPr>
          <p:cNvSpPr txBox="1"/>
          <p:nvPr/>
        </p:nvSpPr>
        <p:spPr>
          <a:xfrm>
            <a:off x="1207152" y="725320"/>
            <a:ext cx="6352523" cy="1077218"/>
          </a:xfrm>
          <a:prstGeom prst="rect">
            <a:avLst/>
          </a:prstGeom>
          <a:noFill/>
        </p:spPr>
        <p:txBody>
          <a:bodyPr wrap="square">
            <a:spAutoFit/>
          </a:bodyPr>
          <a:lstStyle/>
          <a:p>
            <a:r>
              <a:rPr lang="ru-RU" sz="1600" b="0" i="1" dirty="0">
                <a:effectLst/>
                <a:latin typeface="Arial" panose="020B0604020202020204" pitchFamily="34" charset="0"/>
              </a:rPr>
              <a:t>Установите соответствие между заголовками</a:t>
            </a:r>
            <a:r>
              <a:rPr lang="ru-RU" sz="1600" b="1" i="1" dirty="0">
                <a:effectLst/>
                <a:latin typeface="inherit"/>
              </a:rPr>
              <a:t> 1–8 </a:t>
            </a:r>
            <a:r>
              <a:rPr lang="ru-RU" sz="1600" b="0" i="1" dirty="0">
                <a:effectLst/>
                <a:latin typeface="Arial" panose="020B0604020202020204" pitchFamily="34" charset="0"/>
              </a:rPr>
              <a:t>и текстами</a:t>
            </a:r>
            <a:r>
              <a:rPr lang="ru-RU" sz="1600" b="1" i="1" dirty="0">
                <a:effectLst/>
                <a:latin typeface="inherit"/>
              </a:rPr>
              <a:t> A–G. </a:t>
            </a:r>
            <a:r>
              <a:rPr lang="ru-RU" sz="1600" b="0" i="1" dirty="0">
                <a:effectLst/>
                <a:latin typeface="Arial" panose="020B0604020202020204" pitchFamily="34" charset="0"/>
              </a:rPr>
              <a:t>Занесите свои ответы в таблицу. Используйте каждую цифру</a:t>
            </a:r>
            <a:r>
              <a:rPr lang="ru-RU" sz="1600" b="1" i="1" dirty="0">
                <a:effectLst/>
                <a:latin typeface="inherit"/>
              </a:rPr>
              <a:t> только один раз. </a:t>
            </a:r>
          </a:p>
          <a:p>
            <a:r>
              <a:rPr lang="ru-RU" sz="1600" b="1" i="1" dirty="0">
                <a:effectLst/>
                <a:latin typeface="inherit"/>
              </a:rPr>
              <a:t> В задании один заголовок лишний.</a:t>
            </a:r>
            <a:endParaRPr lang="ru-RU" sz="1600" dirty="0"/>
          </a:p>
        </p:txBody>
      </p:sp>
      <p:sp>
        <p:nvSpPr>
          <p:cNvPr id="5" name="Прямоугольник 4">
            <a:extLst>
              <a:ext uri="{FF2B5EF4-FFF2-40B4-BE49-F238E27FC236}">
                <a16:creationId xmlns:a16="http://schemas.microsoft.com/office/drawing/2014/main" xmlns="" id="{462DCC60-2FA3-4768-AED1-C76AD9A2627A}"/>
              </a:ext>
            </a:extLst>
          </p:cNvPr>
          <p:cNvSpPr/>
          <p:nvPr/>
        </p:nvSpPr>
        <p:spPr>
          <a:xfrm>
            <a:off x="418948" y="43588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10</a:t>
            </a:r>
          </a:p>
        </p:txBody>
      </p:sp>
      <p:sp>
        <p:nvSpPr>
          <p:cNvPr id="7" name="TextBox 6">
            <a:extLst>
              <a:ext uri="{FF2B5EF4-FFF2-40B4-BE49-F238E27FC236}">
                <a16:creationId xmlns:a16="http://schemas.microsoft.com/office/drawing/2014/main" xmlns="" id="{09330B31-560A-4DF9-A7D4-63D7CAB4985F}"/>
              </a:ext>
            </a:extLst>
          </p:cNvPr>
          <p:cNvSpPr txBox="1"/>
          <p:nvPr/>
        </p:nvSpPr>
        <p:spPr>
          <a:xfrm>
            <a:off x="701336" y="1657727"/>
            <a:ext cx="6616291" cy="2308324"/>
          </a:xfrm>
          <a:prstGeom prst="rect">
            <a:avLst/>
          </a:prstGeom>
          <a:noFill/>
        </p:spPr>
        <p:txBody>
          <a:bodyPr wrap="square">
            <a:spAutoFit/>
          </a:bodyPr>
          <a:lstStyle/>
          <a:p>
            <a:pPr algn="l" fontAlgn="base"/>
            <a:r>
              <a:rPr lang="en-US" b="1" i="0" dirty="0">
                <a:effectLst/>
                <a:latin typeface="Arial" panose="020B0604020202020204" pitchFamily="34" charset="0"/>
              </a:rPr>
              <a:t> </a:t>
            </a:r>
          </a:p>
          <a:p>
            <a:pPr algn="l" fontAlgn="base">
              <a:buFont typeface="+mj-lt"/>
              <a:buAutoNum type="arabicPeriod"/>
            </a:pPr>
            <a:r>
              <a:rPr lang="en-US" b="1" i="0" dirty="0">
                <a:effectLst/>
                <a:latin typeface="inherit"/>
              </a:rPr>
              <a:t>Places to stay in                                   5. Different landscapes</a:t>
            </a:r>
          </a:p>
          <a:p>
            <a:pPr algn="l" fontAlgn="base">
              <a:buFont typeface="+mj-lt"/>
              <a:buAutoNum type="arabicPeriod"/>
            </a:pPr>
            <a:r>
              <a:rPr lang="en-US" b="1" i="0" dirty="0">
                <a:effectLst/>
                <a:latin typeface="inherit"/>
              </a:rPr>
              <a:t>Arts and culture                                  6. Transport system</a:t>
            </a:r>
          </a:p>
          <a:p>
            <a:pPr algn="l" fontAlgn="base">
              <a:buFont typeface="+mj-lt"/>
              <a:buAutoNum type="arabicPeriod"/>
            </a:pPr>
            <a:r>
              <a:rPr lang="en-US" b="1" i="0" dirty="0">
                <a:effectLst/>
                <a:latin typeface="inherit"/>
              </a:rPr>
              <a:t>New country image                            7. National languages</a:t>
            </a:r>
          </a:p>
          <a:p>
            <a:pPr algn="l" fontAlgn="base">
              <a:buFont typeface="+mj-lt"/>
              <a:buAutoNum type="arabicPeriod"/>
            </a:pPr>
            <a:r>
              <a:rPr lang="en-US" b="1" i="0" dirty="0">
                <a:effectLst/>
                <a:latin typeface="inherit"/>
              </a:rPr>
              <a:t>Going out                                           </a:t>
            </a:r>
            <a:r>
              <a:rPr lang="ru-RU" b="1" i="0" dirty="0">
                <a:effectLst/>
                <a:latin typeface="inherit"/>
              </a:rPr>
              <a:t>   </a:t>
            </a:r>
            <a:r>
              <a:rPr lang="en-US" b="1" i="0" dirty="0">
                <a:effectLst/>
                <a:latin typeface="inherit"/>
              </a:rPr>
              <a:t>8. Eating out</a:t>
            </a:r>
          </a:p>
          <a:p>
            <a:pPr algn="l" fontAlgn="base"/>
            <a:r>
              <a:rPr lang="en-US" b="0" i="0" dirty="0">
                <a:solidFill>
                  <a:srgbClr val="555555"/>
                </a:solidFill>
                <a:effectLst/>
                <a:latin typeface="Arial" panose="020B0604020202020204" pitchFamily="34" charset="0"/>
              </a:rPr>
              <a:t> </a:t>
            </a:r>
          </a:p>
          <a:p>
            <a:r>
              <a:rPr lang="en-US" dirty="0"/>
              <a:t/>
            </a:r>
            <a:br>
              <a:rPr lang="en-US" dirty="0"/>
            </a:br>
            <a:endParaRPr lang="ru-RU" dirty="0"/>
          </a:p>
        </p:txBody>
      </p:sp>
      <p:sp>
        <p:nvSpPr>
          <p:cNvPr id="9" name="TextBox 8">
            <a:extLst>
              <a:ext uri="{FF2B5EF4-FFF2-40B4-BE49-F238E27FC236}">
                <a16:creationId xmlns:a16="http://schemas.microsoft.com/office/drawing/2014/main" xmlns="" id="{909E05EE-0F85-4A62-BD09-E5A3D3C7C1E9}"/>
              </a:ext>
            </a:extLst>
          </p:cNvPr>
          <p:cNvSpPr txBox="1"/>
          <p:nvPr/>
        </p:nvSpPr>
        <p:spPr>
          <a:xfrm>
            <a:off x="242048" y="3433246"/>
            <a:ext cx="7202113" cy="5262979"/>
          </a:xfrm>
          <a:prstGeom prst="rect">
            <a:avLst/>
          </a:prstGeom>
          <a:noFill/>
        </p:spPr>
        <p:txBody>
          <a:bodyPr wrap="square">
            <a:spAutoFit/>
          </a:bodyPr>
          <a:lstStyle/>
          <a:p>
            <a:pPr algn="l" fontAlgn="base"/>
            <a:r>
              <a:rPr lang="en-US" sz="1600" b="0" i="0" dirty="0">
                <a:effectLst/>
                <a:latin typeface="Arial" panose="020B0604020202020204" pitchFamily="34" charset="0"/>
              </a:rPr>
              <a:t>A. Belgium has always had a lot more than the faceless administrative buildings that you can see in the outskirts of its capital, Brussels. A number of beautiful historic cities and Brussels itself offer impressive architecture, lively nightlife, first-rate restaurants and numerous other attractions for visitors. Today, the old-fashioned idea of ‘boring Belgium’ has been well and truly forgotten, as more and more people discover its very individual charms for themselves.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B. Nature in Belgium is varied. The rivers and hills of the Ardennes in the southeast contrast sharply with the rolling plains which make up much of the northern and western countryside. The most notable features are the great forest near the frontier with Germany and Luxembourg and the wide, sandy beaches of the northern coast.</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C. It is easy both to enter and to travel around pocket- sized Belgium which is divided into the Dutch speaking north and the French-speaking south. Officially the Belgians speak Dutch, French and German. Dutch is slightly more widely spoken than French, and German is spoken the least. The Belgians, living in the north, will often prefer to answer visitors in English rather than French, even if the visitor’s French is good.</a:t>
            </a:r>
          </a:p>
          <a:p>
            <a:pPr algn="l" fontAlgn="base"/>
            <a:r>
              <a:rPr lang="en-US" sz="1600" b="0" i="0" dirty="0">
                <a:solidFill>
                  <a:srgbClr val="555555"/>
                </a:solidFill>
                <a:effectLst/>
                <a:latin typeface="Arial" panose="020B0604020202020204" pitchFamily="34" charset="0"/>
              </a:rPr>
              <a:t> </a:t>
            </a:r>
          </a:p>
        </p:txBody>
      </p:sp>
    </p:spTree>
    <p:extLst>
      <p:ext uri="{BB962C8B-B14F-4D97-AF65-F5344CB8AC3E}">
        <p14:creationId xmlns:p14="http://schemas.microsoft.com/office/powerpoint/2010/main" xmlns="" val="328962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15325A-3580-4BE3-BD26-79B68FCD0505}"/>
              </a:ext>
            </a:extLst>
          </p:cNvPr>
          <p:cNvSpPr txBox="1"/>
          <p:nvPr/>
        </p:nvSpPr>
        <p:spPr>
          <a:xfrm>
            <a:off x="174813" y="469598"/>
            <a:ext cx="7167282" cy="6986528"/>
          </a:xfrm>
          <a:prstGeom prst="rect">
            <a:avLst/>
          </a:prstGeom>
          <a:noFill/>
        </p:spPr>
        <p:txBody>
          <a:bodyPr wrap="square">
            <a:spAutoFit/>
          </a:bodyPr>
          <a:lstStyle/>
          <a:p>
            <a:pPr algn="l" fontAlgn="base"/>
            <a:r>
              <a:rPr lang="en-US" sz="1600" b="0" i="0" dirty="0">
                <a:effectLst/>
                <a:latin typeface="Arial" panose="020B0604020202020204" pitchFamily="34" charset="0"/>
              </a:rPr>
              <a:t>D. Belgium has a wide range of hotels from 5-star luxury to small family pensions and inns. In some regions of the country, farm holidays are available. There visitors can (for a small cost) participate in the daily work of the farm. There are plenty of opportunities to rent furnished villas, flats, rooms, or bungalows for a holiday period. These holiday houses and flats are comfortable and well-equipped.</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E. The Belgian style of cooking is similar to French, based on meat and seafood. Each region in Belgium has its own special dish. Butter, cream, beer and wine are generously used in cooking. The Belgians are keen on their food, and the country is very well supplied with excellent restaurants to suit all budgets. The perfect evening out here involves a delicious meal, and the restaurants and cafes are busy at all times of the week.</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F. As well as being one of the best cities in the world for eating out (both for its high quality and range), Brussels has a very active and varied nightlife. It has 10 theatres which produce plays in both Dutch and French. There are also dozens of cinemas, numerous discos and many night-time cafes in Brussels. Elsewhere, the nightlife choices depend on the size of the town, but there is no shortage of fun to be had in any of the major cities.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G. There is a good system of underground trains, trams and buses in all the major towns and cities. In addition, Belgium’s waterways offer a pleasant way to enjoy the country. Visitors can take a one-hour cruise around the canals of Bruges (sometimes described as the Venice of the North) or an extended cruise along the rivers and canals linking the major cities of Belgium and the Netherlands.</a:t>
            </a:r>
          </a:p>
          <a:p>
            <a:pPr algn="l" fontAlgn="base"/>
            <a:r>
              <a:rPr lang="en-US" sz="1600" b="0" i="0" dirty="0">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FFDB15CE-73EF-477A-A410-CDCA96AE58A0}"/>
              </a:ext>
            </a:extLst>
          </p:cNvPr>
          <p:cNvGraphicFramePr>
            <a:graphicFrameLocks noGrp="1"/>
          </p:cNvGraphicFramePr>
          <p:nvPr>
            <p:extLst>
              <p:ext uri="{D42A27DB-BD31-4B8C-83A1-F6EECF244321}">
                <p14:modId xmlns:p14="http://schemas.microsoft.com/office/powerpoint/2010/main" xmlns="" val="3848071058"/>
              </p:ext>
            </p:extLst>
          </p:nvPr>
        </p:nvGraphicFramePr>
        <p:xfrm>
          <a:off x="322731" y="8442112"/>
          <a:ext cx="6871445" cy="984276"/>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Текст</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Заголовок</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320042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192389-3157-4292-ADC4-52CA7FBE7DFD}"/>
              </a:ext>
            </a:extLst>
          </p:cNvPr>
          <p:cNvSpPr txBox="1"/>
          <p:nvPr/>
        </p:nvSpPr>
        <p:spPr>
          <a:xfrm>
            <a:off x="147918" y="1056809"/>
            <a:ext cx="7274858" cy="5970865"/>
          </a:xfrm>
          <a:prstGeom prst="rect">
            <a:avLst/>
          </a:prstGeom>
          <a:noFill/>
        </p:spPr>
        <p:txBody>
          <a:bodyPr wrap="square">
            <a:spAutoFit/>
          </a:bodyPr>
          <a:lstStyle/>
          <a:p>
            <a:pPr algn="l" fontAlgn="base"/>
            <a:r>
              <a:rPr lang="en-US" sz="1600" b="0" i="0" dirty="0">
                <a:effectLst/>
                <a:latin typeface="Arial" panose="020B0604020202020204" pitchFamily="34" charset="0"/>
              </a:rPr>
              <a:t>  </a:t>
            </a:r>
          </a:p>
          <a:p>
            <a:pPr algn="ctr" fontAlgn="base"/>
            <a:r>
              <a:rPr lang="en-US" sz="1400" b="1" dirty="0">
                <a:effectLst/>
                <a:latin typeface="inherit"/>
              </a:rPr>
              <a:t>Australia</a:t>
            </a:r>
            <a:endParaRPr lang="en-US" sz="1400" b="1" dirty="0">
              <a:effectLst/>
              <a:latin typeface="Playfair Display"/>
            </a:endParaRP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Australia is one of the world’s most ethnically diverse nations. Nearly a quarter of the people who live in Australia </a:t>
            </a:r>
            <a:r>
              <a:rPr lang="en-US" sz="1400" b="1" i="0" dirty="0">
                <a:effectLst/>
                <a:latin typeface="inherit"/>
              </a:rPr>
              <a:t>(A)</a:t>
            </a:r>
            <a:r>
              <a:rPr lang="en-US" sz="1400" b="0" i="0" dirty="0">
                <a:effectLst/>
                <a:latin typeface="Arial" panose="020B0604020202020204" pitchFamily="34" charset="0"/>
              </a:rPr>
              <a:t> ______. They come from the United Kingdom and other European countries, but also from China, Vietnam, North Africa, and the Middle East.</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First people arrived in Australia about 50,000 years ago. They </a:t>
            </a:r>
            <a:r>
              <a:rPr lang="en-US" sz="1400" b="1" i="0" dirty="0">
                <a:effectLst/>
                <a:latin typeface="inherit"/>
              </a:rPr>
              <a:t>(B) </a:t>
            </a:r>
            <a:r>
              <a:rPr lang="en-US" sz="1400" b="0" i="0" dirty="0">
                <a:effectLst/>
                <a:latin typeface="Arial" panose="020B0604020202020204" pitchFamily="34" charset="0"/>
              </a:rPr>
              <a:t>______ land bridges when sea levels were lower. The next to land in Australia were Dutch explorers. They came in 1606. In 1788 the British began to settle there. Many settlers </a:t>
            </a:r>
            <a:r>
              <a:rPr lang="en-US" sz="1400" b="1" i="0" dirty="0">
                <a:effectLst/>
                <a:latin typeface="inherit"/>
              </a:rPr>
              <a:t>(C)</a:t>
            </a:r>
            <a:r>
              <a:rPr lang="en-US" sz="1400" b="0" i="0" dirty="0">
                <a:effectLst/>
                <a:latin typeface="Arial" panose="020B0604020202020204" pitchFamily="34" charset="0"/>
              </a:rPr>
              <a:t> ______ as punishment. For a short time, the newcomers lived peacefully with the Aboriginal people.</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In 1851, gold was discovered in Australia. A rush to find riches brought </a:t>
            </a:r>
            <a:r>
              <a:rPr lang="en-US" sz="1400" b="1" i="0" dirty="0">
                <a:effectLst/>
                <a:latin typeface="inherit"/>
              </a:rPr>
              <a:t>(D)</a:t>
            </a:r>
            <a:r>
              <a:rPr lang="en-US" sz="1400" b="0" i="0" dirty="0">
                <a:effectLst/>
                <a:latin typeface="Arial" panose="020B0604020202020204" pitchFamily="34" charset="0"/>
              </a:rPr>
              <a:t> ______ 1859, six separate colonies were created which later became part of the British Commonwealth.</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Australian culture is founded on stories of battlers, bushrangers and brave soldiers. Today </a:t>
            </a:r>
            <a:r>
              <a:rPr lang="en-US" sz="1400" b="1" i="0" dirty="0">
                <a:effectLst/>
                <a:latin typeface="inherit"/>
              </a:rPr>
              <a:t>(Е)</a:t>
            </a:r>
            <a:r>
              <a:rPr lang="en-US" sz="1400" b="0" i="0" dirty="0">
                <a:effectLst/>
                <a:latin typeface="Arial" panose="020B0604020202020204" pitchFamily="34" charset="0"/>
              </a:rPr>
              <a:t> ______ its Aboriginal heritage, vibrant mix of cultures, innovative ideas and a thriving ecosystem.</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Australia’s ecosystem is an unusual one because of its remote location. As a result, there are </a:t>
            </a:r>
            <a:r>
              <a:rPr lang="en-US" sz="1400" b="1" i="0" dirty="0">
                <a:effectLst/>
                <a:latin typeface="inherit"/>
              </a:rPr>
              <a:t>(F)</a:t>
            </a:r>
            <a:r>
              <a:rPr lang="en-US" sz="1400" b="0" i="0" dirty="0">
                <a:effectLst/>
                <a:latin typeface="Arial" panose="020B0604020202020204" pitchFamily="34" charset="0"/>
              </a:rPr>
              <a:t> ______ and nowhere else in the world, such as kangaroo and koala.</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One of Australia’s most amazing sites rises like an enormous whale’s back from a flat desert called the Red Center. It is a sacred natural formation at the heart of the country and the largest rock in the world!</a:t>
            </a:r>
          </a:p>
          <a:p>
            <a:pPr algn="l" fontAlgn="base"/>
            <a:r>
              <a:rPr lang="en-US" sz="1400" b="0" i="0" dirty="0">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4" name="Прямоугольник 3">
            <a:extLst>
              <a:ext uri="{FF2B5EF4-FFF2-40B4-BE49-F238E27FC236}">
                <a16:creationId xmlns:a16="http://schemas.microsoft.com/office/drawing/2014/main" xmlns="" id="{B90D6221-1DD8-4E0E-A87E-8347B75999D4}"/>
              </a:ext>
            </a:extLst>
          </p:cNvPr>
          <p:cNvSpPr/>
          <p:nvPr/>
        </p:nvSpPr>
        <p:spPr>
          <a:xfrm>
            <a:off x="323942" y="18275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11</a:t>
            </a:r>
          </a:p>
        </p:txBody>
      </p:sp>
      <p:sp>
        <p:nvSpPr>
          <p:cNvPr id="6" name="TextBox 5">
            <a:extLst>
              <a:ext uri="{FF2B5EF4-FFF2-40B4-BE49-F238E27FC236}">
                <a16:creationId xmlns:a16="http://schemas.microsoft.com/office/drawing/2014/main" xmlns="" id="{09B0DB42-8609-44C3-B43B-1FE27111F8F2}"/>
              </a:ext>
            </a:extLst>
          </p:cNvPr>
          <p:cNvSpPr txBox="1"/>
          <p:nvPr/>
        </p:nvSpPr>
        <p:spPr>
          <a:xfrm>
            <a:off x="1044575" y="310985"/>
            <a:ext cx="6515100" cy="1077218"/>
          </a:xfrm>
          <a:prstGeom prst="rect">
            <a:avLst/>
          </a:prstGeom>
          <a:noFill/>
        </p:spPr>
        <p:txBody>
          <a:bodyPr wrap="square">
            <a:spAutoFit/>
          </a:bodyPr>
          <a:lstStyle/>
          <a:p>
            <a:pPr algn="l" fontAlgn="base"/>
            <a:r>
              <a:rPr lang="en-US" sz="1600" b="0" i="0" dirty="0" err="1">
                <a:effectLst/>
                <a:latin typeface="Arial" panose="020B0604020202020204" pitchFamily="34" charset="0"/>
              </a:rPr>
              <a:t>Прочитайте</a:t>
            </a:r>
            <a:r>
              <a:rPr lang="en-US" sz="1600" b="0" i="0" dirty="0">
                <a:effectLst/>
                <a:latin typeface="Arial" panose="020B0604020202020204" pitchFamily="34" charset="0"/>
              </a:rPr>
              <a:t> </a:t>
            </a:r>
            <a:r>
              <a:rPr lang="en-US" sz="1600" b="0" i="0" dirty="0" err="1">
                <a:effectLst/>
                <a:latin typeface="Arial" panose="020B0604020202020204" pitchFamily="34" charset="0"/>
              </a:rPr>
              <a:t>текст</a:t>
            </a:r>
            <a:r>
              <a:rPr lang="en-US" sz="1600" b="0" i="0" dirty="0">
                <a:effectLst/>
                <a:latin typeface="Arial" panose="020B0604020202020204" pitchFamily="34" charset="0"/>
              </a:rPr>
              <a:t> и </a:t>
            </a:r>
            <a:r>
              <a:rPr lang="en-US" sz="1600" b="0" i="0" dirty="0" err="1">
                <a:effectLst/>
                <a:latin typeface="Arial" panose="020B0604020202020204" pitchFamily="34" charset="0"/>
              </a:rPr>
              <a:t>заполните</a:t>
            </a:r>
            <a:r>
              <a:rPr lang="en-US" sz="1600" b="0" i="0" dirty="0">
                <a:effectLst/>
                <a:latin typeface="Arial" panose="020B0604020202020204" pitchFamily="34" charset="0"/>
              </a:rPr>
              <a:t> </a:t>
            </a:r>
            <a:r>
              <a:rPr lang="en-US" sz="1600" b="0" i="0" dirty="0" err="1">
                <a:effectLst/>
                <a:latin typeface="Arial" panose="020B0604020202020204" pitchFamily="34" charset="0"/>
              </a:rPr>
              <a:t>пропуски</a:t>
            </a:r>
            <a:r>
              <a:rPr lang="en-US" sz="1600" b="0" i="0" dirty="0">
                <a:effectLst/>
                <a:latin typeface="Arial" panose="020B0604020202020204" pitchFamily="34" charset="0"/>
              </a:rPr>
              <a:t> A–F </a:t>
            </a:r>
            <a:r>
              <a:rPr lang="en-US" sz="1600" b="0" i="0" dirty="0" err="1">
                <a:effectLst/>
                <a:latin typeface="Arial" panose="020B0604020202020204" pitchFamily="34" charset="0"/>
              </a:rPr>
              <a:t>частями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обозначенными</a:t>
            </a:r>
            <a:r>
              <a:rPr lang="en-US" sz="1600" b="0" i="0" dirty="0">
                <a:effectLst/>
                <a:latin typeface="Arial" panose="020B0604020202020204" pitchFamily="34" charset="0"/>
              </a:rPr>
              <a:t> </a:t>
            </a:r>
            <a:r>
              <a:rPr lang="en-US" sz="1600" b="0" i="0" dirty="0" err="1">
                <a:effectLst/>
                <a:latin typeface="Arial" panose="020B0604020202020204" pitchFamily="34" charset="0"/>
              </a:rPr>
              <a:t>цифрами</a:t>
            </a:r>
            <a:r>
              <a:rPr lang="en-US" sz="1600" b="0" i="0" dirty="0">
                <a:effectLst/>
                <a:latin typeface="Arial" panose="020B0604020202020204" pitchFamily="34" charset="0"/>
              </a:rPr>
              <a:t> 1–7. </a:t>
            </a:r>
            <a:r>
              <a:rPr lang="en-US" sz="1600" b="0" i="0" dirty="0" err="1">
                <a:effectLst/>
                <a:latin typeface="Arial" panose="020B0604020202020204" pitchFamily="34" charset="0"/>
              </a:rPr>
              <a:t>Одна</a:t>
            </a:r>
            <a:r>
              <a:rPr lang="en-US" sz="1600" b="0" i="0" dirty="0">
                <a:effectLst/>
                <a:latin typeface="Arial" panose="020B0604020202020204" pitchFamily="34" charset="0"/>
              </a:rPr>
              <a:t> </a:t>
            </a:r>
            <a:r>
              <a:rPr lang="en-US" sz="1600" b="0" i="0" dirty="0" err="1">
                <a:effectLst/>
                <a:latin typeface="Arial" panose="020B0604020202020204" pitchFamily="34" charset="0"/>
              </a:rPr>
              <a:t>из</a:t>
            </a:r>
            <a:r>
              <a:rPr lang="en-US" sz="1600" b="0" i="0" dirty="0">
                <a:effectLst/>
                <a:latin typeface="Arial" panose="020B0604020202020204" pitchFamily="34" charset="0"/>
              </a:rPr>
              <a:t> </a:t>
            </a:r>
            <a:r>
              <a:rPr lang="en-US" sz="1600" b="0" i="0" dirty="0" err="1">
                <a:effectLst/>
                <a:latin typeface="Arial" panose="020B0604020202020204" pitchFamily="34" charset="0"/>
              </a:rPr>
              <a:t>частей</a:t>
            </a:r>
            <a:r>
              <a:rPr lang="en-US" sz="1600" b="0" i="0" dirty="0">
                <a:effectLst/>
                <a:latin typeface="Arial" panose="020B0604020202020204" pitchFamily="34" charset="0"/>
              </a:rPr>
              <a:t> в </a:t>
            </a:r>
            <a:r>
              <a:rPr lang="en-US" sz="1600" b="0" i="0" dirty="0" err="1">
                <a:effectLst/>
                <a:latin typeface="Arial" panose="020B0604020202020204" pitchFamily="34" charset="0"/>
              </a:rPr>
              <a:t>списке</a:t>
            </a:r>
            <a:r>
              <a:rPr lang="en-US" sz="1600" b="0" i="0" dirty="0">
                <a:effectLst/>
                <a:latin typeface="Arial" panose="020B0604020202020204" pitchFamily="34" charset="0"/>
              </a:rPr>
              <a:t> 1–7 — </a:t>
            </a:r>
            <a:r>
              <a:rPr lang="en-US" sz="1600" b="0" i="0" dirty="0" err="1">
                <a:effectLst/>
                <a:latin typeface="Arial" panose="020B0604020202020204" pitchFamily="34" charset="0"/>
              </a:rPr>
              <a:t>лишняя</a:t>
            </a:r>
            <a:r>
              <a:rPr lang="en-US" sz="1600" b="0" i="0" dirty="0">
                <a:effectLst/>
                <a:latin typeface="Arial" panose="020B0604020202020204" pitchFamily="34" charset="0"/>
              </a:rPr>
              <a:t>. </a:t>
            </a:r>
            <a:r>
              <a:rPr lang="en-US" sz="1600" b="0" i="0" dirty="0" err="1">
                <a:effectLst/>
                <a:latin typeface="Arial" panose="020B0604020202020204" pitchFamily="34" charset="0"/>
              </a:rPr>
              <a:t>Занесите</a:t>
            </a:r>
            <a:r>
              <a:rPr lang="en-US" sz="1600" b="0" i="0" dirty="0">
                <a:effectLst/>
                <a:latin typeface="Arial" panose="020B0604020202020204" pitchFamily="34" charset="0"/>
              </a:rPr>
              <a:t> </a:t>
            </a:r>
            <a:r>
              <a:rPr lang="en-US" sz="1600" b="0" i="0" dirty="0" err="1">
                <a:effectLst/>
                <a:latin typeface="Arial" panose="020B0604020202020204" pitchFamily="34" charset="0"/>
              </a:rPr>
              <a:t>цифры</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обозначающие</a:t>
            </a:r>
            <a:r>
              <a:rPr lang="en-US" sz="1600" b="0" i="0" dirty="0">
                <a:effectLst/>
                <a:latin typeface="Arial" panose="020B0604020202020204" pitchFamily="34" charset="0"/>
              </a:rPr>
              <a:t> </a:t>
            </a:r>
            <a:r>
              <a:rPr lang="en-US" sz="1600" b="0" i="0" dirty="0" err="1">
                <a:effectLst/>
                <a:latin typeface="Arial" panose="020B0604020202020204" pitchFamily="34" charset="0"/>
              </a:rPr>
              <a:t>соответствующие</a:t>
            </a:r>
            <a:r>
              <a:rPr lang="en-US" sz="1600" b="0" i="0" dirty="0">
                <a:effectLst/>
                <a:latin typeface="Arial" panose="020B0604020202020204" pitchFamily="34" charset="0"/>
              </a:rPr>
              <a:t> </a:t>
            </a:r>
            <a:r>
              <a:rPr lang="en-US" sz="1600" b="0" i="0" dirty="0" err="1">
                <a:effectLst/>
                <a:latin typeface="Arial" panose="020B0604020202020204" pitchFamily="34" charset="0"/>
              </a:rPr>
              <a:t>части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в </a:t>
            </a:r>
            <a:r>
              <a:rPr lang="en-US" sz="1600" b="0" i="0" dirty="0" err="1">
                <a:effectLst/>
                <a:latin typeface="Arial" panose="020B0604020202020204" pitchFamily="34" charset="0"/>
              </a:rPr>
              <a:t>таблицу</a:t>
            </a:r>
            <a:r>
              <a:rPr lang="en-US" sz="1600" b="0" i="0" dirty="0">
                <a:effectLst/>
                <a:latin typeface="Arial" panose="020B0604020202020204" pitchFamily="34" charset="0"/>
              </a:rPr>
              <a:t>.</a:t>
            </a:r>
          </a:p>
        </p:txBody>
      </p:sp>
      <p:sp>
        <p:nvSpPr>
          <p:cNvPr id="8" name="TextBox 7">
            <a:extLst>
              <a:ext uri="{FF2B5EF4-FFF2-40B4-BE49-F238E27FC236}">
                <a16:creationId xmlns:a16="http://schemas.microsoft.com/office/drawing/2014/main" xmlns="" id="{92A82561-D354-48D3-AEA7-A0E727FB3028}"/>
              </a:ext>
            </a:extLst>
          </p:cNvPr>
          <p:cNvSpPr txBox="1"/>
          <p:nvPr/>
        </p:nvSpPr>
        <p:spPr>
          <a:xfrm>
            <a:off x="201706" y="6757980"/>
            <a:ext cx="7036172" cy="1815882"/>
          </a:xfrm>
          <a:prstGeom prst="rect">
            <a:avLst/>
          </a:prstGeom>
          <a:noFill/>
        </p:spPr>
        <p:txBody>
          <a:bodyPr wrap="square">
            <a:spAutoFit/>
          </a:bodyPr>
          <a:lstStyle/>
          <a:p>
            <a:pPr algn="l" fontAlgn="base">
              <a:buFont typeface="+mj-lt"/>
              <a:buAutoNum type="arabicPeriod"/>
            </a:pPr>
            <a:r>
              <a:rPr lang="en-US" sz="1600" b="0" i="0" dirty="0">
                <a:effectLst/>
                <a:latin typeface="inherit"/>
              </a:rPr>
              <a:t>Australia is one of the most</a:t>
            </a:r>
          </a:p>
          <a:p>
            <a:pPr algn="l" fontAlgn="base">
              <a:buFont typeface="+mj-lt"/>
              <a:buAutoNum type="arabicPeriod"/>
            </a:pPr>
            <a:r>
              <a:rPr lang="en-US" sz="1600" b="0" i="0" dirty="0">
                <a:effectLst/>
                <a:latin typeface="inherit"/>
              </a:rPr>
              <a:t>were born in other countries</a:t>
            </a:r>
          </a:p>
          <a:p>
            <a:pPr algn="l" fontAlgn="base">
              <a:buFont typeface="+mj-lt"/>
              <a:buAutoNum type="arabicPeriod"/>
            </a:pPr>
            <a:r>
              <a:rPr lang="en-US" sz="1600" b="0" i="0" dirty="0">
                <a:effectLst/>
                <a:latin typeface="inherit"/>
              </a:rPr>
              <a:t>Australia also defines itself by</a:t>
            </a:r>
          </a:p>
          <a:p>
            <a:pPr algn="l" fontAlgn="base">
              <a:buFont typeface="+mj-lt"/>
              <a:buAutoNum type="arabicPeriod"/>
            </a:pPr>
            <a:r>
              <a:rPr lang="en-US" sz="1600" b="0" i="0" dirty="0">
                <a:effectLst/>
                <a:latin typeface="inherit"/>
              </a:rPr>
              <a:t>many animal species that occur here</a:t>
            </a:r>
          </a:p>
          <a:p>
            <a:pPr algn="l" fontAlgn="base">
              <a:buFont typeface="+mj-lt"/>
              <a:buAutoNum type="arabicPeriod"/>
            </a:pPr>
            <a:r>
              <a:rPr lang="en-US" sz="1600" b="0" i="0" dirty="0">
                <a:effectLst/>
                <a:latin typeface="inherit"/>
              </a:rPr>
              <a:t>may have travelled from Asia across</a:t>
            </a:r>
          </a:p>
          <a:p>
            <a:pPr algn="l" fontAlgn="base">
              <a:buFont typeface="+mj-lt"/>
              <a:buAutoNum type="arabicPeriod"/>
            </a:pPr>
            <a:r>
              <a:rPr lang="en-US" sz="1600" b="0" i="0" dirty="0">
                <a:effectLst/>
                <a:latin typeface="inherit"/>
              </a:rPr>
              <a:t>thousands of new immigrants, and by</a:t>
            </a:r>
          </a:p>
          <a:p>
            <a:pPr algn="l" fontAlgn="base">
              <a:buFont typeface="+mj-lt"/>
              <a:buAutoNum type="arabicPeriod"/>
            </a:pPr>
            <a:r>
              <a:rPr lang="en-US" sz="1600" b="0" i="0" dirty="0">
                <a:effectLst/>
                <a:latin typeface="inherit"/>
              </a:rPr>
              <a:t>were criminals sent to live in Australia</a:t>
            </a:r>
          </a:p>
        </p:txBody>
      </p:sp>
      <p:graphicFrame>
        <p:nvGraphicFramePr>
          <p:cNvPr id="9" name="Таблица 8">
            <a:extLst>
              <a:ext uri="{FF2B5EF4-FFF2-40B4-BE49-F238E27FC236}">
                <a16:creationId xmlns:a16="http://schemas.microsoft.com/office/drawing/2014/main" xmlns="" id="{AA22C8D0-3EEB-44AB-ADCA-8A9D378B643F}"/>
              </a:ext>
            </a:extLst>
          </p:cNvPr>
          <p:cNvGraphicFramePr>
            <a:graphicFrameLocks noGrp="1"/>
          </p:cNvGraphicFramePr>
          <p:nvPr>
            <p:extLst>
              <p:ext uri="{D42A27DB-BD31-4B8C-83A1-F6EECF244321}">
                <p14:modId xmlns:p14="http://schemas.microsoft.com/office/powerpoint/2010/main" xmlns="" val="4155477638"/>
              </p:ext>
            </p:extLst>
          </p:nvPr>
        </p:nvGraphicFramePr>
        <p:xfrm>
          <a:off x="201706" y="8869318"/>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dirty="0">
                          <a:effectLst/>
                        </a:rPr>
                        <a:t>Пропуск</a:t>
                      </a:r>
                      <a:endParaRPr lang="ru-RU" sz="1200" b="0" dirty="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100" b="0" dirty="0">
                          <a:effectLst/>
                          <a:latin typeface="inherit"/>
                        </a:rPr>
                        <a:t>Часть предложения</a:t>
                      </a: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81759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4BA4570-E1E0-4EBA-9B34-AD610618C4A0}"/>
              </a:ext>
            </a:extLst>
          </p:cNvPr>
          <p:cNvSpPr txBox="1"/>
          <p:nvPr/>
        </p:nvSpPr>
        <p:spPr>
          <a:xfrm>
            <a:off x="418072" y="144814"/>
            <a:ext cx="6723529" cy="830997"/>
          </a:xfrm>
          <a:prstGeom prst="rect">
            <a:avLst/>
          </a:prstGeom>
          <a:noFill/>
        </p:spPr>
        <p:txBody>
          <a:bodyPr wrap="square">
            <a:spAutoFit/>
          </a:bodyPr>
          <a:lstStyle/>
          <a:p>
            <a:r>
              <a:rPr lang="ru-RU" sz="1600" b="0" i="1" dirty="0">
                <a:effectLst/>
                <a:latin typeface="Arial" panose="020B0604020202020204" pitchFamily="34" charset="0"/>
              </a:rPr>
              <a:t>Прочитайте рассказ и выполните задания </a:t>
            </a:r>
            <a:r>
              <a:rPr lang="ru-RU" sz="1600" b="1" i="1" dirty="0">
                <a:effectLst/>
                <a:latin typeface="inherit"/>
              </a:rPr>
              <a:t>1–7</a:t>
            </a:r>
            <a:r>
              <a:rPr lang="ru-RU" sz="1600" b="0" i="1" dirty="0">
                <a:effectLst/>
                <a:latin typeface="Arial" panose="020B0604020202020204" pitchFamily="34" charset="0"/>
              </a:rPr>
              <a:t>. В каждом задании обведите букву </a:t>
            </a:r>
            <a:r>
              <a:rPr lang="ru-RU" sz="1600" b="1" i="1" dirty="0">
                <a:effectLst/>
                <a:latin typeface="inherit"/>
              </a:rPr>
              <a:t>A</a:t>
            </a:r>
            <a:r>
              <a:rPr lang="ru-RU" sz="1600" b="0" i="1" dirty="0">
                <a:effectLst/>
                <a:latin typeface="Arial" panose="020B0604020202020204" pitchFamily="34" charset="0"/>
              </a:rPr>
              <a:t>, </a:t>
            </a:r>
            <a:r>
              <a:rPr lang="ru-RU" sz="1600" b="1" i="1" dirty="0">
                <a:effectLst/>
                <a:latin typeface="inherit"/>
              </a:rPr>
              <a:t>B</a:t>
            </a:r>
            <a:r>
              <a:rPr lang="ru-RU" sz="1600" b="0" i="1" dirty="0">
                <a:effectLst/>
                <a:latin typeface="Arial" panose="020B0604020202020204" pitchFamily="34" charset="0"/>
              </a:rPr>
              <a:t>, </a:t>
            </a:r>
            <a:r>
              <a:rPr lang="ru-RU" sz="1600" b="1" i="1" dirty="0">
                <a:effectLst/>
                <a:latin typeface="inherit"/>
              </a:rPr>
              <a:t>C</a:t>
            </a:r>
            <a:r>
              <a:rPr lang="ru-RU" sz="1600" b="0" i="1" dirty="0">
                <a:effectLst/>
                <a:latin typeface="Arial" panose="020B0604020202020204" pitchFamily="34" charset="0"/>
              </a:rPr>
              <a:t> или </a:t>
            </a:r>
            <a:r>
              <a:rPr lang="ru-RU" sz="1600" b="1" i="1" dirty="0">
                <a:effectLst/>
                <a:latin typeface="inherit"/>
              </a:rPr>
              <a:t>D</a:t>
            </a:r>
            <a:r>
              <a:rPr lang="ru-RU" sz="1600" b="0" i="1" dirty="0">
                <a:effectLst/>
                <a:latin typeface="Arial" panose="020B0604020202020204" pitchFamily="34" charset="0"/>
              </a:rPr>
              <a:t>, соответствующую выбранному вами варианту ответа.</a:t>
            </a:r>
            <a:endParaRPr lang="ru-RU" sz="1600" dirty="0"/>
          </a:p>
        </p:txBody>
      </p:sp>
      <p:sp>
        <p:nvSpPr>
          <p:cNvPr id="8" name="TextBox 7">
            <a:extLst>
              <a:ext uri="{FF2B5EF4-FFF2-40B4-BE49-F238E27FC236}">
                <a16:creationId xmlns:a16="http://schemas.microsoft.com/office/drawing/2014/main" xmlns="" id="{00BB319C-2C7A-4D69-A243-41977BE177AC}"/>
              </a:ext>
            </a:extLst>
          </p:cNvPr>
          <p:cNvSpPr txBox="1"/>
          <p:nvPr/>
        </p:nvSpPr>
        <p:spPr>
          <a:xfrm>
            <a:off x="351442" y="1177517"/>
            <a:ext cx="6856787" cy="8987076"/>
          </a:xfrm>
          <a:prstGeom prst="rect">
            <a:avLst/>
          </a:prstGeom>
          <a:noFill/>
        </p:spPr>
        <p:txBody>
          <a:bodyPr wrap="square">
            <a:spAutoFit/>
          </a:bodyPr>
          <a:lstStyle/>
          <a:p>
            <a:pPr algn="l" fontAlgn="base"/>
            <a:r>
              <a:rPr lang="en-US" sz="1600" b="0" i="0" dirty="0">
                <a:effectLst/>
                <a:latin typeface="Arial" panose="020B0604020202020204" pitchFamily="34" charset="0"/>
              </a:rPr>
              <a:t>The London Marathon celebrates its 23rd birthday. That is 23 years of stresses and strains, blisters and sore bits, and incredible tales. Somehow, yours truly has managed to run four of them. And I have medals to prove it. It seemed like a good idea at the time. I watched the inaugural London Marathon on March 29th, 1981. It seemed extraordinary that normal people would want to run 26 miles and 385 yards. And, it must be said, they looked strange and not quite steady at the end of it all. There are, indeed, terrible tales of people losing consciousness by the time they reach that glorious finishing line. But I was captivated. I knew I had to do it.</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Three years later I was living in London, not far from Greenwich where the event begins, and it seemed the perfect opportunity to give it a go. I was only a short train ride from the starting line, but more than 26 miles from the finish. “Who cares?” I thought. </a:t>
            </a:r>
            <a:r>
              <a:rPr lang="en-US" sz="1600" b="1" i="0" dirty="0">
                <a:effectLst/>
                <a:latin typeface="inherit"/>
              </a:rPr>
              <a:t>By the end I did</a:t>
            </a:r>
            <a:r>
              <a:rPr lang="en-US" sz="1600" b="0" i="0" dirty="0">
                <a:effectLst/>
                <a:latin typeface="Arial" panose="020B0604020202020204" pitchFamily="34" charset="0"/>
              </a:rPr>
              <a:t>. The moment I crossed that finishing line, and had that medal placed around my neck, was one of the finest in my life. The sense of achievement was immense. It was a mad thing to do, and ultimately pointless. But knowing that I’d run a Marathon – that most historic of all distant races – felt incredible.</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London provides one of the easiest of all the officially sanctioned marathons because most of it is flat. Yes, there are the cobblestones while running through the Tower of London, and there are the quiet patches where crowds are thin and you are crying out for some encouragement – those things matter to the alleged “fun” runners like myself, the serious runners don’t think of such things.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This year London will attract unprecedented number of athletes, a lot of title holders among them. It is set to witness what is probably </a:t>
            </a:r>
            <a:r>
              <a:rPr lang="en-US" sz="1600" b="1" i="0" dirty="0">
                <a:effectLst/>
                <a:latin typeface="inherit"/>
              </a:rPr>
              <a:t>the greatest field ever for a marathon</a:t>
            </a:r>
            <a:r>
              <a:rPr lang="en-US" sz="1600" b="0" i="0" dirty="0">
                <a:effectLst/>
                <a:latin typeface="Arial" panose="020B0604020202020204" pitchFamily="34" charset="0"/>
              </a:rPr>
              <a:t>. In the men’s race, for example, among numerous applicants there’s the holder of the world’s best time, Khalid Khannouchi of the USA; the defending champion El Mouriz of Morocco; Ethiopia’s Olympic bronze-</a:t>
            </a:r>
            <a:r>
              <a:rPr lang="en-US" sz="1600" b="0" i="0" dirty="0" err="1">
                <a:effectLst/>
                <a:latin typeface="Arial" panose="020B0604020202020204" pitchFamily="34" charset="0"/>
              </a:rPr>
              <a:t>medallist</a:t>
            </a:r>
            <a:r>
              <a:rPr lang="en-US" sz="1600" b="0" i="0" dirty="0">
                <a:effectLst/>
                <a:latin typeface="Arial" panose="020B0604020202020204" pitchFamily="34" charset="0"/>
              </a:rPr>
              <a:t> Tesfaye Tola. And, making his marathon debut, is one of the finest long distance runners of all time Haile Gebrselassie.</a:t>
            </a:r>
          </a:p>
          <a:p>
            <a:pPr algn="l" fontAlgn="base"/>
            <a:r>
              <a:rPr lang="en-US" sz="1600" b="0" i="0" dirty="0">
                <a:solidFill>
                  <a:srgbClr val="555555"/>
                </a:solidFill>
                <a:effectLst/>
                <a:latin typeface="Arial" panose="020B0604020202020204" pitchFamily="34" charset="0"/>
              </a:rPr>
              <a:t> </a:t>
            </a:r>
          </a:p>
          <a:p>
            <a:pPr algn="l" fontAlgn="base"/>
            <a:endParaRPr lang="en-US" b="0" i="0" dirty="0">
              <a:effectLst/>
              <a:latin typeface="Arial" panose="020B0604020202020204" pitchFamily="34" charset="0"/>
            </a:endParaRPr>
          </a:p>
        </p:txBody>
      </p:sp>
    </p:spTree>
    <p:extLst>
      <p:ext uri="{BB962C8B-B14F-4D97-AF65-F5344CB8AC3E}">
        <p14:creationId xmlns:p14="http://schemas.microsoft.com/office/powerpoint/2010/main" xmlns="" val="160774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BA995FF-DD2A-411C-9439-63D6A5439349}"/>
              </a:ext>
            </a:extLst>
          </p:cNvPr>
          <p:cNvSpPr txBox="1"/>
          <p:nvPr/>
        </p:nvSpPr>
        <p:spPr>
          <a:xfrm>
            <a:off x="280240" y="224188"/>
            <a:ext cx="6999194" cy="2062103"/>
          </a:xfrm>
          <a:prstGeom prst="rect">
            <a:avLst/>
          </a:prstGeom>
          <a:noFill/>
        </p:spPr>
        <p:txBody>
          <a:bodyPr wrap="square">
            <a:spAutoFit/>
          </a:bodyPr>
          <a:lstStyle/>
          <a:p>
            <a:pPr algn="l" fontAlgn="base"/>
            <a:r>
              <a:rPr lang="en-US" sz="1600" b="0" i="0" dirty="0">
                <a:effectLst/>
                <a:latin typeface="Arial" panose="020B0604020202020204" pitchFamily="34" charset="0"/>
              </a:rPr>
              <a:t>Since 1981, almost half a million people have completed the London Marathon, raising more than $125 million for charity. For the majority of the runners, this is what it is all about. It is for charity, for fun, for self-development. It is a wonderful day. I have run it with poor training, with proper training. And I have always loved it.</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It’s crazy, and it’s one of the greatest things I’ve ever done. If you want to feel as though you’ve achieved something, run a marathon.</a:t>
            </a:r>
          </a:p>
        </p:txBody>
      </p:sp>
      <p:sp>
        <p:nvSpPr>
          <p:cNvPr id="4" name="Прямоугольник 3">
            <a:extLst>
              <a:ext uri="{FF2B5EF4-FFF2-40B4-BE49-F238E27FC236}">
                <a16:creationId xmlns:a16="http://schemas.microsoft.com/office/drawing/2014/main" xmlns="" id="{AD48198A-DA92-4D10-8F68-776E193E1252}"/>
              </a:ext>
            </a:extLst>
          </p:cNvPr>
          <p:cNvSpPr/>
          <p:nvPr/>
        </p:nvSpPr>
        <p:spPr>
          <a:xfrm>
            <a:off x="272374" y="267514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12</a:t>
            </a:r>
          </a:p>
        </p:txBody>
      </p:sp>
      <p:sp>
        <p:nvSpPr>
          <p:cNvPr id="6" name="TextBox 5">
            <a:extLst>
              <a:ext uri="{FF2B5EF4-FFF2-40B4-BE49-F238E27FC236}">
                <a16:creationId xmlns:a16="http://schemas.microsoft.com/office/drawing/2014/main" xmlns="" id="{C8278298-BBAC-4FF8-908E-49C0CE95F541}"/>
              </a:ext>
            </a:extLst>
          </p:cNvPr>
          <p:cNvSpPr txBox="1"/>
          <p:nvPr/>
        </p:nvSpPr>
        <p:spPr>
          <a:xfrm>
            <a:off x="1044911" y="2675148"/>
            <a:ext cx="6028241" cy="1323439"/>
          </a:xfrm>
          <a:prstGeom prst="rect">
            <a:avLst/>
          </a:prstGeom>
          <a:noFill/>
        </p:spPr>
        <p:txBody>
          <a:bodyPr wrap="square">
            <a:spAutoFit/>
          </a:bodyPr>
          <a:lstStyle/>
          <a:p>
            <a:pPr algn="l" fontAlgn="base"/>
            <a:r>
              <a:rPr lang="en-US" sz="1600" b="0" i="0" dirty="0">
                <a:effectLst/>
                <a:latin typeface="Arial" panose="020B0604020202020204" pitchFamily="34" charset="0"/>
              </a:rPr>
              <a:t>Participation in the London Marathon resulted for the author in</a:t>
            </a:r>
          </a:p>
          <a:p>
            <a:pPr algn="l" fontAlgn="base"/>
            <a:r>
              <a:rPr lang="en-US" sz="1600" b="0" i="0" dirty="0">
                <a:effectLst/>
                <a:latin typeface="Arial" panose="020B0604020202020204" pitchFamily="34" charset="0"/>
              </a:rPr>
              <a:t>A) stresses and strains.</a:t>
            </a:r>
          </a:p>
          <a:p>
            <a:pPr algn="l" fontAlgn="base"/>
            <a:r>
              <a:rPr lang="en-US" sz="1600" b="0" i="0" dirty="0">
                <a:effectLst/>
                <a:latin typeface="Arial" panose="020B0604020202020204" pitchFamily="34" charset="0"/>
              </a:rPr>
              <a:t>B) blisters and sore bits.</a:t>
            </a:r>
          </a:p>
          <a:p>
            <a:pPr algn="l" fontAlgn="base"/>
            <a:r>
              <a:rPr lang="en-US" sz="1600" b="0" i="0" dirty="0">
                <a:effectLst/>
                <a:latin typeface="Arial" panose="020B0604020202020204" pitchFamily="34" charset="0"/>
              </a:rPr>
              <a:t>C) memorable medals.</a:t>
            </a:r>
          </a:p>
          <a:p>
            <a:pPr algn="l" fontAlgn="base"/>
            <a:r>
              <a:rPr lang="en-US" sz="1600" b="0" i="0" dirty="0">
                <a:effectLst/>
                <a:latin typeface="Arial" panose="020B0604020202020204" pitchFamily="34" charset="0"/>
              </a:rPr>
              <a:t>D) incredible tales.</a:t>
            </a:r>
          </a:p>
        </p:txBody>
      </p:sp>
      <p:sp>
        <p:nvSpPr>
          <p:cNvPr id="7" name="Прямоугольник 6">
            <a:extLst>
              <a:ext uri="{FF2B5EF4-FFF2-40B4-BE49-F238E27FC236}">
                <a16:creationId xmlns:a16="http://schemas.microsoft.com/office/drawing/2014/main" xmlns="" id="{3C2A24CC-9AF3-4795-BBE4-3F29F4E381E4}"/>
              </a:ext>
            </a:extLst>
          </p:cNvPr>
          <p:cNvSpPr/>
          <p:nvPr/>
        </p:nvSpPr>
        <p:spPr>
          <a:xfrm>
            <a:off x="282238" y="443958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13</a:t>
            </a:r>
          </a:p>
        </p:txBody>
      </p:sp>
      <p:sp>
        <p:nvSpPr>
          <p:cNvPr id="9" name="TextBox 8">
            <a:extLst>
              <a:ext uri="{FF2B5EF4-FFF2-40B4-BE49-F238E27FC236}">
                <a16:creationId xmlns:a16="http://schemas.microsoft.com/office/drawing/2014/main" xmlns="" id="{3C5EDF50-7A76-4ECD-9E78-BA7E726BB942}"/>
              </a:ext>
            </a:extLst>
          </p:cNvPr>
          <p:cNvSpPr txBox="1"/>
          <p:nvPr/>
        </p:nvSpPr>
        <p:spPr>
          <a:xfrm>
            <a:off x="1001806" y="4374671"/>
            <a:ext cx="5894107" cy="1846659"/>
          </a:xfrm>
          <a:prstGeom prst="rect">
            <a:avLst/>
          </a:prstGeom>
          <a:noFill/>
        </p:spPr>
        <p:txBody>
          <a:bodyPr wrap="square">
            <a:spAutoFit/>
          </a:bodyPr>
          <a:lstStyle/>
          <a:p>
            <a:pPr algn="l" fontAlgn="base"/>
            <a:r>
              <a:rPr lang="en-US" sz="1600" b="0" i="0" dirty="0">
                <a:effectLst/>
                <a:latin typeface="Arial" panose="020B0604020202020204" pitchFamily="34" charset="0"/>
              </a:rPr>
              <a:t>When the author watched the end of the first marathon he saw people who were</a:t>
            </a:r>
          </a:p>
          <a:p>
            <a:pPr algn="l" fontAlgn="base"/>
            <a:r>
              <a:rPr lang="en-US" sz="1600" b="0" i="0" dirty="0">
                <a:effectLst/>
                <a:latin typeface="Arial" panose="020B0604020202020204" pitchFamily="34" charset="0"/>
              </a:rPr>
              <a:t>A) extraordinary steady.</a:t>
            </a:r>
          </a:p>
          <a:p>
            <a:pPr algn="l" fontAlgn="base"/>
            <a:r>
              <a:rPr lang="en-US" sz="1600" b="0" i="0" dirty="0">
                <a:effectLst/>
                <a:latin typeface="Arial" panose="020B0604020202020204" pitchFamily="34" charset="0"/>
              </a:rPr>
              <a:t>B) feeling weak and exhausted.</a:t>
            </a:r>
          </a:p>
          <a:p>
            <a:pPr algn="l" fontAlgn="base"/>
            <a:r>
              <a:rPr lang="en-US" sz="1600" b="0" i="0" dirty="0">
                <a:effectLst/>
                <a:latin typeface="Arial" panose="020B0604020202020204" pitchFamily="34" charset="0"/>
              </a:rPr>
              <a:t>C) losing consciousness.</a:t>
            </a:r>
          </a:p>
          <a:p>
            <a:pPr algn="l" fontAlgn="base"/>
            <a:r>
              <a:rPr lang="en-US" sz="1600" b="0" i="0" dirty="0">
                <a:effectLst/>
                <a:latin typeface="Arial" panose="020B0604020202020204" pitchFamily="34" charset="0"/>
              </a:rPr>
              <a:t>D) having a glorious time.</a:t>
            </a:r>
          </a:p>
          <a:p>
            <a:pPr algn="l" fontAlgn="base"/>
            <a:r>
              <a:rPr lang="en-US" b="0" i="0" dirty="0">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8435E5EC-DF9B-452E-A190-F34AD67C88D8}"/>
              </a:ext>
            </a:extLst>
          </p:cNvPr>
          <p:cNvSpPr/>
          <p:nvPr/>
        </p:nvSpPr>
        <p:spPr>
          <a:xfrm>
            <a:off x="280240" y="627458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14</a:t>
            </a:r>
          </a:p>
        </p:txBody>
      </p:sp>
      <p:sp>
        <p:nvSpPr>
          <p:cNvPr id="12" name="TextBox 11">
            <a:extLst>
              <a:ext uri="{FF2B5EF4-FFF2-40B4-BE49-F238E27FC236}">
                <a16:creationId xmlns:a16="http://schemas.microsoft.com/office/drawing/2014/main" xmlns="" id="{AC040D59-1323-4E4C-9884-00850737D5A8}"/>
              </a:ext>
            </a:extLst>
          </p:cNvPr>
          <p:cNvSpPr txBox="1"/>
          <p:nvPr/>
        </p:nvSpPr>
        <p:spPr>
          <a:xfrm>
            <a:off x="1001807" y="6274585"/>
            <a:ext cx="6277627" cy="1569660"/>
          </a:xfrm>
          <a:prstGeom prst="rect">
            <a:avLst/>
          </a:prstGeom>
          <a:noFill/>
        </p:spPr>
        <p:txBody>
          <a:bodyPr wrap="square">
            <a:spAutoFit/>
          </a:bodyPr>
          <a:lstStyle/>
          <a:p>
            <a:pPr algn="l" fontAlgn="base"/>
            <a:r>
              <a:rPr lang="en-US" sz="1600" b="0" i="0" dirty="0">
                <a:effectLst/>
                <a:latin typeface="Arial" panose="020B0604020202020204" pitchFamily="34" charset="0"/>
              </a:rPr>
              <a:t>The reason for the author’s participation in the marathon was the fact that he</a:t>
            </a:r>
          </a:p>
          <a:p>
            <a:pPr algn="l" fontAlgn="base"/>
            <a:r>
              <a:rPr lang="en-US" sz="1600" b="0" i="0" dirty="0">
                <a:effectLst/>
                <a:latin typeface="Arial" panose="020B0604020202020204" pitchFamily="34" charset="0"/>
              </a:rPr>
              <a:t>A) was fascinated by it.</a:t>
            </a:r>
          </a:p>
          <a:p>
            <a:pPr algn="l" fontAlgn="base"/>
            <a:r>
              <a:rPr lang="en-US" sz="1600" b="0" i="0" dirty="0">
                <a:effectLst/>
                <a:latin typeface="Arial" panose="020B0604020202020204" pitchFamily="34" charset="0"/>
              </a:rPr>
              <a:t>B) lived not far from its finishing line.</a:t>
            </a:r>
          </a:p>
          <a:p>
            <a:pPr algn="l" fontAlgn="base"/>
            <a:r>
              <a:rPr lang="en-US" sz="1600" b="0" i="0" dirty="0">
                <a:effectLst/>
                <a:latin typeface="Arial" panose="020B0604020202020204" pitchFamily="34" charset="0"/>
              </a:rPr>
              <a:t>C) wanted to receive a medal.</a:t>
            </a:r>
          </a:p>
          <a:p>
            <a:pPr algn="l" fontAlgn="base"/>
            <a:r>
              <a:rPr lang="en-US" sz="1600" b="0" i="0" dirty="0">
                <a:effectLst/>
                <a:latin typeface="Arial" panose="020B0604020202020204" pitchFamily="34" charset="0"/>
              </a:rPr>
              <a:t>D) wanted to do something incredible.</a:t>
            </a:r>
          </a:p>
        </p:txBody>
      </p:sp>
      <p:sp>
        <p:nvSpPr>
          <p:cNvPr id="13" name="Прямоугольник 12">
            <a:extLst>
              <a:ext uri="{FF2B5EF4-FFF2-40B4-BE49-F238E27FC236}">
                <a16:creationId xmlns:a16="http://schemas.microsoft.com/office/drawing/2014/main" xmlns="" id="{F3CD37C0-E3C8-45AD-B2BE-8C56E8136342}"/>
              </a:ext>
            </a:extLst>
          </p:cNvPr>
          <p:cNvSpPr/>
          <p:nvPr/>
        </p:nvSpPr>
        <p:spPr>
          <a:xfrm>
            <a:off x="280240" y="801594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15</a:t>
            </a:r>
          </a:p>
        </p:txBody>
      </p:sp>
      <p:sp>
        <p:nvSpPr>
          <p:cNvPr id="15" name="TextBox 14">
            <a:extLst>
              <a:ext uri="{FF2B5EF4-FFF2-40B4-BE49-F238E27FC236}">
                <a16:creationId xmlns:a16="http://schemas.microsoft.com/office/drawing/2014/main" xmlns="" id="{4744E306-AB29-4C58-A465-9E330F2CFBBA}"/>
              </a:ext>
            </a:extLst>
          </p:cNvPr>
          <p:cNvSpPr txBox="1"/>
          <p:nvPr/>
        </p:nvSpPr>
        <p:spPr>
          <a:xfrm>
            <a:off x="1044911" y="8074142"/>
            <a:ext cx="5894108" cy="1569660"/>
          </a:xfrm>
          <a:prstGeom prst="rect">
            <a:avLst/>
          </a:prstGeom>
          <a:noFill/>
        </p:spPr>
        <p:txBody>
          <a:bodyPr wrap="square">
            <a:spAutoFit/>
          </a:bodyPr>
          <a:lstStyle/>
          <a:p>
            <a:pPr algn="l" fontAlgn="base"/>
            <a:r>
              <a:rPr lang="en-US" sz="1600" b="0" i="0" dirty="0">
                <a:effectLst/>
                <a:latin typeface="Arial" panose="020B0604020202020204" pitchFamily="34" charset="0"/>
              </a:rPr>
              <a:t>“</a:t>
            </a:r>
            <a:r>
              <a:rPr lang="en-US" sz="1600" b="1" i="0" dirty="0">
                <a:effectLst/>
                <a:latin typeface="inherit"/>
              </a:rPr>
              <a:t>By the end I did</a:t>
            </a:r>
            <a:r>
              <a:rPr lang="en-US" sz="1600" b="0" i="0" dirty="0">
                <a:effectLst/>
                <a:latin typeface="Arial" panose="020B0604020202020204" pitchFamily="34" charset="0"/>
              </a:rPr>
              <a:t>” means that the author</a:t>
            </a:r>
          </a:p>
          <a:p>
            <a:pPr algn="l" fontAlgn="base"/>
            <a:r>
              <a:rPr lang="en-US" sz="1600" b="0" i="0" dirty="0">
                <a:effectLst/>
                <a:latin typeface="Arial" panose="020B0604020202020204" pitchFamily="34" charset="0"/>
              </a:rPr>
              <a:t>A) found the distance suitable.</a:t>
            </a:r>
          </a:p>
          <a:p>
            <a:pPr algn="l" fontAlgn="base"/>
            <a:r>
              <a:rPr lang="en-US" sz="1600" b="0" i="0" dirty="0">
                <a:effectLst/>
                <a:latin typeface="Arial" panose="020B0604020202020204" pitchFamily="34" charset="0"/>
              </a:rPr>
              <a:t>B) found the distance challenging.</a:t>
            </a:r>
          </a:p>
          <a:p>
            <a:pPr algn="l" fontAlgn="base"/>
            <a:r>
              <a:rPr lang="en-US" sz="1600" b="0" i="0" dirty="0">
                <a:effectLst/>
                <a:latin typeface="Arial" panose="020B0604020202020204" pitchFamily="34" charset="0"/>
              </a:rPr>
              <a:t>C) decided to take part in the marathon.</a:t>
            </a:r>
          </a:p>
          <a:p>
            <a:pPr algn="l" fontAlgn="base"/>
            <a:r>
              <a:rPr lang="en-US" sz="1600" b="0" i="0" dirty="0">
                <a:effectLst/>
                <a:latin typeface="Arial" panose="020B0604020202020204" pitchFamily="34" charset="0"/>
              </a:rPr>
              <a:t>D) eventually took a train to the finish.</a:t>
            </a:r>
          </a:p>
          <a:p>
            <a:pPr algn="l" fontAlgn="base"/>
            <a:r>
              <a:rPr lang="en-US" sz="1600" b="0" i="0" dirty="0">
                <a:solidFill>
                  <a:srgbClr val="555555"/>
                </a:solidFill>
                <a:effectLst/>
                <a:latin typeface="Arial" panose="020B0604020202020204" pitchFamily="34" charset="0"/>
              </a:rPr>
              <a:t> </a:t>
            </a:r>
          </a:p>
        </p:txBody>
      </p:sp>
      <p:sp>
        <p:nvSpPr>
          <p:cNvPr id="16" name="Прямоугольник 15">
            <a:extLst>
              <a:ext uri="{FF2B5EF4-FFF2-40B4-BE49-F238E27FC236}">
                <a16:creationId xmlns:a16="http://schemas.microsoft.com/office/drawing/2014/main" xmlns="" id="{78A077AC-5930-44F7-9EF7-DDFB6C0351EB}"/>
              </a:ext>
            </a:extLst>
          </p:cNvPr>
          <p:cNvSpPr/>
          <p:nvPr/>
        </p:nvSpPr>
        <p:spPr>
          <a:xfrm>
            <a:off x="6215304" y="341199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7" name="Прямоугольник 16">
            <a:extLst>
              <a:ext uri="{FF2B5EF4-FFF2-40B4-BE49-F238E27FC236}">
                <a16:creationId xmlns:a16="http://schemas.microsoft.com/office/drawing/2014/main" xmlns="" id="{6062A9DF-BC11-414D-9731-F5BA3B7473FB}"/>
              </a:ext>
            </a:extLst>
          </p:cNvPr>
          <p:cNvSpPr/>
          <p:nvPr/>
        </p:nvSpPr>
        <p:spPr>
          <a:xfrm>
            <a:off x="6215304" y="556578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Прямоугольник 17">
            <a:extLst>
              <a:ext uri="{FF2B5EF4-FFF2-40B4-BE49-F238E27FC236}">
                <a16:creationId xmlns:a16="http://schemas.microsoft.com/office/drawing/2014/main" xmlns="" id="{5838872A-149C-4D33-A25F-EA5EADD3E9D0}"/>
              </a:ext>
            </a:extLst>
          </p:cNvPr>
          <p:cNvSpPr/>
          <p:nvPr/>
        </p:nvSpPr>
        <p:spPr>
          <a:xfrm>
            <a:off x="6215303" y="720338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9" name="Прямоугольник 18">
            <a:extLst>
              <a:ext uri="{FF2B5EF4-FFF2-40B4-BE49-F238E27FC236}">
                <a16:creationId xmlns:a16="http://schemas.microsoft.com/office/drawing/2014/main" xmlns="" id="{0A46CD9F-2DE0-44F8-A79E-6B0F767A1FAC}"/>
              </a:ext>
            </a:extLst>
          </p:cNvPr>
          <p:cNvSpPr/>
          <p:nvPr/>
        </p:nvSpPr>
        <p:spPr>
          <a:xfrm>
            <a:off x="6172199" y="869616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Tree>
    <p:extLst>
      <p:ext uri="{BB962C8B-B14F-4D97-AF65-F5344CB8AC3E}">
        <p14:creationId xmlns:p14="http://schemas.microsoft.com/office/powerpoint/2010/main" xmlns="" val="10851024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2263</TotalTime>
  <Words>1374</Words>
  <Application>Microsoft Office PowerPoint</Application>
  <PresentationFormat>Произвольный</PresentationFormat>
  <Paragraphs>347</Paragraphs>
  <Slides>18</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Margarita Ten</dc:creator>
  <cp:lastModifiedBy>admin</cp:lastModifiedBy>
  <cp:revision>112</cp:revision>
  <dcterms:created xsi:type="dcterms:W3CDTF">2021-06-14T22:32:42Z</dcterms:created>
  <dcterms:modified xsi:type="dcterms:W3CDTF">2022-11-07T13:53:00Z</dcterms:modified>
</cp:coreProperties>
</file>