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mpeg"/>
  <Override PartName="/ppt/charts/style1.xml" ContentType="application/vnd.ms-office.chart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charts/colors1.xml" ContentType="application/vnd.ms-office.chartcolorstyle+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9" r:id="rId4"/>
    <p:sldId id="262" r:id="rId5"/>
    <p:sldId id="266" r:id="rId6"/>
    <p:sldId id="267" r:id="rId7"/>
    <p:sldId id="269" r:id="rId8"/>
    <p:sldId id="270" r:id="rId9"/>
    <p:sldId id="271" r:id="rId10"/>
    <p:sldId id="272" r:id="rId11"/>
    <p:sldId id="274" r:id="rId12"/>
    <p:sldId id="277" r:id="rId13"/>
    <p:sldId id="276" r:id="rId14"/>
    <p:sldId id="282" r:id="rId15"/>
    <p:sldId id="284" r:id="rId16"/>
    <p:sldId id="285" r:id="rId17"/>
    <p:sldId id="280" r:id="rId18"/>
    <p:sldId id="281" r:id="rId19"/>
  </p:sldIdLst>
  <p:sldSz cx="7559675" cy="10439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6357" autoAdjust="0"/>
  </p:normalViewPr>
  <p:slideViewPr>
    <p:cSldViewPr snapToGrid="0">
      <p:cViewPr varScale="1">
        <p:scale>
          <a:sx n="73" d="100"/>
          <a:sy n="73" d="100"/>
        </p:scale>
        <p:origin x="-3216" y="-120"/>
      </p:cViewPr>
      <p:guideLst>
        <p:guide orient="horz" pos="3288"/>
        <p:guide pos="2381"/>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8"/>
  <c:chart>
    <c:autoTitleDeleted val="1"/>
    <c:plotArea>
      <c:layout>
        <c:manualLayout>
          <c:layoutTarget val="inner"/>
          <c:xMode val="edge"/>
          <c:yMode val="edge"/>
          <c:x val="0.22934208655467483"/>
          <c:y val="0.23127632495923189"/>
          <c:w val="0.75194123335012542"/>
          <c:h val="0.63408852855563858"/>
        </c:manualLayout>
      </c:layout>
      <c:pieChart>
        <c:varyColors val="1"/>
        <c:ser>
          <c:idx val="0"/>
          <c:order val="0"/>
          <c:tx>
            <c:strRef>
              <c:f>Лист1!$B$1</c:f>
              <c:strCache>
                <c:ptCount val="1"/>
                <c:pt idx="0">
                  <c:v>What museums are popular among teenagers </c:v>
                </c:pt>
              </c:strCache>
            </c:strRef>
          </c:tx>
          <c:dPt>
            <c:idx val="0"/>
            <c:spPr>
              <a:solidFill>
                <a:schemeClr val="accent6">
                  <a:shade val="53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0A31-426A-AEA1-58EA21016532}"/>
              </c:ext>
            </c:extLst>
          </c:dPt>
          <c:dPt>
            <c:idx val="1"/>
            <c:spPr>
              <a:solidFill>
                <a:schemeClr val="accent6">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0A31-426A-AEA1-58EA21016532}"/>
              </c:ext>
            </c:extLst>
          </c:dPt>
          <c:dPt>
            <c:idx val="2"/>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0A31-426A-AEA1-58EA21016532}"/>
              </c:ext>
            </c:extLst>
          </c:dPt>
          <c:dPt>
            <c:idx val="3"/>
            <c:spPr>
              <a:solidFill>
                <a:schemeClr val="accent6">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0A31-426A-AEA1-58EA21016532}"/>
              </c:ext>
            </c:extLst>
          </c:dPt>
          <c:dPt>
            <c:idx val="4"/>
            <c:spPr>
              <a:solidFill>
                <a:schemeClr val="accent6">
                  <a:tint val="54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0A31-426A-AEA1-58EA21016532}"/>
              </c:ext>
            </c:extLst>
          </c:dPt>
          <c:cat>
            <c:strRef>
              <c:f>Лист1!$A$2:$A$6</c:f>
              <c:strCache>
                <c:ptCount val="5"/>
                <c:pt idx="0">
                  <c:v>Making a foreign friend</c:v>
                </c:pt>
                <c:pt idx="1">
                  <c:v>Using special programs for PC</c:v>
                </c:pt>
                <c:pt idx="2">
                  <c:v>Listening to music</c:v>
                </c:pt>
                <c:pt idx="3">
                  <c:v>Watching videos</c:v>
                </c:pt>
                <c:pt idx="4">
                  <c:v>Taking language classes</c:v>
                </c:pt>
              </c:strCache>
            </c:strRef>
          </c:cat>
          <c:val>
            <c:numRef>
              <c:f>Лист1!$B$2:$B$6</c:f>
              <c:numCache>
                <c:formatCode>General</c:formatCode>
                <c:ptCount val="5"/>
                <c:pt idx="0">
                  <c:v>10</c:v>
                </c:pt>
                <c:pt idx="1">
                  <c:v>15</c:v>
                </c:pt>
                <c:pt idx="2">
                  <c:v>20</c:v>
                </c:pt>
                <c:pt idx="3">
                  <c:v>25</c:v>
                </c:pt>
                <c:pt idx="4">
                  <c:v>52</c:v>
                </c:pt>
              </c:numCache>
            </c:numRef>
          </c:val>
          <c:extLst xmlns:c16r2="http://schemas.microsoft.com/office/drawing/2015/06/chart">
            <c:ext xmlns:c16="http://schemas.microsoft.com/office/drawing/2014/chart" uri="{C3380CC4-5D6E-409C-BE32-E72D297353CC}">
              <c16:uniqueId val="{0000000A-0A31-426A-AEA1-58EA21016532}"/>
            </c:ext>
          </c:extLst>
        </c:ser>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08486"/>
            <a:ext cx="6425724" cy="3634458"/>
          </a:xfrm>
        </p:spPr>
        <p:txBody>
          <a:bodyPr anchor="b"/>
          <a:lstStyle>
            <a:lvl1pPr algn="ctr">
              <a:defRPr sz="4960"/>
            </a:lvl1pPr>
          </a:lstStyle>
          <a:p>
            <a:r>
              <a:rPr lang="ru-RU"/>
              <a:t>Образец заголовка</a:t>
            </a:r>
            <a:endParaRPr lang="en-US" dirty="0"/>
          </a:p>
        </p:txBody>
      </p:sp>
      <p:sp>
        <p:nvSpPr>
          <p:cNvPr id="3" name="Subtitle 2"/>
          <p:cNvSpPr>
            <a:spLocks noGrp="1"/>
          </p:cNvSpPr>
          <p:nvPr>
            <p:ph type="subTitle" idx="1"/>
          </p:nvPr>
        </p:nvSpPr>
        <p:spPr>
          <a:xfrm>
            <a:off x="944960" y="5483102"/>
            <a:ext cx="5669756" cy="2520438"/>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212044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626691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55801"/>
            <a:ext cx="1630055" cy="884690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519728" y="555801"/>
            <a:ext cx="4795669" cy="884690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28895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32869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15791" y="2602603"/>
            <a:ext cx="6520220" cy="4342500"/>
          </a:xfrm>
        </p:spPr>
        <p:txBody>
          <a:bodyPr anchor="b"/>
          <a:lstStyle>
            <a:lvl1pPr>
              <a:defRPr sz="4960"/>
            </a:lvl1pPr>
          </a:lstStyle>
          <a:p>
            <a:r>
              <a:rPr lang="ru-RU"/>
              <a:t>Образец заголовка</a:t>
            </a:r>
            <a:endParaRPr lang="en-US" dirty="0"/>
          </a:p>
        </p:txBody>
      </p:sp>
      <p:sp>
        <p:nvSpPr>
          <p:cNvPr id="3" name="Text Placeholder 2"/>
          <p:cNvSpPr>
            <a:spLocks noGrp="1"/>
          </p:cNvSpPr>
          <p:nvPr>
            <p:ph type="body" idx="1"/>
          </p:nvPr>
        </p:nvSpPr>
        <p:spPr>
          <a:xfrm>
            <a:off x="515791" y="6986185"/>
            <a:ext cx="6520220" cy="2283618"/>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680265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519728" y="2779007"/>
            <a:ext cx="3212862" cy="66237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27085" y="2779007"/>
            <a:ext cx="3212862" cy="66237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02147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20712" y="555804"/>
            <a:ext cx="6520220" cy="201780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520713" y="2559104"/>
            <a:ext cx="3198096" cy="1254177"/>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a:t>Образец текста</a:t>
            </a:r>
          </a:p>
        </p:txBody>
      </p:sp>
      <p:sp>
        <p:nvSpPr>
          <p:cNvPr id="4" name="Content Placeholder 3"/>
          <p:cNvSpPr>
            <a:spLocks noGrp="1"/>
          </p:cNvSpPr>
          <p:nvPr>
            <p:ph sz="half" idx="2"/>
          </p:nvPr>
        </p:nvSpPr>
        <p:spPr>
          <a:xfrm>
            <a:off x="520713" y="3813281"/>
            <a:ext cx="3198096" cy="56087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27086" y="2559104"/>
            <a:ext cx="3213847" cy="1254177"/>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a:t>Образец текста</a:t>
            </a:r>
          </a:p>
        </p:txBody>
      </p:sp>
      <p:sp>
        <p:nvSpPr>
          <p:cNvPr id="6" name="Content Placeholder 5"/>
          <p:cNvSpPr>
            <a:spLocks noGrp="1"/>
          </p:cNvSpPr>
          <p:nvPr>
            <p:ph sz="quarter" idx="4"/>
          </p:nvPr>
        </p:nvSpPr>
        <p:spPr>
          <a:xfrm>
            <a:off x="3827086" y="3813281"/>
            <a:ext cx="3213847" cy="56087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2771537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358537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48862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712" y="695960"/>
            <a:ext cx="2438192" cy="2435860"/>
          </a:xfrm>
        </p:spPr>
        <p:txBody>
          <a:bodyPr anchor="b"/>
          <a:lstStyle>
            <a:lvl1pPr>
              <a:defRPr sz="2645"/>
            </a:lvl1pPr>
          </a:lstStyle>
          <a:p>
            <a:r>
              <a:rPr lang="ru-RU"/>
              <a:t>Образец заголовка</a:t>
            </a:r>
            <a:endParaRPr lang="en-US" dirty="0"/>
          </a:p>
        </p:txBody>
      </p:sp>
      <p:sp>
        <p:nvSpPr>
          <p:cNvPr id="3" name="Content Placeholder 2"/>
          <p:cNvSpPr>
            <a:spLocks noGrp="1"/>
          </p:cNvSpPr>
          <p:nvPr>
            <p:ph idx="1"/>
          </p:nvPr>
        </p:nvSpPr>
        <p:spPr>
          <a:xfrm>
            <a:off x="3213847" y="1503083"/>
            <a:ext cx="3827085" cy="7418740"/>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20712" y="3131820"/>
            <a:ext cx="2438192" cy="580208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a:t>Образец текста</a:t>
            </a:r>
          </a:p>
        </p:txBody>
      </p:sp>
      <p:sp>
        <p:nvSpPr>
          <p:cNvPr id="5" name="Date Placeholder 4"/>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3949413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712" y="695960"/>
            <a:ext cx="2438192" cy="2435860"/>
          </a:xfrm>
        </p:spPr>
        <p:txBody>
          <a:bodyPr anchor="b"/>
          <a:lstStyle>
            <a:lvl1pPr>
              <a:defRPr sz="2645"/>
            </a:lvl1pPr>
          </a:lstStyle>
          <a:p>
            <a:r>
              <a:rPr lang="ru-RU"/>
              <a:t>Образец заголовка</a:t>
            </a:r>
            <a:endParaRPr lang="en-US" dirty="0"/>
          </a:p>
        </p:txBody>
      </p:sp>
      <p:sp>
        <p:nvSpPr>
          <p:cNvPr id="3" name="Picture Placeholder 2"/>
          <p:cNvSpPr>
            <a:spLocks noGrp="1" noChangeAspect="1"/>
          </p:cNvSpPr>
          <p:nvPr>
            <p:ph type="pic" idx="1"/>
          </p:nvPr>
        </p:nvSpPr>
        <p:spPr>
          <a:xfrm>
            <a:off x="3213847" y="1503083"/>
            <a:ext cx="3827085" cy="7418740"/>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ru-RU"/>
              <a:t>Вставка рисунка</a:t>
            </a:r>
            <a:endParaRPr lang="en-US" dirty="0"/>
          </a:p>
        </p:txBody>
      </p:sp>
      <p:sp>
        <p:nvSpPr>
          <p:cNvPr id="4" name="Text Placeholder 3"/>
          <p:cNvSpPr>
            <a:spLocks noGrp="1"/>
          </p:cNvSpPr>
          <p:nvPr>
            <p:ph type="body" sz="half" idx="2"/>
          </p:nvPr>
        </p:nvSpPr>
        <p:spPr>
          <a:xfrm>
            <a:off x="520712" y="3131820"/>
            <a:ext cx="2438192" cy="580208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a:t>Образец текста</a:t>
            </a:r>
          </a:p>
        </p:txBody>
      </p:sp>
      <p:sp>
        <p:nvSpPr>
          <p:cNvPr id="5" name="Date Placeholder 4"/>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445873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55804"/>
            <a:ext cx="6520220" cy="201780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519728" y="2779007"/>
            <a:ext cx="6520220" cy="662370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19728" y="9675780"/>
            <a:ext cx="1700927" cy="555801"/>
          </a:xfrm>
          <a:prstGeom prst="rect">
            <a:avLst/>
          </a:prstGeom>
        </p:spPr>
        <p:txBody>
          <a:bodyPr vert="horz" lIns="91440" tIns="45720" rIns="91440" bIns="45720" rtlCol="0" anchor="ctr"/>
          <a:lstStyle>
            <a:lvl1pPr algn="l">
              <a:defRPr sz="992">
                <a:solidFill>
                  <a:schemeClr val="tx1">
                    <a:tint val="75000"/>
                  </a:schemeClr>
                </a:solidFill>
              </a:defRPr>
            </a:lvl1pPr>
          </a:lstStyle>
          <a:p>
            <a:fld id="{C841908D-6937-4D1E-B13D-A1009C6A5FBE}" type="datetimeFigureOut">
              <a:rPr lang="ru-RU" smtClean="0"/>
              <a:pPr/>
              <a:t>07.11.2022</a:t>
            </a:fld>
            <a:endParaRPr lang="ru-RU"/>
          </a:p>
        </p:txBody>
      </p:sp>
      <p:sp>
        <p:nvSpPr>
          <p:cNvPr id="5" name="Footer Placeholder 4"/>
          <p:cNvSpPr>
            <a:spLocks noGrp="1"/>
          </p:cNvSpPr>
          <p:nvPr>
            <p:ph type="ftr" sz="quarter" idx="3"/>
          </p:nvPr>
        </p:nvSpPr>
        <p:spPr>
          <a:xfrm>
            <a:off x="2504143" y="9675780"/>
            <a:ext cx="2551390" cy="555801"/>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339020" y="9675780"/>
            <a:ext cx="1700927" cy="555801"/>
          </a:xfrm>
          <a:prstGeom prst="rect">
            <a:avLst/>
          </a:prstGeom>
        </p:spPr>
        <p:txBody>
          <a:bodyPr vert="horz" lIns="91440" tIns="45720" rIns="91440" bIns="45720" rtlCol="0" anchor="ctr"/>
          <a:lstStyle>
            <a:lvl1pPr algn="r">
              <a:defRPr sz="992">
                <a:solidFill>
                  <a:schemeClr val="tx1">
                    <a:tint val="75000"/>
                  </a:schemeClr>
                </a:solidFill>
              </a:defRPr>
            </a:lvl1p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237369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vk.com/e_oge_ege"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media" Target="../media/media2.mp3"/><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media" Target="../media/media3.mp3"/><Relationship Id="rId2" Type="http://schemas.openxmlformats.org/officeDocument/2006/relationships/slideLayout" Target="../slideLayouts/slideLayout7.xml"/><Relationship Id="rId1" Type="http://schemas.openxmlformats.org/officeDocument/2006/relationships/audio" Target="../media/media3.mp3"/><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856A741B-F8EF-40BB-AB3D-EDE79B177C20}"/>
              </a:ext>
            </a:extLst>
          </p:cNvPr>
          <p:cNvSpPr/>
          <p:nvPr/>
        </p:nvSpPr>
        <p:spPr>
          <a:xfrm>
            <a:off x="1133984" y="2418246"/>
            <a:ext cx="5291705" cy="1754326"/>
          </a:xfrm>
          <a:prstGeom prst="rect">
            <a:avLst/>
          </a:prstGeom>
          <a:noFill/>
        </p:spPr>
        <p:txBody>
          <a:bodyPr wrap="none" lIns="91440" tIns="45720" rIns="91440" bIns="45720">
            <a:spAutoFit/>
          </a:bodyPr>
          <a:lstStyle/>
          <a:p>
            <a:pPr algn="ctr"/>
            <a:r>
              <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ЕГЭ</a:t>
            </a:r>
          </a:p>
          <a:p>
            <a:pPr algn="ctr"/>
            <a:r>
              <a:rPr lang="ru-RU" sz="5400" b="1" dirty="0">
                <a:ln w="9525">
                  <a:solidFill>
                    <a:schemeClr val="bg1"/>
                  </a:solidFill>
                  <a:prstDash val="solid"/>
                </a:ln>
                <a:effectLst>
                  <a:outerShdw blurRad="12700" dist="38100" dir="2700000" algn="tl" rotWithShape="0">
                    <a:schemeClr val="bg1">
                      <a:lumMod val="50000"/>
                    </a:schemeClr>
                  </a:outerShdw>
                </a:effectLst>
              </a:rPr>
              <a:t>английский язык</a:t>
            </a:r>
            <a:endPar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Box 2">
            <a:extLst>
              <a:ext uri="{FF2B5EF4-FFF2-40B4-BE49-F238E27FC236}">
                <a16:creationId xmlns:a16="http://schemas.microsoft.com/office/drawing/2014/main" xmlns="" id="{AF1F6FBD-488B-476D-BE11-0E045190BE11}"/>
              </a:ext>
            </a:extLst>
          </p:cNvPr>
          <p:cNvSpPr txBox="1"/>
          <p:nvPr/>
        </p:nvSpPr>
        <p:spPr>
          <a:xfrm>
            <a:off x="2314106" y="4767308"/>
            <a:ext cx="3158439" cy="584775"/>
          </a:xfrm>
          <a:prstGeom prst="rect">
            <a:avLst/>
          </a:prstGeom>
          <a:noFill/>
        </p:spPr>
        <p:txBody>
          <a:bodyPr wrap="square" rtlCol="0">
            <a:spAutoFit/>
          </a:bodyPr>
          <a:lstStyle/>
          <a:p>
            <a:r>
              <a:rPr lang="ru-RU" sz="3200" dirty="0">
                <a:latin typeface="Arial Black" panose="020B0A04020102020204" pitchFamily="34" charset="0"/>
              </a:rPr>
              <a:t>ВАРИАНТ 2</a:t>
            </a:r>
          </a:p>
        </p:txBody>
      </p:sp>
      <p:pic>
        <p:nvPicPr>
          <p:cNvPr id="5" name="Рисунок 4">
            <a:hlinkClick r:id="rId2"/>
            <a:extLst>
              <a:ext uri="{FF2B5EF4-FFF2-40B4-BE49-F238E27FC236}">
                <a16:creationId xmlns:a16="http://schemas.microsoft.com/office/drawing/2014/main" xmlns="" id="{6260ADC0-FFB9-1AFF-EFA3-6203CF690C4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0357" y="63441"/>
            <a:ext cx="2150428" cy="2150428"/>
          </a:xfrm>
          <a:prstGeom prst="rect">
            <a:avLst/>
          </a:prstGeom>
        </p:spPr>
      </p:pic>
      <p:sp>
        <p:nvSpPr>
          <p:cNvPr id="8" name="TextBox 7">
            <a:extLst>
              <a:ext uri="{FF2B5EF4-FFF2-40B4-BE49-F238E27FC236}">
                <a16:creationId xmlns:a16="http://schemas.microsoft.com/office/drawing/2014/main" xmlns="" id="{C485AB3B-DE59-DD0B-CF65-2806CE11753E}"/>
              </a:ext>
            </a:extLst>
          </p:cNvPr>
          <p:cNvSpPr txBox="1"/>
          <p:nvPr/>
        </p:nvSpPr>
        <p:spPr>
          <a:xfrm>
            <a:off x="1347555" y="5760564"/>
            <a:ext cx="5809128" cy="369332"/>
          </a:xfrm>
          <a:prstGeom prst="rect">
            <a:avLst/>
          </a:prstGeom>
          <a:noFill/>
        </p:spPr>
        <p:txBody>
          <a:bodyPr wrap="square" rtlCol="0">
            <a:spAutoFit/>
          </a:bodyPr>
          <a:lstStyle/>
          <a:p>
            <a:r>
              <a:rPr lang="ru-RU" dirty="0"/>
              <a:t>Время выполнения работы 3 часа </a:t>
            </a:r>
            <a:r>
              <a:rPr lang="en-US" dirty="0"/>
              <a:t>10 </a:t>
            </a:r>
            <a:r>
              <a:rPr lang="ru-RU" dirty="0"/>
              <a:t>мин ( 1</a:t>
            </a:r>
            <a:r>
              <a:rPr lang="en-US" dirty="0"/>
              <a:t>9</a:t>
            </a:r>
            <a:r>
              <a:rPr lang="ru-RU" dirty="0"/>
              <a:t>0 минут) </a:t>
            </a:r>
          </a:p>
        </p:txBody>
      </p:sp>
      <p:graphicFrame>
        <p:nvGraphicFramePr>
          <p:cNvPr id="9" name="Таблица 8">
            <a:extLst>
              <a:ext uri="{FF2B5EF4-FFF2-40B4-BE49-F238E27FC236}">
                <a16:creationId xmlns:a16="http://schemas.microsoft.com/office/drawing/2014/main" xmlns="" id="{C899301D-E910-2B42-7773-FE368FF222FB}"/>
              </a:ext>
            </a:extLst>
          </p:cNvPr>
          <p:cNvGraphicFramePr>
            <a:graphicFrameLocks noGrp="1"/>
          </p:cNvGraphicFramePr>
          <p:nvPr>
            <p:extLst>
              <p:ext uri="{D42A27DB-BD31-4B8C-83A1-F6EECF244321}">
                <p14:modId xmlns:p14="http://schemas.microsoft.com/office/powerpoint/2010/main" xmlns="" val="2576115912"/>
              </p:ext>
            </p:extLst>
          </p:nvPr>
        </p:nvGraphicFramePr>
        <p:xfrm>
          <a:off x="1413141" y="6552841"/>
          <a:ext cx="5288105" cy="3200400"/>
        </p:xfrm>
        <a:graphic>
          <a:graphicData uri="http://schemas.openxmlformats.org/drawingml/2006/table">
            <a:tbl>
              <a:tblPr/>
              <a:tblGrid>
                <a:gridCol w="5288105">
                  <a:extLst>
                    <a:ext uri="{9D8B030D-6E8A-4147-A177-3AD203B41FA5}">
                      <a16:colId xmlns:a16="http://schemas.microsoft.com/office/drawing/2014/main" xmlns="" val="1802723221"/>
                    </a:ext>
                  </a:extLst>
                </a:gridCol>
              </a:tblGrid>
              <a:tr h="0">
                <a:tc>
                  <a:txBody>
                    <a:bodyPr/>
                    <a:lstStyle/>
                    <a:p>
                      <a:r>
                        <a:rPr lang="ru-RU" sz="1200" b="0" i="0" dirty="0">
                          <a:solidFill>
                            <a:srgbClr val="000000"/>
                          </a:solidFill>
                          <a:effectLst/>
                          <a:latin typeface="TimesNewRoman"/>
                        </a:rPr>
                        <a:t>Работа состоит из четырёх разделов: </a:t>
                      </a:r>
                    </a:p>
                    <a:p>
                      <a:r>
                        <a:rPr lang="ru-RU" sz="1200" b="1" i="0" dirty="0">
                          <a:solidFill>
                            <a:srgbClr val="000000"/>
                          </a:solidFill>
                          <a:effectLst/>
                          <a:latin typeface="TimesNewRoman"/>
                        </a:rPr>
                        <a:t>«Аудирование», «Чтение", "Грамматика и лексика», «Письменная речь».</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1 </a:t>
                      </a:r>
                      <a:r>
                        <a:rPr lang="ru-RU" sz="1200" b="1" i="0" dirty="0">
                          <a:solidFill>
                            <a:srgbClr val="000000"/>
                          </a:solidFill>
                          <a:effectLst/>
                          <a:latin typeface="TimesNewRoman"/>
                        </a:rPr>
                        <a:t>(«Аудирование») </a:t>
                      </a:r>
                      <a:r>
                        <a:rPr lang="ru-RU" sz="1200" b="0" i="0" dirty="0">
                          <a:solidFill>
                            <a:srgbClr val="000000"/>
                          </a:solidFill>
                          <a:effectLst/>
                          <a:latin typeface="TimesNewRoman"/>
                        </a:rPr>
                        <a:t>содержит 9 заданий. Рекомендуемое время на</a:t>
                      </a:r>
                      <a:br>
                        <a:rPr lang="ru-RU" sz="1200" b="0" i="0" dirty="0">
                          <a:solidFill>
                            <a:srgbClr val="000000"/>
                          </a:solidFill>
                          <a:effectLst/>
                          <a:latin typeface="TimesNewRoman"/>
                        </a:rPr>
                      </a:br>
                      <a:r>
                        <a:rPr lang="ru-RU" sz="1200" b="0" i="0" dirty="0">
                          <a:solidFill>
                            <a:srgbClr val="000000"/>
                          </a:solidFill>
                          <a:effectLst/>
                          <a:latin typeface="TimesNewRoman"/>
                        </a:rPr>
                        <a:t>выполнение заданий раздела 1 составляет </a:t>
                      </a:r>
                      <a:r>
                        <a:rPr lang="ru-RU" sz="1200" b="1" i="0" dirty="0">
                          <a:solidFill>
                            <a:srgbClr val="000000"/>
                          </a:solidFill>
                          <a:effectLst/>
                          <a:latin typeface="TimesNewRoman"/>
                        </a:rPr>
                        <a:t>30 минут</a:t>
                      </a:r>
                      <a:r>
                        <a:rPr lang="ru-RU" sz="1200" b="0" i="0" dirty="0">
                          <a:solidFill>
                            <a:srgbClr val="000000"/>
                          </a:solidFill>
                          <a:effectLst/>
                          <a:latin typeface="TimesNewRoman"/>
                        </a:rPr>
                        <a:t>.</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2 </a:t>
                      </a:r>
                      <a:r>
                        <a:rPr lang="ru-RU" sz="1200" b="1" i="0" dirty="0">
                          <a:solidFill>
                            <a:srgbClr val="000000"/>
                          </a:solidFill>
                          <a:effectLst/>
                          <a:latin typeface="TimesNewRoman"/>
                        </a:rPr>
                        <a:t>(«Чтение») </a:t>
                      </a:r>
                      <a:r>
                        <a:rPr lang="ru-RU" sz="1200" b="0" i="0" dirty="0">
                          <a:solidFill>
                            <a:srgbClr val="000000"/>
                          </a:solidFill>
                          <a:effectLst/>
                          <a:latin typeface="TimesNewRoman"/>
                        </a:rPr>
                        <a:t>содержит 9 заданий. Рекомендуемое время на</a:t>
                      </a:r>
                      <a:br>
                        <a:rPr lang="ru-RU" sz="1200" b="0" i="0" dirty="0">
                          <a:solidFill>
                            <a:srgbClr val="000000"/>
                          </a:solidFill>
                          <a:effectLst/>
                          <a:latin typeface="TimesNewRoman"/>
                        </a:rPr>
                      </a:br>
                      <a:r>
                        <a:rPr lang="ru-RU" sz="1200" b="0" i="0" dirty="0">
                          <a:solidFill>
                            <a:srgbClr val="000000"/>
                          </a:solidFill>
                          <a:effectLst/>
                          <a:latin typeface="TimesNewRoman"/>
                        </a:rPr>
                        <a:t>выполнение заданий раздела 2 составляет </a:t>
                      </a:r>
                      <a:r>
                        <a:rPr lang="ru-RU" sz="1200" b="1" i="0" dirty="0">
                          <a:solidFill>
                            <a:srgbClr val="000000"/>
                          </a:solidFill>
                          <a:effectLst/>
                          <a:latin typeface="TimesNewRoman"/>
                        </a:rPr>
                        <a:t>30 минут</a:t>
                      </a:r>
                      <a:r>
                        <a:rPr lang="ru-RU" sz="1200" b="0" i="0" dirty="0">
                          <a:solidFill>
                            <a:srgbClr val="000000"/>
                          </a:solidFill>
                          <a:effectLst/>
                          <a:latin typeface="TimesNewRoman"/>
                        </a:rPr>
                        <a:t>.</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a:t>
                      </a:r>
                      <a:r>
                        <a:rPr lang="ru-RU" sz="1200" b="1" i="0" dirty="0">
                          <a:solidFill>
                            <a:srgbClr val="000000"/>
                          </a:solidFill>
                          <a:effectLst/>
                          <a:latin typeface="TimesNewRoman"/>
                        </a:rPr>
                        <a:t>3 («Грамматика и лексика») </a:t>
                      </a:r>
                      <a:r>
                        <a:rPr lang="ru-RU" sz="1200" b="0" i="0" dirty="0">
                          <a:solidFill>
                            <a:srgbClr val="000000"/>
                          </a:solidFill>
                          <a:effectLst/>
                          <a:latin typeface="TimesNewRoman"/>
                        </a:rPr>
                        <a:t>содержит 20 заданий. Рекомендуемое</a:t>
                      </a:r>
                      <a:br>
                        <a:rPr lang="ru-RU" sz="1200" b="0" i="0" dirty="0">
                          <a:solidFill>
                            <a:srgbClr val="000000"/>
                          </a:solidFill>
                          <a:effectLst/>
                          <a:latin typeface="TimesNewRoman"/>
                        </a:rPr>
                      </a:br>
                      <a:r>
                        <a:rPr lang="ru-RU" sz="1200" b="0" i="0" dirty="0">
                          <a:solidFill>
                            <a:srgbClr val="000000"/>
                          </a:solidFill>
                          <a:effectLst/>
                          <a:latin typeface="TimesNewRoman"/>
                        </a:rPr>
                        <a:t>время на выполнение заданий раздела 3 составляет </a:t>
                      </a:r>
                      <a:r>
                        <a:rPr lang="ru-RU" sz="1200" b="1" i="0" dirty="0">
                          <a:solidFill>
                            <a:srgbClr val="000000"/>
                          </a:solidFill>
                          <a:effectLst/>
                          <a:latin typeface="TimesNewRoman"/>
                        </a:rPr>
                        <a:t>40 минут</a:t>
                      </a:r>
                      <a:r>
                        <a:rPr lang="ru-RU" sz="1200" b="0" i="0" dirty="0">
                          <a:solidFill>
                            <a:srgbClr val="000000"/>
                          </a:solidFill>
                          <a:effectLst/>
                          <a:latin typeface="TimesNewRoman"/>
                        </a:rPr>
                        <a:t>.</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4 </a:t>
                      </a:r>
                      <a:r>
                        <a:rPr lang="ru-RU" sz="1200" b="1" i="0" dirty="0">
                          <a:solidFill>
                            <a:srgbClr val="000000"/>
                          </a:solidFill>
                          <a:effectLst/>
                          <a:latin typeface="TimesNewRoman"/>
                        </a:rPr>
                        <a:t>(«Письменная речь») </a:t>
                      </a:r>
                      <a:r>
                        <a:rPr lang="ru-RU" sz="1200" b="0" i="0" dirty="0">
                          <a:solidFill>
                            <a:srgbClr val="000000"/>
                          </a:solidFill>
                          <a:effectLst/>
                          <a:latin typeface="TimesNewRoman"/>
                        </a:rPr>
                        <a:t>состоит из 2 заданий. Рекомендуемое</a:t>
                      </a:r>
                      <a:br>
                        <a:rPr lang="ru-RU" sz="1200" b="0" i="0" dirty="0">
                          <a:solidFill>
                            <a:srgbClr val="000000"/>
                          </a:solidFill>
                          <a:effectLst/>
                          <a:latin typeface="TimesNewRoman"/>
                        </a:rPr>
                      </a:br>
                      <a:r>
                        <a:rPr lang="ru-RU" sz="1200" b="0" i="0" dirty="0">
                          <a:solidFill>
                            <a:srgbClr val="000000"/>
                          </a:solidFill>
                          <a:effectLst/>
                          <a:latin typeface="TimesNewRoman"/>
                        </a:rPr>
                        <a:t>время на выполнение заданий этого раздела работы – </a:t>
                      </a:r>
                      <a:r>
                        <a:rPr lang="ru-RU" sz="1200" b="1" i="0" dirty="0">
                          <a:solidFill>
                            <a:srgbClr val="000000"/>
                          </a:solidFill>
                          <a:effectLst/>
                          <a:latin typeface="TimesNewRoman"/>
                        </a:rPr>
                        <a:t>90 минут</a:t>
                      </a:r>
                      <a:r>
                        <a:rPr lang="ru-RU" sz="1200" b="0" i="0" dirty="0">
                          <a:solidFill>
                            <a:srgbClr val="000000"/>
                          </a:solidFill>
                          <a:effectLst/>
                          <a:latin typeface="TimesNewRoman"/>
                        </a:rPr>
                        <a:t>.</a:t>
                      </a:r>
                      <a:endParaRPr lang="ru-RU" sz="20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451297"/>
                  </a:ext>
                </a:extLst>
              </a:tr>
            </a:tbl>
          </a:graphicData>
        </a:graphic>
      </p:graphicFrame>
    </p:spTree>
    <p:extLst>
      <p:ext uri="{BB962C8B-B14F-4D97-AF65-F5344CB8AC3E}">
        <p14:creationId xmlns:p14="http://schemas.microsoft.com/office/powerpoint/2010/main" xmlns="" val="18089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8A953FBB-A038-4051-BB58-9264081E22C6}"/>
              </a:ext>
            </a:extLst>
          </p:cNvPr>
          <p:cNvSpPr/>
          <p:nvPr/>
        </p:nvSpPr>
        <p:spPr>
          <a:xfrm>
            <a:off x="277952" y="43412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15</a:t>
            </a:r>
          </a:p>
        </p:txBody>
      </p:sp>
      <p:sp>
        <p:nvSpPr>
          <p:cNvPr id="4" name="TextBox 3">
            <a:extLst>
              <a:ext uri="{FF2B5EF4-FFF2-40B4-BE49-F238E27FC236}">
                <a16:creationId xmlns:a16="http://schemas.microsoft.com/office/drawing/2014/main" xmlns="" id="{7795DFF3-91EF-44C2-A8CF-F27A3CACC8F1}"/>
              </a:ext>
            </a:extLst>
          </p:cNvPr>
          <p:cNvSpPr txBox="1"/>
          <p:nvPr/>
        </p:nvSpPr>
        <p:spPr>
          <a:xfrm>
            <a:off x="851740" y="385850"/>
            <a:ext cx="6468035" cy="1846659"/>
          </a:xfrm>
          <a:prstGeom prst="rect">
            <a:avLst/>
          </a:prstGeom>
          <a:noFill/>
        </p:spPr>
        <p:txBody>
          <a:bodyPr wrap="square">
            <a:spAutoFit/>
          </a:bodyPr>
          <a:lstStyle/>
          <a:p>
            <a:pPr algn="l" fontAlgn="base"/>
            <a:r>
              <a:rPr lang="en-US" sz="1600" b="0" i="0" dirty="0">
                <a:effectLst/>
                <a:latin typeface="Arial" panose="020B0604020202020204" pitchFamily="34" charset="0"/>
              </a:rPr>
              <a:t>Which of the following is NOT true about </a:t>
            </a:r>
            <a:r>
              <a:rPr lang="en-US" sz="1600" b="0" i="0" dirty="0" err="1">
                <a:effectLst/>
                <a:latin typeface="Arial" panose="020B0604020202020204" pitchFamily="34" charset="0"/>
              </a:rPr>
              <a:t>iGen</a:t>
            </a:r>
            <a:r>
              <a:rPr lang="en-US" sz="1600" b="0" i="0" dirty="0">
                <a:effectLst/>
                <a:latin typeface="Arial" panose="020B0604020202020204" pitchFamily="34" charset="0"/>
              </a:rPr>
              <a:t> teenagers, according to the author?</a:t>
            </a:r>
          </a:p>
          <a:p>
            <a:pPr algn="l" fontAlgn="base"/>
            <a:r>
              <a:rPr lang="en-US" sz="1600" b="0" i="0" dirty="0">
                <a:effectLst/>
                <a:latin typeface="Arial" panose="020B0604020202020204" pitchFamily="34" charset="0"/>
              </a:rPr>
              <a:t>A) They prefer loneliness to company.</a:t>
            </a:r>
          </a:p>
          <a:p>
            <a:pPr algn="l" fontAlgn="base"/>
            <a:r>
              <a:rPr lang="en-US" sz="1600" b="0" i="0" dirty="0">
                <a:effectLst/>
                <a:latin typeface="Arial" panose="020B0604020202020204" pitchFamily="34" charset="0"/>
              </a:rPr>
              <a:t>B) It is easy to hurt them psychologically.</a:t>
            </a:r>
          </a:p>
          <a:p>
            <a:pPr algn="l" fontAlgn="base"/>
            <a:r>
              <a:rPr lang="en-US" sz="1600" b="0" i="0" dirty="0">
                <a:effectLst/>
                <a:latin typeface="Arial" panose="020B0604020202020204" pitchFamily="34" charset="0"/>
              </a:rPr>
              <a:t>C) Most of them feel extremely unhappy.</a:t>
            </a:r>
          </a:p>
          <a:p>
            <a:pPr algn="l" fontAlgn="base"/>
            <a:r>
              <a:rPr lang="en-US" sz="1600" b="0" i="0" dirty="0">
                <a:effectLst/>
                <a:latin typeface="Arial" panose="020B0604020202020204" pitchFamily="34" charset="0"/>
              </a:rPr>
              <a:t>D) They have more physical health problems.</a:t>
            </a:r>
          </a:p>
          <a:p>
            <a:pPr algn="l" fontAlgn="base"/>
            <a:endParaRPr lang="en-US" b="0" i="0" dirty="0">
              <a:solidFill>
                <a:srgbClr val="555555"/>
              </a:solidFill>
              <a:effectLst/>
              <a:latin typeface="Arial" panose="020B0604020202020204" pitchFamily="34" charset="0"/>
            </a:endParaRPr>
          </a:p>
        </p:txBody>
      </p:sp>
      <p:sp>
        <p:nvSpPr>
          <p:cNvPr id="5" name="Прямоугольник 4">
            <a:extLst>
              <a:ext uri="{FF2B5EF4-FFF2-40B4-BE49-F238E27FC236}">
                <a16:creationId xmlns:a16="http://schemas.microsoft.com/office/drawing/2014/main" xmlns="" id="{01C51677-0F55-4868-9546-3D40C9B27237}"/>
              </a:ext>
            </a:extLst>
          </p:cNvPr>
          <p:cNvSpPr/>
          <p:nvPr/>
        </p:nvSpPr>
        <p:spPr>
          <a:xfrm>
            <a:off x="286963" y="220016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16</a:t>
            </a:r>
          </a:p>
        </p:txBody>
      </p:sp>
      <p:sp>
        <p:nvSpPr>
          <p:cNvPr id="7" name="TextBox 6">
            <a:extLst>
              <a:ext uri="{FF2B5EF4-FFF2-40B4-BE49-F238E27FC236}">
                <a16:creationId xmlns:a16="http://schemas.microsoft.com/office/drawing/2014/main" xmlns="" id="{E717D639-7792-490D-B08F-437001E4EBA8}"/>
              </a:ext>
            </a:extLst>
          </p:cNvPr>
          <p:cNvSpPr txBox="1"/>
          <p:nvPr/>
        </p:nvSpPr>
        <p:spPr>
          <a:xfrm>
            <a:off x="903240" y="2167953"/>
            <a:ext cx="6468034" cy="2062103"/>
          </a:xfrm>
          <a:prstGeom prst="rect">
            <a:avLst/>
          </a:prstGeom>
          <a:noFill/>
        </p:spPr>
        <p:txBody>
          <a:bodyPr wrap="square">
            <a:spAutoFit/>
          </a:bodyPr>
          <a:lstStyle/>
          <a:p>
            <a:pPr algn="l" fontAlgn="base"/>
            <a:r>
              <a:rPr lang="en-US" sz="1600" b="0" i="0" dirty="0">
                <a:effectLst/>
                <a:latin typeface="Arial" panose="020B0604020202020204" pitchFamily="34" charset="0"/>
              </a:rPr>
              <a:t>That in “I know my parents’ generation didn’t do that” (paragraph 5) refers to …</a:t>
            </a:r>
          </a:p>
          <a:p>
            <a:pPr algn="l" fontAlgn="base"/>
            <a:r>
              <a:rPr lang="en-US" sz="1600" b="0" i="0" dirty="0">
                <a:effectLst/>
                <a:latin typeface="Arial" panose="020B0604020202020204" pitchFamily="34" charset="0"/>
              </a:rPr>
              <a:t>A) behaving in a mean way.</a:t>
            </a:r>
          </a:p>
          <a:p>
            <a:pPr algn="l" fontAlgn="base"/>
            <a:r>
              <a:rPr lang="en-US" sz="1600" b="0" i="0" dirty="0">
                <a:effectLst/>
                <a:latin typeface="Arial" panose="020B0604020202020204" pitchFamily="34" charset="0"/>
              </a:rPr>
              <a:t>B) discussing their problems.</a:t>
            </a:r>
          </a:p>
          <a:p>
            <a:pPr algn="l" fontAlgn="base"/>
            <a:r>
              <a:rPr lang="en-US" sz="1600" b="0" i="0" dirty="0">
                <a:effectLst/>
                <a:latin typeface="Arial" panose="020B0604020202020204" pitchFamily="34" charset="0"/>
              </a:rPr>
              <a:t>C) listening attentively to friends.</a:t>
            </a:r>
          </a:p>
          <a:p>
            <a:pPr algn="l" fontAlgn="base"/>
            <a:r>
              <a:rPr lang="en-US" sz="1600" b="0" i="0" dirty="0">
                <a:effectLst/>
                <a:latin typeface="Arial" panose="020B0604020202020204" pitchFamily="34" charset="0"/>
              </a:rPr>
              <a:t>D) being glued to their phones.</a:t>
            </a:r>
          </a:p>
          <a:p>
            <a:pPr algn="l" fontAlgn="base"/>
            <a:r>
              <a:rPr lang="en-US" sz="1600" b="0" i="0" dirty="0">
                <a:solidFill>
                  <a:srgbClr val="555555"/>
                </a:solidFill>
                <a:effectLst/>
                <a:latin typeface="Arial" panose="020B0604020202020204" pitchFamily="34" charset="0"/>
              </a:rPr>
              <a:t> </a:t>
            </a:r>
          </a:p>
          <a:p>
            <a:pPr algn="l" fontAlgn="base"/>
            <a:r>
              <a:rPr lang="en-US" sz="1600" b="0" i="0" dirty="0">
                <a:effectLst/>
                <a:latin typeface="Arial" panose="020B0604020202020204" pitchFamily="34" charset="0"/>
              </a:rPr>
              <a:t> </a:t>
            </a:r>
          </a:p>
        </p:txBody>
      </p:sp>
      <p:sp>
        <p:nvSpPr>
          <p:cNvPr id="8" name="Прямоугольник 7">
            <a:extLst>
              <a:ext uri="{FF2B5EF4-FFF2-40B4-BE49-F238E27FC236}">
                <a16:creationId xmlns:a16="http://schemas.microsoft.com/office/drawing/2014/main" xmlns="" id="{64247231-BC81-4A07-99B0-FDEC6A071800}"/>
              </a:ext>
            </a:extLst>
          </p:cNvPr>
          <p:cNvSpPr/>
          <p:nvPr/>
        </p:nvSpPr>
        <p:spPr>
          <a:xfrm>
            <a:off x="275270" y="405555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17</a:t>
            </a:r>
          </a:p>
        </p:txBody>
      </p:sp>
      <p:sp>
        <p:nvSpPr>
          <p:cNvPr id="10" name="TextBox 9">
            <a:extLst>
              <a:ext uri="{FF2B5EF4-FFF2-40B4-BE49-F238E27FC236}">
                <a16:creationId xmlns:a16="http://schemas.microsoft.com/office/drawing/2014/main" xmlns="" id="{4CF715D3-ED5B-4776-9F97-CF562DEE7640}"/>
              </a:ext>
            </a:extLst>
          </p:cNvPr>
          <p:cNvSpPr txBox="1"/>
          <p:nvPr/>
        </p:nvSpPr>
        <p:spPr>
          <a:xfrm>
            <a:off x="903239" y="4065543"/>
            <a:ext cx="6544141" cy="2062103"/>
          </a:xfrm>
          <a:prstGeom prst="rect">
            <a:avLst/>
          </a:prstGeom>
          <a:noFill/>
        </p:spPr>
        <p:txBody>
          <a:bodyPr wrap="square">
            <a:spAutoFit/>
          </a:bodyPr>
          <a:lstStyle/>
          <a:p>
            <a:pPr algn="l" fontAlgn="base"/>
            <a:r>
              <a:rPr lang="en-US" sz="1600" b="0" i="0" dirty="0">
                <a:effectLst/>
                <a:latin typeface="Arial" panose="020B0604020202020204" pitchFamily="34" charset="0"/>
              </a:rPr>
              <a:t>The fact that Athena threw away her friend’s phone proves that …</a:t>
            </a:r>
          </a:p>
          <a:p>
            <a:pPr algn="l" fontAlgn="base"/>
            <a:r>
              <a:rPr lang="en-US" sz="1600" b="0" i="0" dirty="0">
                <a:effectLst/>
                <a:latin typeface="Arial" panose="020B0604020202020204" pitchFamily="34" charset="0"/>
              </a:rPr>
              <a:t>A) her friend thought she was doing the right thing.</a:t>
            </a:r>
          </a:p>
          <a:p>
            <a:pPr algn="l" fontAlgn="base"/>
            <a:r>
              <a:rPr lang="en-US" sz="1600" b="0" i="0" dirty="0">
                <a:effectLst/>
                <a:latin typeface="Arial" panose="020B0604020202020204" pitchFamily="34" charset="0"/>
              </a:rPr>
              <a:t>B) smartphones make teenagers more aggressive.</a:t>
            </a:r>
          </a:p>
          <a:p>
            <a:pPr algn="l" fontAlgn="base"/>
            <a:r>
              <a:rPr lang="en-US" sz="1600" b="0" i="0" dirty="0">
                <a:effectLst/>
                <a:latin typeface="Arial" panose="020B0604020202020204" pitchFamily="34" charset="0"/>
              </a:rPr>
              <a:t>C) teenagers know the problems caused by phones.</a:t>
            </a:r>
          </a:p>
          <a:p>
            <a:pPr algn="l" fontAlgn="base"/>
            <a:r>
              <a:rPr lang="en-US" sz="1600" b="0" i="0" dirty="0">
                <a:effectLst/>
                <a:latin typeface="Arial" panose="020B0604020202020204" pitchFamily="34" charset="0"/>
              </a:rPr>
              <a:t>D) smartphones can cause mental health problems.</a:t>
            </a:r>
          </a:p>
          <a:p>
            <a:pPr algn="l" fontAlgn="base"/>
            <a:r>
              <a:rPr lang="en-US" sz="1600" b="0" i="0" dirty="0">
                <a:solidFill>
                  <a:srgbClr val="555555"/>
                </a:solidFill>
                <a:effectLst/>
                <a:latin typeface="Arial" panose="020B0604020202020204" pitchFamily="34" charset="0"/>
              </a:rPr>
              <a:t> </a:t>
            </a:r>
          </a:p>
          <a:p>
            <a:pPr algn="l" fontAlgn="base"/>
            <a:r>
              <a:rPr lang="en-US" sz="1600" b="0" i="0" dirty="0">
                <a:solidFill>
                  <a:srgbClr val="555555"/>
                </a:solidFill>
                <a:effectLst/>
                <a:latin typeface="Arial" panose="020B0604020202020204" pitchFamily="34" charset="0"/>
              </a:rPr>
              <a:t> </a:t>
            </a:r>
          </a:p>
          <a:p>
            <a:pPr algn="l" fontAlgn="base"/>
            <a:r>
              <a:rPr lang="en-US" sz="1600" b="0" i="0" dirty="0">
                <a:effectLst/>
                <a:latin typeface="Arial" panose="020B0604020202020204" pitchFamily="34" charset="0"/>
              </a:rPr>
              <a:t> </a:t>
            </a:r>
          </a:p>
        </p:txBody>
      </p:sp>
      <p:sp>
        <p:nvSpPr>
          <p:cNvPr id="11" name="Прямоугольник 10">
            <a:extLst>
              <a:ext uri="{FF2B5EF4-FFF2-40B4-BE49-F238E27FC236}">
                <a16:creationId xmlns:a16="http://schemas.microsoft.com/office/drawing/2014/main" xmlns="" id="{3D4421B2-07A4-4CBA-9CDD-EEE88B2A577F}"/>
              </a:ext>
            </a:extLst>
          </p:cNvPr>
          <p:cNvSpPr/>
          <p:nvPr/>
        </p:nvSpPr>
        <p:spPr>
          <a:xfrm>
            <a:off x="6591997" y="1172221"/>
            <a:ext cx="564777" cy="448946"/>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2" name="Прямоугольник 11">
            <a:extLst>
              <a:ext uri="{FF2B5EF4-FFF2-40B4-BE49-F238E27FC236}">
                <a16:creationId xmlns:a16="http://schemas.microsoft.com/office/drawing/2014/main" xmlns="" id="{93942B2A-41EB-4FE8-8DC9-20FD6D6398A8}"/>
              </a:ext>
            </a:extLst>
          </p:cNvPr>
          <p:cNvSpPr/>
          <p:nvPr/>
        </p:nvSpPr>
        <p:spPr>
          <a:xfrm>
            <a:off x="6612876" y="265792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3" name="Прямоугольник 12">
            <a:extLst>
              <a:ext uri="{FF2B5EF4-FFF2-40B4-BE49-F238E27FC236}">
                <a16:creationId xmlns:a16="http://schemas.microsoft.com/office/drawing/2014/main" xmlns="" id="{50EE329D-18AD-41BB-A500-19D9166E20A2}"/>
              </a:ext>
            </a:extLst>
          </p:cNvPr>
          <p:cNvSpPr/>
          <p:nvPr/>
        </p:nvSpPr>
        <p:spPr>
          <a:xfrm>
            <a:off x="6656435" y="474905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5" name="Прямоугольник 14">
            <a:extLst>
              <a:ext uri="{FF2B5EF4-FFF2-40B4-BE49-F238E27FC236}">
                <a16:creationId xmlns:a16="http://schemas.microsoft.com/office/drawing/2014/main" xmlns="" id="{F98E59CB-4207-4D80-BD77-8157FA71AB37}"/>
              </a:ext>
            </a:extLst>
          </p:cNvPr>
          <p:cNvSpPr/>
          <p:nvPr/>
        </p:nvSpPr>
        <p:spPr>
          <a:xfrm>
            <a:off x="275269" y="591093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18</a:t>
            </a:r>
          </a:p>
        </p:txBody>
      </p:sp>
      <p:sp>
        <p:nvSpPr>
          <p:cNvPr id="16" name="TextBox 15">
            <a:extLst>
              <a:ext uri="{FF2B5EF4-FFF2-40B4-BE49-F238E27FC236}">
                <a16:creationId xmlns:a16="http://schemas.microsoft.com/office/drawing/2014/main" xmlns="" id="{67660ACE-7447-4FF9-9078-7592D77A6423}"/>
              </a:ext>
            </a:extLst>
          </p:cNvPr>
          <p:cNvSpPr txBox="1"/>
          <p:nvPr/>
        </p:nvSpPr>
        <p:spPr>
          <a:xfrm>
            <a:off x="903239" y="5921864"/>
            <a:ext cx="6274414" cy="1569660"/>
          </a:xfrm>
          <a:prstGeom prst="rect">
            <a:avLst/>
          </a:prstGeom>
          <a:noFill/>
        </p:spPr>
        <p:txBody>
          <a:bodyPr wrap="square">
            <a:spAutoFit/>
          </a:bodyPr>
          <a:lstStyle/>
          <a:p>
            <a:pPr algn="l" fontAlgn="base"/>
            <a:r>
              <a:rPr lang="en-US" sz="1600" b="0" i="0" dirty="0">
                <a:effectLst/>
                <a:latin typeface="Arial" panose="020B0604020202020204" pitchFamily="34" charset="0"/>
              </a:rPr>
              <a:t>What does the author suggest in her article?</a:t>
            </a:r>
          </a:p>
          <a:p>
            <a:pPr algn="l" fontAlgn="base"/>
            <a:r>
              <a:rPr lang="en-US" sz="1600" b="0" i="0" dirty="0">
                <a:effectLst/>
                <a:latin typeface="Arial" panose="020B0604020202020204" pitchFamily="34" charset="0"/>
              </a:rPr>
              <a:t>A) Smartphones are not safe.</a:t>
            </a:r>
          </a:p>
          <a:p>
            <a:pPr algn="l" fontAlgn="base"/>
            <a:r>
              <a:rPr lang="en-US" sz="1600" b="0" i="0" dirty="0">
                <a:effectLst/>
                <a:latin typeface="Arial" panose="020B0604020202020204" pitchFamily="34" charset="0"/>
              </a:rPr>
              <a:t>B) Phone use by young people should be limited.</a:t>
            </a:r>
          </a:p>
          <a:p>
            <a:pPr algn="l" fontAlgn="base"/>
            <a:r>
              <a:rPr lang="en-US" sz="1600" b="0" i="0" dirty="0">
                <a:effectLst/>
                <a:latin typeface="Arial" panose="020B0604020202020204" pitchFamily="34" charset="0"/>
              </a:rPr>
              <a:t>C) Smartphones cause violent behavior.</a:t>
            </a:r>
          </a:p>
          <a:p>
            <a:pPr algn="l" fontAlgn="base"/>
            <a:r>
              <a:rPr lang="en-US" sz="1600" b="0" i="0" dirty="0">
                <a:effectLst/>
                <a:latin typeface="Arial" panose="020B0604020202020204" pitchFamily="34" charset="0"/>
              </a:rPr>
              <a:t>D) There are good and bad sides in using smartphones.</a:t>
            </a:r>
          </a:p>
          <a:p>
            <a:pPr algn="l" fontAlgn="base"/>
            <a:r>
              <a:rPr lang="en-US" sz="1600" b="0" i="0" dirty="0">
                <a:solidFill>
                  <a:srgbClr val="555555"/>
                </a:solidFill>
                <a:effectLst/>
                <a:latin typeface="Arial" panose="020B0604020202020204" pitchFamily="34" charset="0"/>
              </a:rPr>
              <a:t> </a:t>
            </a:r>
          </a:p>
        </p:txBody>
      </p:sp>
      <p:sp>
        <p:nvSpPr>
          <p:cNvPr id="17" name="Прямоугольник 16">
            <a:extLst>
              <a:ext uri="{FF2B5EF4-FFF2-40B4-BE49-F238E27FC236}">
                <a16:creationId xmlns:a16="http://schemas.microsoft.com/office/drawing/2014/main" xmlns="" id="{FECC4C6E-82BA-4C84-8040-581D37487CA8}"/>
              </a:ext>
            </a:extLst>
          </p:cNvPr>
          <p:cNvSpPr/>
          <p:nvPr/>
        </p:nvSpPr>
        <p:spPr>
          <a:xfrm>
            <a:off x="6649092" y="634826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Tree>
    <p:extLst>
      <p:ext uri="{BB962C8B-B14F-4D97-AF65-F5344CB8AC3E}">
        <p14:creationId xmlns:p14="http://schemas.microsoft.com/office/powerpoint/2010/main" xmlns="" val="2521674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67A0977-33FD-42AD-BEB0-45A8BE4BFE28}"/>
              </a:ext>
            </a:extLst>
          </p:cNvPr>
          <p:cNvSpPr/>
          <p:nvPr/>
        </p:nvSpPr>
        <p:spPr>
          <a:xfrm>
            <a:off x="465083" y="178365"/>
            <a:ext cx="6629508"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a:t>
            </a:r>
            <a:r>
              <a:rPr lang="ru-RU" sz="3600" b="1" dirty="0">
                <a:ln w="9525">
                  <a:solidFill>
                    <a:schemeClr val="bg1"/>
                  </a:solidFill>
                  <a:prstDash val="solid"/>
                </a:ln>
                <a:effectLst>
                  <a:outerShdw blurRad="12700" dist="38100" dir="2700000" algn="tl" rotWithShape="0">
                    <a:schemeClr val="bg1">
                      <a:lumMod val="50000"/>
                    </a:schemeClr>
                  </a:outerShdw>
                </a:effectLst>
              </a:rPr>
              <a:t>3</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ru-RU" sz="3600" b="1" dirty="0">
                <a:ln w="9525">
                  <a:solidFill>
                    <a:schemeClr val="bg1"/>
                  </a:solidFill>
                  <a:prstDash val="solid"/>
                </a:ln>
                <a:effectLst>
                  <a:outerShdw blurRad="12700" dist="38100" dir="2700000" algn="tl" rotWithShape="0">
                    <a:schemeClr val="bg1">
                      <a:lumMod val="50000"/>
                    </a:schemeClr>
                  </a:outerShdw>
                </a:effectLst>
              </a:rPr>
              <a:t>Грамматика и лексика</a:t>
            </a:r>
            <a:endPar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TextBox 3">
            <a:extLst>
              <a:ext uri="{FF2B5EF4-FFF2-40B4-BE49-F238E27FC236}">
                <a16:creationId xmlns:a16="http://schemas.microsoft.com/office/drawing/2014/main" xmlns="" id="{E933B69F-81BB-4707-965D-E95CA00879AB}"/>
              </a:ext>
            </a:extLst>
          </p:cNvPr>
          <p:cNvSpPr txBox="1"/>
          <p:nvPr/>
        </p:nvSpPr>
        <p:spPr>
          <a:xfrm>
            <a:off x="323019" y="824696"/>
            <a:ext cx="6913635" cy="1323439"/>
          </a:xfrm>
          <a:prstGeom prst="rect">
            <a:avLst/>
          </a:prstGeom>
          <a:noFill/>
        </p:spPr>
        <p:txBody>
          <a:bodyPr wrap="square">
            <a:spAutoFit/>
          </a:bodyPr>
          <a:lstStyle/>
          <a:p>
            <a:r>
              <a:rPr lang="ru-RU" sz="1600" b="0" i="1" dirty="0">
                <a:effectLst/>
                <a:latin typeface="Arial" panose="020B0604020202020204" pitchFamily="34" charset="0"/>
              </a:rPr>
              <a:t>Прочтите текст ниже. Преобразуйте слова, напечатанные заглавными буквами в </a:t>
            </a:r>
            <a:r>
              <a:rPr lang="ru-RU" sz="1600" i="1" dirty="0">
                <a:latin typeface="Arial" panose="020B0604020202020204" pitchFamily="34" charset="0"/>
              </a:rPr>
              <a:t>конце</a:t>
            </a:r>
            <a:r>
              <a:rPr lang="ru-RU" sz="1600" b="0" i="1" dirty="0">
                <a:effectLst/>
                <a:latin typeface="Arial" panose="020B0604020202020204" pitchFamily="34" charset="0"/>
              </a:rPr>
              <a:t> строк, обозначенных цифрами </a:t>
            </a:r>
            <a:r>
              <a:rPr lang="ru-RU" sz="1600" b="1" i="1" dirty="0">
                <a:effectLst/>
                <a:latin typeface="inherit"/>
              </a:rPr>
              <a:t>19-24</a:t>
            </a:r>
            <a:r>
              <a:rPr lang="ru-RU" sz="1600" b="0" i="1" dirty="0">
                <a:effectLst/>
                <a:latin typeface="Arial" panose="020B0604020202020204" pitchFamily="34" charset="0"/>
              </a:rPr>
              <a:t>, чтобы они грамматически соответствовали содержанию текста. Заполните пропуски словами, которые вы получили. Каждый проход соответствует отдельной задаче из группы </a:t>
            </a:r>
            <a:r>
              <a:rPr lang="ru-RU" sz="1600" b="1" i="1" dirty="0">
                <a:effectLst/>
                <a:latin typeface="inherit"/>
              </a:rPr>
              <a:t>19-24</a:t>
            </a:r>
            <a:r>
              <a:rPr lang="ru-RU" sz="1600" b="0" i="1" dirty="0">
                <a:effectLst/>
                <a:latin typeface="Arial" panose="020B0604020202020204" pitchFamily="34" charset="0"/>
              </a:rPr>
              <a:t>.</a:t>
            </a:r>
            <a:endParaRPr lang="ru-RU" sz="1600" dirty="0"/>
          </a:p>
        </p:txBody>
      </p:sp>
      <p:sp>
        <p:nvSpPr>
          <p:cNvPr id="8" name="TextBox 7">
            <a:extLst>
              <a:ext uri="{FF2B5EF4-FFF2-40B4-BE49-F238E27FC236}">
                <a16:creationId xmlns:a16="http://schemas.microsoft.com/office/drawing/2014/main" xmlns="" id="{2CEFAB51-B9FC-44C7-B742-D39D50CF6378}"/>
              </a:ext>
            </a:extLst>
          </p:cNvPr>
          <p:cNvSpPr txBox="1"/>
          <p:nvPr/>
        </p:nvSpPr>
        <p:spPr>
          <a:xfrm>
            <a:off x="827421" y="2098101"/>
            <a:ext cx="5546541" cy="7300525"/>
          </a:xfrm>
          <a:prstGeom prst="rect">
            <a:avLst/>
          </a:prstGeom>
          <a:noFill/>
        </p:spPr>
        <p:txBody>
          <a:bodyPr wrap="square">
            <a:spAutoFit/>
          </a:bodyPr>
          <a:lstStyle/>
          <a:p>
            <a:pPr algn="l" fontAlgn="base"/>
            <a:r>
              <a:rPr lang="en-US" b="0" i="0" dirty="0">
                <a:effectLst/>
                <a:latin typeface="Arial" panose="020B0604020202020204" pitchFamily="34" charset="0"/>
              </a:rPr>
              <a:t> </a:t>
            </a:r>
          </a:p>
          <a:p>
            <a:pPr algn="l" fontAlgn="base"/>
            <a:r>
              <a:rPr lang="en-US" b="0" i="0" dirty="0">
                <a:effectLst/>
                <a:latin typeface="Arial" panose="020B0604020202020204" pitchFamily="34" charset="0"/>
              </a:rPr>
              <a:t> </a:t>
            </a:r>
          </a:p>
          <a:p>
            <a:pPr algn="ctr" fontAlgn="base"/>
            <a:r>
              <a:rPr lang="en-US" b="1" dirty="0">
                <a:effectLst/>
                <a:latin typeface="inherit"/>
              </a:rPr>
              <a:t>Yakutia</a:t>
            </a:r>
            <a:endParaRPr lang="en-US" b="1" dirty="0">
              <a:effectLst/>
              <a:latin typeface="Playfair Display" panose="00000800000000000000" pitchFamily="2" charset="-52"/>
            </a:endParaRPr>
          </a:p>
          <a:p>
            <a:pPr algn="l" fontAlgn="base"/>
            <a:r>
              <a:rPr lang="en-US" b="0" i="0" dirty="0">
                <a:effectLst/>
                <a:latin typeface="Arial" panose="020B0604020202020204" pitchFamily="34" charset="0"/>
              </a:rPr>
              <a:t> </a:t>
            </a:r>
          </a:p>
          <a:p>
            <a:pPr algn="l" fontAlgn="base"/>
            <a:r>
              <a:rPr lang="en-US" b="0" i="0" dirty="0">
                <a:effectLst/>
                <a:latin typeface="Arial" panose="020B0604020202020204" pitchFamily="34" charset="0"/>
              </a:rPr>
              <a:t>Yakutia is right in the middle of Russia’s far eastern region. Probably Yakutia is one of the ______ parts of Russia. Still, it’s a beautiful place. Tourists love ______ Yakutia because it is a perfect place for photography tours and spending quality time outdoors. You only have to remember that winter ______ a good time to visit the area as winters here are very cold there.</a:t>
            </a:r>
          </a:p>
          <a:p>
            <a:pPr algn="l" fontAlgn="base"/>
            <a:r>
              <a:rPr lang="en-US" b="0" i="0" dirty="0">
                <a:effectLst/>
                <a:latin typeface="Arial" panose="020B0604020202020204" pitchFamily="34" charset="0"/>
              </a:rPr>
              <a:t> </a:t>
            </a:r>
          </a:p>
          <a:p>
            <a:pPr algn="l" fontAlgn="base"/>
            <a:r>
              <a:rPr lang="en-US" b="0" i="0" dirty="0">
                <a:effectLst/>
                <a:latin typeface="Arial" panose="020B0604020202020204" pitchFamily="34" charset="0"/>
              </a:rPr>
              <a:t> </a:t>
            </a:r>
          </a:p>
          <a:p>
            <a:pPr algn="ctr" fontAlgn="base"/>
            <a:r>
              <a:rPr lang="en-US" b="1" dirty="0">
                <a:effectLst/>
                <a:latin typeface="inherit"/>
              </a:rPr>
              <a:t>The print brush</a:t>
            </a:r>
            <a:endParaRPr lang="en-US" b="1" dirty="0">
              <a:effectLst/>
              <a:latin typeface="Playfair Display" panose="00000800000000000000" pitchFamily="2" charset="-52"/>
            </a:endParaRPr>
          </a:p>
          <a:p>
            <a:pPr algn="l" fontAlgn="base"/>
            <a:r>
              <a:rPr lang="en-US" b="0" i="0" dirty="0">
                <a:effectLst/>
                <a:latin typeface="Arial" panose="020B0604020202020204" pitchFamily="34" charset="0"/>
              </a:rPr>
              <a:t> </a:t>
            </a:r>
          </a:p>
          <a:p>
            <a:pPr algn="l" fontAlgn="base"/>
            <a:r>
              <a:rPr lang="en-US" b="0" i="0" dirty="0">
                <a:effectLst/>
                <a:latin typeface="Arial" panose="020B0604020202020204" pitchFamily="34" charset="0"/>
              </a:rPr>
              <a:t>As its name suggests, the print brush is a printer that acts like a paint brush. The print brush ______ to public in 2011. It immediately _____ the attention of designers.</a:t>
            </a:r>
          </a:p>
          <a:p>
            <a:pPr algn="l" fontAlgn="base"/>
            <a:r>
              <a:rPr lang="en-US" b="0" i="0" dirty="0">
                <a:effectLst/>
                <a:latin typeface="Arial" panose="020B0604020202020204" pitchFamily="34" charset="0"/>
              </a:rPr>
              <a:t>If you want to use it, you just swipe it over any flat surface and in less than 10 seconds it prints over it. It is very small and has a digital camera ______.</a:t>
            </a:r>
          </a:p>
          <a:p>
            <a:pPr algn="l" fontAlgn="base"/>
            <a:r>
              <a:rPr lang="en-US" b="0" i="0" dirty="0">
                <a:effectLst/>
                <a:latin typeface="Arial" panose="020B0604020202020204" pitchFamily="34" charset="0"/>
              </a:rPr>
              <a:t>You can connect it to your laptop and literally print any image from it. Isn’t it amazing? </a:t>
            </a:r>
            <a:r>
              <a:rPr lang="en-US" sz="1600" b="0" i="0" dirty="0">
                <a:effectLst/>
                <a:latin typeface="Arial" panose="020B0604020202020204" pitchFamily="34" charset="0"/>
              </a:rPr>
              <a:t> </a:t>
            </a:r>
          </a:p>
          <a:p>
            <a:pPr algn="l" fontAlgn="base">
              <a:lnSpc>
                <a:spcPct val="150000"/>
              </a:lnSpc>
            </a:pPr>
            <a:r>
              <a:rPr lang="en-US" sz="1400" b="0" i="0" dirty="0">
                <a:solidFill>
                  <a:srgbClr val="555555"/>
                </a:solidFill>
                <a:effectLst/>
                <a:latin typeface="Arial" panose="020B0604020202020204" pitchFamily="34" charset="0"/>
              </a:rPr>
              <a:t> </a:t>
            </a:r>
          </a:p>
        </p:txBody>
      </p:sp>
      <p:sp>
        <p:nvSpPr>
          <p:cNvPr id="9" name="TextBox 8">
            <a:extLst>
              <a:ext uri="{FF2B5EF4-FFF2-40B4-BE49-F238E27FC236}">
                <a16:creationId xmlns:a16="http://schemas.microsoft.com/office/drawing/2014/main" xmlns="" id="{7A2C29E4-4A62-46AD-839C-F48BE9393C40}"/>
              </a:ext>
            </a:extLst>
          </p:cNvPr>
          <p:cNvSpPr txBox="1"/>
          <p:nvPr/>
        </p:nvSpPr>
        <p:spPr>
          <a:xfrm>
            <a:off x="6294552" y="3459672"/>
            <a:ext cx="1218581" cy="338554"/>
          </a:xfrm>
          <a:prstGeom prst="rect">
            <a:avLst/>
          </a:prstGeom>
          <a:noFill/>
        </p:spPr>
        <p:txBody>
          <a:bodyPr wrap="square" rtlCol="0">
            <a:spAutoFit/>
          </a:bodyPr>
          <a:lstStyle/>
          <a:p>
            <a:r>
              <a:rPr lang="en-US" sz="1600" b="1" dirty="0">
                <a:latin typeface="inherit"/>
              </a:rPr>
              <a:t>COLD</a:t>
            </a:r>
            <a:endParaRPr lang="ru-RU" sz="1600" b="1" dirty="0">
              <a:latin typeface="inherit"/>
            </a:endParaRPr>
          </a:p>
        </p:txBody>
      </p:sp>
      <p:sp>
        <p:nvSpPr>
          <p:cNvPr id="11" name="TextBox 10">
            <a:extLst>
              <a:ext uri="{FF2B5EF4-FFF2-40B4-BE49-F238E27FC236}">
                <a16:creationId xmlns:a16="http://schemas.microsoft.com/office/drawing/2014/main" xmlns="" id="{103E1413-ACA1-452F-8B5D-C1688E8FFF7E}"/>
              </a:ext>
            </a:extLst>
          </p:cNvPr>
          <p:cNvSpPr txBox="1"/>
          <p:nvPr/>
        </p:nvSpPr>
        <p:spPr>
          <a:xfrm>
            <a:off x="6283737" y="4022299"/>
            <a:ext cx="1170082" cy="338554"/>
          </a:xfrm>
          <a:prstGeom prst="rect">
            <a:avLst/>
          </a:prstGeom>
          <a:noFill/>
        </p:spPr>
        <p:txBody>
          <a:bodyPr wrap="square">
            <a:spAutoFit/>
          </a:bodyPr>
          <a:lstStyle/>
          <a:p>
            <a:r>
              <a:rPr lang="en-US" sz="1600" b="1" dirty="0"/>
              <a:t>VISIT</a:t>
            </a:r>
            <a:endParaRPr lang="ru-RU" sz="1600" b="1" dirty="0"/>
          </a:p>
        </p:txBody>
      </p:sp>
      <p:sp>
        <p:nvSpPr>
          <p:cNvPr id="12" name="Прямоугольник 11">
            <a:extLst>
              <a:ext uri="{FF2B5EF4-FFF2-40B4-BE49-F238E27FC236}">
                <a16:creationId xmlns:a16="http://schemas.microsoft.com/office/drawing/2014/main" xmlns="" id="{5772A7B7-3C58-4E26-8D35-227DC9647DEC}"/>
              </a:ext>
            </a:extLst>
          </p:cNvPr>
          <p:cNvSpPr/>
          <p:nvPr/>
        </p:nvSpPr>
        <p:spPr>
          <a:xfrm>
            <a:off x="229575" y="335534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a:t>
            </a:r>
            <a:r>
              <a:rPr lang="en-US" sz="2400" b="1" dirty="0">
                <a:solidFill>
                  <a:schemeClr val="tx1"/>
                </a:solidFill>
              </a:rPr>
              <a:t>9</a:t>
            </a:r>
            <a:endParaRPr lang="ru-RU" sz="2400" b="1" dirty="0">
              <a:solidFill>
                <a:schemeClr val="tx1"/>
              </a:solidFill>
            </a:endParaRPr>
          </a:p>
        </p:txBody>
      </p:sp>
      <p:sp>
        <p:nvSpPr>
          <p:cNvPr id="13" name="Прямоугольник 12">
            <a:extLst>
              <a:ext uri="{FF2B5EF4-FFF2-40B4-BE49-F238E27FC236}">
                <a16:creationId xmlns:a16="http://schemas.microsoft.com/office/drawing/2014/main" xmlns="" id="{B4664730-DFDD-4A14-BA91-26E09746928B}"/>
              </a:ext>
            </a:extLst>
          </p:cNvPr>
          <p:cNvSpPr/>
          <p:nvPr/>
        </p:nvSpPr>
        <p:spPr>
          <a:xfrm>
            <a:off x="216676" y="391356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20</a:t>
            </a:r>
            <a:endParaRPr lang="ru-RU" sz="2400" b="1" dirty="0">
              <a:solidFill>
                <a:schemeClr val="tx1"/>
              </a:solidFill>
            </a:endParaRPr>
          </a:p>
        </p:txBody>
      </p:sp>
      <p:sp>
        <p:nvSpPr>
          <p:cNvPr id="14" name="Прямоугольник 13">
            <a:extLst>
              <a:ext uri="{FF2B5EF4-FFF2-40B4-BE49-F238E27FC236}">
                <a16:creationId xmlns:a16="http://schemas.microsoft.com/office/drawing/2014/main" xmlns="" id="{6522FA38-AD8E-4B35-94FC-4A403FA12122}"/>
              </a:ext>
            </a:extLst>
          </p:cNvPr>
          <p:cNvSpPr/>
          <p:nvPr/>
        </p:nvSpPr>
        <p:spPr>
          <a:xfrm>
            <a:off x="222668" y="473459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21</a:t>
            </a:r>
            <a:endParaRPr lang="ru-RU" sz="2400" b="1" dirty="0">
              <a:solidFill>
                <a:schemeClr val="tx1"/>
              </a:solidFill>
            </a:endParaRPr>
          </a:p>
        </p:txBody>
      </p:sp>
      <p:sp>
        <p:nvSpPr>
          <p:cNvPr id="15" name="Прямоугольник 14">
            <a:extLst>
              <a:ext uri="{FF2B5EF4-FFF2-40B4-BE49-F238E27FC236}">
                <a16:creationId xmlns:a16="http://schemas.microsoft.com/office/drawing/2014/main" xmlns="" id="{80030E12-0494-4CF2-A297-18200BB1AB26}"/>
              </a:ext>
            </a:extLst>
          </p:cNvPr>
          <p:cNvSpPr/>
          <p:nvPr/>
        </p:nvSpPr>
        <p:spPr>
          <a:xfrm>
            <a:off x="216676" y="658508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22</a:t>
            </a:r>
            <a:endParaRPr lang="ru-RU" sz="2400" b="1" dirty="0">
              <a:solidFill>
                <a:schemeClr val="tx1"/>
              </a:solidFill>
            </a:endParaRPr>
          </a:p>
        </p:txBody>
      </p:sp>
      <p:sp>
        <p:nvSpPr>
          <p:cNvPr id="16" name="Прямоугольник 15">
            <a:extLst>
              <a:ext uri="{FF2B5EF4-FFF2-40B4-BE49-F238E27FC236}">
                <a16:creationId xmlns:a16="http://schemas.microsoft.com/office/drawing/2014/main" xmlns="" id="{C519D621-3512-4B91-A9BB-A6853F577C72}"/>
              </a:ext>
            </a:extLst>
          </p:cNvPr>
          <p:cNvSpPr/>
          <p:nvPr/>
        </p:nvSpPr>
        <p:spPr>
          <a:xfrm>
            <a:off x="203786" y="711299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23</a:t>
            </a:r>
            <a:endParaRPr lang="ru-RU" sz="2400" b="1" dirty="0">
              <a:solidFill>
                <a:schemeClr val="tx1"/>
              </a:solidFill>
            </a:endParaRPr>
          </a:p>
        </p:txBody>
      </p:sp>
      <p:sp>
        <p:nvSpPr>
          <p:cNvPr id="17" name="Прямоугольник 16">
            <a:extLst>
              <a:ext uri="{FF2B5EF4-FFF2-40B4-BE49-F238E27FC236}">
                <a16:creationId xmlns:a16="http://schemas.microsoft.com/office/drawing/2014/main" xmlns="" id="{53985D2C-4B2B-4D55-9285-83080A1A2A64}"/>
              </a:ext>
            </a:extLst>
          </p:cNvPr>
          <p:cNvSpPr/>
          <p:nvPr/>
        </p:nvSpPr>
        <p:spPr>
          <a:xfrm>
            <a:off x="182692" y="794749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24</a:t>
            </a:r>
            <a:endParaRPr lang="ru-RU" sz="2400" b="1" dirty="0">
              <a:solidFill>
                <a:schemeClr val="tx1"/>
              </a:solidFill>
            </a:endParaRPr>
          </a:p>
        </p:txBody>
      </p:sp>
      <p:sp>
        <p:nvSpPr>
          <p:cNvPr id="20" name="TextBox 19">
            <a:extLst>
              <a:ext uri="{FF2B5EF4-FFF2-40B4-BE49-F238E27FC236}">
                <a16:creationId xmlns:a16="http://schemas.microsoft.com/office/drawing/2014/main" xmlns="" id="{5F847F6A-1D3B-458E-948F-6A3CCF30AC98}"/>
              </a:ext>
            </a:extLst>
          </p:cNvPr>
          <p:cNvSpPr txBox="1"/>
          <p:nvPr/>
        </p:nvSpPr>
        <p:spPr>
          <a:xfrm>
            <a:off x="6278816" y="4886046"/>
            <a:ext cx="1179924" cy="338554"/>
          </a:xfrm>
          <a:prstGeom prst="rect">
            <a:avLst/>
          </a:prstGeom>
          <a:noFill/>
        </p:spPr>
        <p:txBody>
          <a:bodyPr wrap="square">
            <a:spAutoFit/>
          </a:bodyPr>
          <a:lstStyle/>
          <a:p>
            <a:r>
              <a:rPr lang="en-US" sz="1600" b="1" dirty="0">
                <a:latin typeface="inherit"/>
              </a:rPr>
              <a:t>NOT/BE</a:t>
            </a:r>
            <a:endParaRPr lang="ru-RU" sz="1600" dirty="0"/>
          </a:p>
        </p:txBody>
      </p:sp>
      <p:sp>
        <p:nvSpPr>
          <p:cNvPr id="22" name="TextBox 21">
            <a:extLst>
              <a:ext uri="{FF2B5EF4-FFF2-40B4-BE49-F238E27FC236}">
                <a16:creationId xmlns:a16="http://schemas.microsoft.com/office/drawing/2014/main" xmlns="" id="{CC48050C-5D39-415A-8D33-5C07FF7394AB}"/>
              </a:ext>
            </a:extLst>
          </p:cNvPr>
          <p:cNvSpPr txBox="1"/>
          <p:nvPr/>
        </p:nvSpPr>
        <p:spPr>
          <a:xfrm>
            <a:off x="6075520" y="6768050"/>
            <a:ext cx="1507370" cy="338554"/>
          </a:xfrm>
          <a:prstGeom prst="rect">
            <a:avLst/>
          </a:prstGeom>
          <a:noFill/>
        </p:spPr>
        <p:txBody>
          <a:bodyPr wrap="square">
            <a:spAutoFit/>
          </a:bodyPr>
          <a:lstStyle/>
          <a:p>
            <a:r>
              <a:rPr lang="en-US" sz="1600" b="1" i="0" dirty="0">
                <a:effectLst/>
                <a:latin typeface="inherit"/>
              </a:rPr>
              <a:t>DEMONSTRATE</a:t>
            </a:r>
            <a:endParaRPr lang="ru-RU" sz="1600" dirty="0"/>
          </a:p>
        </p:txBody>
      </p:sp>
      <p:sp>
        <p:nvSpPr>
          <p:cNvPr id="24" name="TextBox 23">
            <a:extLst>
              <a:ext uri="{FF2B5EF4-FFF2-40B4-BE49-F238E27FC236}">
                <a16:creationId xmlns:a16="http://schemas.microsoft.com/office/drawing/2014/main" xmlns="" id="{FE561002-C427-4902-BB6E-EA1315C6D486}"/>
              </a:ext>
            </a:extLst>
          </p:cNvPr>
          <p:cNvSpPr txBox="1"/>
          <p:nvPr/>
        </p:nvSpPr>
        <p:spPr>
          <a:xfrm>
            <a:off x="6233794" y="7066370"/>
            <a:ext cx="1122095" cy="338554"/>
          </a:xfrm>
          <a:prstGeom prst="rect">
            <a:avLst/>
          </a:prstGeom>
          <a:noFill/>
        </p:spPr>
        <p:txBody>
          <a:bodyPr wrap="square">
            <a:spAutoFit/>
          </a:bodyPr>
          <a:lstStyle/>
          <a:p>
            <a:r>
              <a:rPr lang="en-US" sz="1600" b="1" dirty="0">
                <a:latin typeface="inherit"/>
              </a:rPr>
              <a:t>CATCH</a:t>
            </a:r>
            <a:endParaRPr lang="ru-RU" sz="1600" dirty="0"/>
          </a:p>
        </p:txBody>
      </p:sp>
      <p:sp>
        <p:nvSpPr>
          <p:cNvPr id="26" name="TextBox 25">
            <a:extLst>
              <a:ext uri="{FF2B5EF4-FFF2-40B4-BE49-F238E27FC236}">
                <a16:creationId xmlns:a16="http://schemas.microsoft.com/office/drawing/2014/main" xmlns="" id="{A7818694-40BC-40D1-81C2-CC9A03EE3C2C}"/>
              </a:ext>
            </a:extLst>
          </p:cNvPr>
          <p:cNvSpPr txBox="1"/>
          <p:nvPr/>
        </p:nvSpPr>
        <p:spPr>
          <a:xfrm>
            <a:off x="6264692" y="8182817"/>
            <a:ext cx="1179924" cy="338554"/>
          </a:xfrm>
          <a:prstGeom prst="rect">
            <a:avLst/>
          </a:prstGeom>
          <a:noFill/>
        </p:spPr>
        <p:txBody>
          <a:bodyPr wrap="square">
            <a:spAutoFit/>
          </a:bodyPr>
          <a:lstStyle/>
          <a:p>
            <a:r>
              <a:rPr lang="en-US" sz="1600" b="1" dirty="0">
                <a:latin typeface="inherit"/>
              </a:rPr>
              <a:t>INSTALL</a:t>
            </a:r>
            <a:endParaRPr lang="ru-RU" sz="1600" dirty="0"/>
          </a:p>
        </p:txBody>
      </p:sp>
    </p:spTree>
    <p:extLst>
      <p:ext uri="{BB962C8B-B14F-4D97-AF65-F5344CB8AC3E}">
        <p14:creationId xmlns:p14="http://schemas.microsoft.com/office/powerpoint/2010/main" xmlns="" val="1412302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E045F33-FAA5-4E9E-8A89-30D2BB202B02}"/>
              </a:ext>
            </a:extLst>
          </p:cNvPr>
          <p:cNvSpPr txBox="1"/>
          <p:nvPr/>
        </p:nvSpPr>
        <p:spPr>
          <a:xfrm>
            <a:off x="136187" y="219993"/>
            <a:ext cx="7423488" cy="1077218"/>
          </a:xfrm>
          <a:prstGeom prst="rect">
            <a:avLst/>
          </a:prstGeom>
          <a:noFill/>
        </p:spPr>
        <p:txBody>
          <a:bodyPr wrap="square">
            <a:spAutoFit/>
          </a:bodyPr>
          <a:lstStyle/>
          <a:p>
            <a:r>
              <a:rPr lang="ru-RU" sz="1600" b="0" i="1" dirty="0">
                <a:effectLst/>
                <a:latin typeface="Arial" panose="020B0604020202020204" pitchFamily="34" charset="0"/>
              </a:rPr>
              <a:t>Преобразуйте, если необходимо, слова, напечатанные заглавными буквами, так чтобы они грамматически и лексически соответствовали содержанию текста. Каждый пропуск соответствует отдельному заданию из группы </a:t>
            </a:r>
            <a:r>
              <a:rPr lang="ru-RU" sz="1600" b="1" i="1" dirty="0">
                <a:effectLst/>
                <a:latin typeface="inherit"/>
              </a:rPr>
              <a:t>25-29</a:t>
            </a:r>
            <a:r>
              <a:rPr lang="ru-RU" sz="1600" b="0" i="1" dirty="0">
                <a:effectLst/>
                <a:latin typeface="Arial" panose="020B0604020202020204" pitchFamily="34" charset="0"/>
              </a:rPr>
              <a:t>. Впишите слова в поле ответа.</a:t>
            </a:r>
            <a:endParaRPr lang="ru-RU" sz="1600" dirty="0"/>
          </a:p>
        </p:txBody>
      </p:sp>
      <p:sp>
        <p:nvSpPr>
          <p:cNvPr id="4" name="Прямоугольник 3">
            <a:extLst>
              <a:ext uri="{FF2B5EF4-FFF2-40B4-BE49-F238E27FC236}">
                <a16:creationId xmlns:a16="http://schemas.microsoft.com/office/drawing/2014/main" xmlns="" id="{ECC6517E-D8B5-4F9F-BD9B-6C52F3DC8A8E}"/>
              </a:ext>
            </a:extLst>
          </p:cNvPr>
          <p:cNvSpPr/>
          <p:nvPr/>
        </p:nvSpPr>
        <p:spPr>
          <a:xfrm>
            <a:off x="199747" y="277584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a:t>
            </a:r>
            <a:r>
              <a:rPr lang="ru-RU" sz="2400" b="1" dirty="0">
                <a:solidFill>
                  <a:schemeClr val="tx1"/>
                </a:solidFill>
              </a:rPr>
              <a:t>5</a:t>
            </a:r>
          </a:p>
        </p:txBody>
      </p:sp>
      <p:sp>
        <p:nvSpPr>
          <p:cNvPr id="5" name="Прямоугольник 4">
            <a:extLst>
              <a:ext uri="{FF2B5EF4-FFF2-40B4-BE49-F238E27FC236}">
                <a16:creationId xmlns:a16="http://schemas.microsoft.com/office/drawing/2014/main" xmlns="" id="{01C0A01C-9663-446B-A29F-746FC4C02FF0}"/>
              </a:ext>
            </a:extLst>
          </p:cNvPr>
          <p:cNvSpPr/>
          <p:nvPr/>
        </p:nvSpPr>
        <p:spPr>
          <a:xfrm>
            <a:off x="232410" y="3930697"/>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a:t>
            </a:r>
            <a:r>
              <a:rPr lang="ru-RU" sz="2400" b="1" dirty="0">
                <a:solidFill>
                  <a:schemeClr val="tx1"/>
                </a:solidFill>
              </a:rPr>
              <a:t>6</a:t>
            </a:r>
          </a:p>
        </p:txBody>
      </p:sp>
      <p:sp>
        <p:nvSpPr>
          <p:cNvPr id="6" name="Прямоугольник 5">
            <a:extLst>
              <a:ext uri="{FF2B5EF4-FFF2-40B4-BE49-F238E27FC236}">
                <a16:creationId xmlns:a16="http://schemas.microsoft.com/office/drawing/2014/main" xmlns="" id="{C51AEBFC-AF2F-4885-B47B-1B7795FE1D41}"/>
              </a:ext>
            </a:extLst>
          </p:cNvPr>
          <p:cNvSpPr/>
          <p:nvPr/>
        </p:nvSpPr>
        <p:spPr>
          <a:xfrm>
            <a:off x="204329" y="4852656"/>
            <a:ext cx="564777" cy="465796"/>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a:t>
            </a:r>
            <a:r>
              <a:rPr lang="ru-RU" sz="2400" b="1" dirty="0">
                <a:solidFill>
                  <a:schemeClr val="tx1"/>
                </a:solidFill>
              </a:rPr>
              <a:t>7</a:t>
            </a:r>
          </a:p>
        </p:txBody>
      </p:sp>
      <p:sp>
        <p:nvSpPr>
          <p:cNvPr id="7" name="Прямоугольник 6">
            <a:extLst>
              <a:ext uri="{FF2B5EF4-FFF2-40B4-BE49-F238E27FC236}">
                <a16:creationId xmlns:a16="http://schemas.microsoft.com/office/drawing/2014/main" xmlns="" id="{3E9B43AD-47DA-41D8-9E9C-5B414E7205F2}"/>
              </a:ext>
            </a:extLst>
          </p:cNvPr>
          <p:cNvSpPr/>
          <p:nvPr/>
        </p:nvSpPr>
        <p:spPr>
          <a:xfrm>
            <a:off x="201724" y="6441597"/>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a:t>
            </a:r>
            <a:r>
              <a:rPr lang="ru-RU" sz="2400" b="1" dirty="0">
                <a:solidFill>
                  <a:schemeClr val="tx1"/>
                </a:solidFill>
              </a:rPr>
              <a:t>8</a:t>
            </a:r>
          </a:p>
        </p:txBody>
      </p:sp>
      <p:sp>
        <p:nvSpPr>
          <p:cNvPr id="8" name="Прямоугольник 7">
            <a:extLst>
              <a:ext uri="{FF2B5EF4-FFF2-40B4-BE49-F238E27FC236}">
                <a16:creationId xmlns:a16="http://schemas.microsoft.com/office/drawing/2014/main" xmlns="" id="{922ABAF1-C478-4243-9114-D0988DE94DFB}"/>
              </a:ext>
            </a:extLst>
          </p:cNvPr>
          <p:cNvSpPr/>
          <p:nvPr/>
        </p:nvSpPr>
        <p:spPr>
          <a:xfrm>
            <a:off x="210827" y="851294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29</a:t>
            </a:r>
          </a:p>
        </p:txBody>
      </p:sp>
      <p:sp>
        <p:nvSpPr>
          <p:cNvPr id="12" name="TextBox 11">
            <a:extLst>
              <a:ext uri="{FF2B5EF4-FFF2-40B4-BE49-F238E27FC236}">
                <a16:creationId xmlns:a16="http://schemas.microsoft.com/office/drawing/2014/main" xmlns="" id="{65F9BBB8-E8A5-41B5-9E5C-38A99E6744BE}"/>
              </a:ext>
            </a:extLst>
          </p:cNvPr>
          <p:cNvSpPr txBox="1"/>
          <p:nvPr/>
        </p:nvSpPr>
        <p:spPr>
          <a:xfrm>
            <a:off x="851424" y="758602"/>
            <a:ext cx="5829024" cy="11156900"/>
          </a:xfrm>
          <a:prstGeom prst="rect">
            <a:avLst/>
          </a:prstGeom>
          <a:noFill/>
        </p:spPr>
        <p:txBody>
          <a:bodyPr wrap="square">
            <a:spAutoFit/>
          </a:bodyPr>
          <a:lstStyle/>
          <a:p>
            <a:pPr algn="ctr" fontAlgn="base">
              <a:lnSpc>
                <a:spcPct val="150000"/>
              </a:lnSpc>
            </a:pPr>
            <a:endParaRPr lang="en-US" b="0" i="0" dirty="0">
              <a:effectLst/>
              <a:latin typeface="Arial" panose="020B0604020202020204" pitchFamily="34" charset="0"/>
            </a:endParaRPr>
          </a:p>
          <a:p>
            <a:pPr algn="ctr" fontAlgn="base">
              <a:lnSpc>
                <a:spcPct val="150000"/>
              </a:lnSpc>
            </a:pPr>
            <a:r>
              <a:rPr lang="en-US" b="1" i="0" dirty="0">
                <a:effectLst/>
                <a:latin typeface="inherit"/>
              </a:rPr>
              <a:t>White monuments of Vladimir and </a:t>
            </a:r>
            <a:r>
              <a:rPr lang="en-US" b="1" i="0" dirty="0" err="1">
                <a:effectLst/>
                <a:latin typeface="inherit"/>
              </a:rPr>
              <a:t>Suzdal</a:t>
            </a:r>
            <a:endParaRPr lang="en-US" b="0" i="0" dirty="0">
              <a:effectLst/>
              <a:latin typeface="Arial" panose="020B0604020202020204" pitchFamily="34" charset="0"/>
            </a:endParaRPr>
          </a:p>
          <a:p>
            <a:pPr algn="l" fontAlgn="base">
              <a:lnSpc>
                <a:spcPct val="150000"/>
              </a:lnSpc>
            </a:pPr>
            <a:r>
              <a:rPr lang="en-US" b="0" i="0" dirty="0">
                <a:effectLst/>
                <a:latin typeface="Arial" panose="020B0604020202020204" pitchFamily="34" charset="0"/>
              </a:rPr>
              <a:t>The ancient city of Vladimir was founded in 1108 by the Kiev Prince Vladimir </a:t>
            </a:r>
            <a:r>
              <a:rPr lang="en-US" b="0" i="0" dirty="0" err="1">
                <a:effectLst/>
                <a:latin typeface="Arial" panose="020B0604020202020204" pitchFamily="34" charset="0"/>
              </a:rPr>
              <a:t>Monomach</a:t>
            </a:r>
            <a:r>
              <a:rPr lang="en-US" b="0" i="0" dirty="0">
                <a:effectLst/>
                <a:latin typeface="Arial" panose="020B0604020202020204" pitchFamily="34" charset="0"/>
              </a:rPr>
              <a:t>. It contains an important group of monuments. The Cathedral of the Assumption was intended to be the ______ </a:t>
            </a:r>
            <a:r>
              <a:rPr lang="en-US" b="0" i="0" dirty="0" err="1">
                <a:effectLst/>
                <a:latin typeface="Arial" panose="020B0604020202020204" pitchFamily="34" charset="0"/>
              </a:rPr>
              <a:t>centre</a:t>
            </a:r>
            <a:r>
              <a:rPr lang="en-US" b="0" i="0" dirty="0">
                <a:effectLst/>
                <a:latin typeface="Arial" panose="020B0604020202020204" pitchFamily="34" charset="0"/>
              </a:rPr>
              <a:t> of </a:t>
            </a:r>
          </a:p>
          <a:p>
            <a:pPr algn="l" fontAlgn="base">
              <a:lnSpc>
                <a:spcPct val="150000"/>
              </a:lnSpc>
            </a:pPr>
            <a:r>
              <a:rPr lang="en-US" b="0" i="0" dirty="0">
                <a:effectLst/>
                <a:latin typeface="Arial" panose="020B0604020202020204" pitchFamily="34" charset="0"/>
              </a:rPr>
              <a:t>all Russia.</a:t>
            </a:r>
          </a:p>
          <a:p>
            <a:pPr algn="l" fontAlgn="base">
              <a:lnSpc>
                <a:spcPct val="150000"/>
              </a:lnSpc>
            </a:pPr>
            <a:r>
              <a:rPr lang="en-US" b="0" i="0" dirty="0">
                <a:effectLst/>
                <a:latin typeface="Arial" panose="020B0604020202020204" pitchFamily="34" charset="0"/>
              </a:rPr>
              <a:t>It was built in the town Kremlin as a single-domed structure with the </a:t>
            </a:r>
            <a:r>
              <a:rPr lang="en-US" b="0" i="0" dirty="0" err="1">
                <a:effectLst/>
                <a:latin typeface="Arial" panose="020B0604020202020204" pitchFamily="34" charset="0"/>
              </a:rPr>
              <a:t>fa?ade</a:t>
            </a:r>
            <a:r>
              <a:rPr lang="en-US" b="0" i="0" dirty="0">
                <a:effectLst/>
                <a:latin typeface="Arial" panose="020B0604020202020204" pitchFamily="34" charset="0"/>
              </a:rPr>
              <a:t> _____ for its carved reliefs.</a:t>
            </a:r>
          </a:p>
          <a:p>
            <a:pPr algn="l" fontAlgn="base">
              <a:lnSpc>
                <a:spcPct val="150000"/>
              </a:lnSpc>
            </a:pPr>
            <a:r>
              <a:rPr lang="en-US" b="0" i="0" dirty="0">
                <a:effectLst/>
                <a:latin typeface="Arial" panose="020B0604020202020204" pitchFamily="34" charset="0"/>
              </a:rPr>
              <a:t>Most of the 12th-century frescoes were destroyed by Mongols, but new mural ______ were added in 1408 by Andrei Rublev and Daniil </a:t>
            </a:r>
            <a:r>
              <a:rPr lang="en-US" b="0" i="0" dirty="0" err="1">
                <a:effectLst/>
                <a:latin typeface="Arial" panose="020B0604020202020204" pitchFamily="34" charset="0"/>
              </a:rPr>
              <a:t>Chernii</a:t>
            </a:r>
            <a:r>
              <a:rPr lang="en-US" b="0" i="0" dirty="0">
                <a:effectLst/>
                <a:latin typeface="Arial" panose="020B0604020202020204" pitchFamily="34" charset="0"/>
              </a:rPr>
              <a:t>, in particular the famous </a:t>
            </a:r>
            <a:r>
              <a:rPr lang="en-US" b="0" i="1" dirty="0">
                <a:effectLst/>
                <a:latin typeface="inherit"/>
              </a:rPr>
              <a:t>Last Judgment</a:t>
            </a:r>
            <a:r>
              <a:rPr lang="en-US" b="0" i="0" dirty="0">
                <a:effectLst/>
                <a:latin typeface="Arial" panose="020B0604020202020204" pitchFamily="34" charset="0"/>
              </a:rPr>
              <a:t>.</a:t>
            </a:r>
          </a:p>
          <a:p>
            <a:pPr algn="l" fontAlgn="base">
              <a:lnSpc>
                <a:spcPct val="150000"/>
              </a:lnSpc>
            </a:pPr>
            <a:r>
              <a:rPr lang="en-US" b="0" i="0" dirty="0" err="1">
                <a:effectLst/>
                <a:latin typeface="Arial" panose="020B0604020202020204" pitchFamily="34" charset="0"/>
              </a:rPr>
              <a:t>Suzdal</a:t>
            </a:r>
            <a:r>
              <a:rPr lang="en-US" b="0" i="0" dirty="0">
                <a:effectLst/>
                <a:latin typeface="Arial" panose="020B0604020202020204" pitchFamily="34" charset="0"/>
              </a:rPr>
              <a:t>, which lies some 25 km north of Vladimir, was the site of a _____ in the 9th and 10th centuries, which became a fortress. A </a:t>
            </a:r>
            <a:r>
              <a:rPr lang="en-US" b="0" i="1" dirty="0" err="1">
                <a:effectLst/>
                <a:latin typeface="inherit"/>
              </a:rPr>
              <a:t>posad</a:t>
            </a:r>
            <a:r>
              <a:rPr lang="en-US" b="0" i="0" dirty="0">
                <a:effectLst/>
                <a:latin typeface="Arial" panose="020B0604020202020204" pitchFamily="34" charset="0"/>
              </a:rPr>
              <a:t>, which was housing craftsmen and shopkeepers, developed around it.</a:t>
            </a:r>
          </a:p>
          <a:p>
            <a:pPr algn="l" fontAlgn="base">
              <a:lnSpc>
                <a:spcPct val="150000"/>
              </a:lnSpc>
            </a:pPr>
            <a:r>
              <a:rPr lang="en-US" b="0" i="0" dirty="0">
                <a:effectLst/>
                <a:latin typeface="Arial" panose="020B0604020202020204" pitchFamily="34" charset="0"/>
              </a:rPr>
              <a:t>Within, dominating the whole town stands the Cathedral of the Nativity with its five-domed top and Golden Doors. The interior ______ is important in Russian art.</a:t>
            </a:r>
          </a:p>
          <a:p>
            <a:pPr algn="l" fontAlgn="base">
              <a:lnSpc>
                <a:spcPct val="150000"/>
              </a:lnSpc>
            </a:pPr>
            <a:r>
              <a:rPr lang="en-US" b="0" i="0" dirty="0">
                <a:effectLst/>
                <a:latin typeface="Arial" panose="020B0604020202020204" pitchFamily="34" charset="0"/>
              </a:rPr>
              <a:t>The buildings in Vladimir and </a:t>
            </a:r>
            <a:r>
              <a:rPr lang="en-US" b="0" i="0" dirty="0" err="1">
                <a:effectLst/>
                <a:latin typeface="Arial" panose="020B0604020202020204" pitchFamily="34" charset="0"/>
              </a:rPr>
              <a:t>Suzdal</a:t>
            </a:r>
            <a:r>
              <a:rPr lang="en-US" b="0" i="0" dirty="0">
                <a:effectLst/>
                <a:latin typeface="Arial" panose="020B0604020202020204" pitchFamily="34" charset="0"/>
              </a:rPr>
              <a:t> have been the </a:t>
            </a:r>
            <a:r>
              <a:rPr lang="en-US" b="0" i="0" dirty="0" err="1">
                <a:effectLst/>
                <a:latin typeface="Arial" panose="020B0604020202020204" pitchFamily="34" charset="0"/>
              </a:rPr>
              <a:t>centre</a:t>
            </a:r>
            <a:r>
              <a:rPr lang="en-US" b="0" i="0" dirty="0">
                <a:effectLst/>
                <a:latin typeface="Arial" panose="020B0604020202020204" pitchFamily="34" charset="0"/>
              </a:rPr>
              <a:t> of </a:t>
            </a:r>
            <a:r>
              <a:rPr lang="en-US" dirty="0">
                <a:latin typeface="Arial" panose="020B0604020202020204" pitchFamily="34" charset="0"/>
              </a:rPr>
              <a:t>cultural</a:t>
            </a:r>
            <a:r>
              <a:rPr lang="en-US" b="0" i="0" dirty="0">
                <a:effectLst/>
                <a:latin typeface="Arial" panose="020B0604020202020204" pitchFamily="34" charset="0"/>
              </a:rPr>
              <a:t> tourism for several decades and a good deal of restoration has been carried out.</a:t>
            </a:r>
          </a:p>
          <a:p>
            <a:pPr algn="l" fontAlgn="base"/>
            <a:r>
              <a:rPr lang="en-US" b="0" i="0" dirty="0">
                <a:solidFill>
                  <a:srgbClr val="555555"/>
                </a:solidFill>
                <a:effectLst/>
                <a:latin typeface="Arial" panose="020B0604020202020204" pitchFamily="34" charset="0"/>
              </a:rPr>
              <a:t> </a:t>
            </a:r>
          </a:p>
          <a:p>
            <a:pPr algn="l" fontAlgn="base">
              <a:lnSpc>
                <a:spcPct val="150000"/>
              </a:lnSpc>
            </a:pPr>
            <a:r>
              <a:rPr lang="en-US" sz="1400" b="0" i="0" dirty="0">
                <a:effectLst/>
                <a:latin typeface="Arial" panose="020B0604020202020204" pitchFamily="34" charset="0"/>
              </a:rPr>
              <a:t> </a:t>
            </a:r>
          </a:p>
          <a:p>
            <a:pPr algn="l" fontAlgn="base"/>
            <a:r>
              <a:rPr lang="en-US" sz="1600" b="0" i="0" dirty="0">
                <a:solidFill>
                  <a:srgbClr val="555555"/>
                </a:solidFill>
                <a:effectLst/>
                <a:latin typeface="Arial" panose="020B0604020202020204" pitchFamily="34" charset="0"/>
              </a:rPr>
              <a:t> </a:t>
            </a:r>
          </a:p>
          <a:p>
            <a:pPr algn="l" fontAlgn="base"/>
            <a:endParaRPr lang="en-US" sz="1600" b="0" i="0" dirty="0">
              <a:solidFill>
                <a:srgbClr val="555555"/>
              </a:solidFill>
              <a:effectLst/>
              <a:latin typeface="Arial" panose="020B0604020202020204" pitchFamily="34" charset="0"/>
            </a:endParaRPr>
          </a:p>
        </p:txBody>
      </p:sp>
      <p:sp>
        <p:nvSpPr>
          <p:cNvPr id="14" name="TextBox 13">
            <a:extLst>
              <a:ext uri="{FF2B5EF4-FFF2-40B4-BE49-F238E27FC236}">
                <a16:creationId xmlns:a16="http://schemas.microsoft.com/office/drawing/2014/main" xmlns="" id="{6386C6C9-8369-4522-8C4F-695589A549AD}"/>
              </a:ext>
            </a:extLst>
          </p:cNvPr>
          <p:cNvSpPr txBox="1"/>
          <p:nvPr/>
        </p:nvSpPr>
        <p:spPr>
          <a:xfrm>
            <a:off x="6383782" y="2920760"/>
            <a:ext cx="1311331" cy="369332"/>
          </a:xfrm>
          <a:prstGeom prst="rect">
            <a:avLst/>
          </a:prstGeom>
          <a:noFill/>
        </p:spPr>
        <p:txBody>
          <a:bodyPr wrap="square">
            <a:spAutoFit/>
          </a:bodyPr>
          <a:lstStyle/>
          <a:p>
            <a:r>
              <a:rPr lang="en-US" b="1" dirty="0">
                <a:latin typeface="inherit"/>
              </a:rPr>
              <a:t>RELIGION</a:t>
            </a:r>
            <a:endParaRPr lang="ru-RU" dirty="0"/>
          </a:p>
        </p:txBody>
      </p:sp>
      <p:sp>
        <p:nvSpPr>
          <p:cNvPr id="16" name="TextBox 15">
            <a:extLst>
              <a:ext uri="{FF2B5EF4-FFF2-40B4-BE49-F238E27FC236}">
                <a16:creationId xmlns:a16="http://schemas.microsoft.com/office/drawing/2014/main" xmlns="" id="{F21314A9-B941-49C4-862A-ED71E15EE211}"/>
              </a:ext>
            </a:extLst>
          </p:cNvPr>
          <p:cNvSpPr txBox="1"/>
          <p:nvPr/>
        </p:nvSpPr>
        <p:spPr>
          <a:xfrm>
            <a:off x="6404505" y="4128144"/>
            <a:ext cx="1269886" cy="369332"/>
          </a:xfrm>
          <a:prstGeom prst="rect">
            <a:avLst/>
          </a:prstGeom>
          <a:noFill/>
        </p:spPr>
        <p:txBody>
          <a:bodyPr wrap="square">
            <a:spAutoFit/>
          </a:bodyPr>
          <a:lstStyle/>
          <a:p>
            <a:r>
              <a:rPr lang="en-US" b="1" dirty="0">
                <a:latin typeface="inherit"/>
              </a:rPr>
              <a:t>REMARK</a:t>
            </a:r>
            <a:endParaRPr lang="ru-RU" dirty="0"/>
          </a:p>
        </p:txBody>
      </p:sp>
      <p:sp>
        <p:nvSpPr>
          <p:cNvPr id="18" name="TextBox 17">
            <a:extLst>
              <a:ext uri="{FF2B5EF4-FFF2-40B4-BE49-F238E27FC236}">
                <a16:creationId xmlns:a16="http://schemas.microsoft.com/office/drawing/2014/main" xmlns="" id="{EDF93E73-DB02-4160-8AD4-F781800C1A45}"/>
              </a:ext>
            </a:extLst>
          </p:cNvPr>
          <p:cNvSpPr txBox="1"/>
          <p:nvPr/>
        </p:nvSpPr>
        <p:spPr>
          <a:xfrm>
            <a:off x="6513335" y="4989934"/>
            <a:ext cx="1376091" cy="369332"/>
          </a:xfrm>
          <a:prstGeom prst="rect">
            <a:avLst/>
          </a:prstGeom>
          <a:noFill/>
        </p:spPr>
        <p:txBody>
          <a:bodyPr wrap="square">
            <a:spAutoFit/>
          </a:bodyPr>
          <a:lstStyle/>
          <a:p>
            <a:r>
              <a:rPr lang="en-US" b="1" dirty="0">
                <a:latin typeface="inherit"/>
              </a:rPr>
              <a:t>PAINT</a:t>
            </a:r>
            <a:endParaRPr lang="ru-RU" dirty="0"/>
          </a:p>
        </p:txBody>
      </p:sp>
      <p:sp>
        <p:nvSpPr>
          <p:cNvPr id="20" name="TextBox 19">
            <a:extLst>
              <a:ext uri="{FF2B5EF4-FFF2-40B4-BE49-F238E27FC236}">
                <a16:creationId xmlns:a16="http://schemas.microsoft.com/office/drawing/2014/main" xmlns="" id="{C5A91F1B-054E-4FF9-B144-21274B6BAB0F}"/>
              </a:ext>
            </a:extLst>
          </p:cNvPr>
          <p:cNvSpPr txBox="1"/>
          <p:nvPr/>
        </p:nvSpPr>
        <p:spPr>
          <a:xfrm>
            <a:off x="6448372" y="6542912"/>
            <a:ext cx="1189664" cy="369332"/>
          </a:xfrm>
          <a:prstGeom prst="rect">
            <a:avLst/>
          </a:prstGeom>
          <a:noFill/>
        </p:spPr>
        <p:txBody>
          <a:bodyPr wrap="square">
            <a:spAutoFit/>
          </a:bodyPr>
          <a:lstStyle/>
          <a:p>
            <a:r>
              <a:rPr lang="en-US" sz="1800" b="1" i="0" dirty="0">
                <a:effectLst/>
                <a:latin typeface="inherit"/>
              </a:rPr>
              <a:t>SETTLE</a:t>
            </a:r>
            <a:endParaRPr lang="ru-RU" dirty="0"/>
          </a:p>
        </p:txBody>
      </p:sp>
      <p:sp>
        <p:nvSpPr>
          <p:cNvPr id="22" name="TextBox 21">
            <a:extLst>
              <a:ext uri="{FF2B5EF4-FFF2-40B4-BE49-F238E27FC236}">
                <a16:creationId xmlns:a16="http://schemas.microsoft.com/office/drawing/2014/main" xmlns="" id="{E57FA06F-E408-4D7A-8BA4-3B9E202AA167}"/>
              </a:ext>
            </a:extLst>
          </p:cNvPr>
          <p:cNvSpPr txBox="1"/>
          <p:nvPr/>
        </p:nvSpPr>
        <p:spPr>
          <a:xfrm>
            <a:off x="6362707" y="8680085"/>
            <a:ext cx="1269886" cy="369332"/>
          </a:xfrm>
          <a:prstGeom prst="rect">
            <a:avLst/>
          </a:prstGeom>
          <a:noFill/>
        </p:spPr>
        <p:txBody>
          <a:bodyPr wrap="square">
            <a:spAutoFit/>
          </a:bodyPr>
          <a:lstStyle/>
          <a:p>
            <a:r>
              <a:rPr lang="en-US" sz="1800" b="1" i="0" dirty="0">
                <a:effectLst/>
                <a:latin typeface="inherit"/>
              </a:rPr>
              <a:t>DECORATE</a:t>
            </a:r>
            <a:endParaRPr lang="ru-RU" dirty="0"/>
          </a:p>
        </p:txBody>
      </p:sp>
    </p:spTree>
    <p:extLst>
      <p:ext uri="{BB962C8B-B14F-4D97-AF65-F5344CB8AC3E}">
        <p14:creationId xmlns:p14="http://schemas.microsoft.com/office/powerpoint/2010/main" xmlns="" val="3496183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xmlns="" id="{FD34701D-02FC-45B3-81FC-D49E4C66334A}"/>
              </a:ext>
            </a:extLst>
          </p:cNvPr>
          <p:cNvSpPr txBox="1"/>
          <p:nvPr/>
        </p:nvSpPr>
        <p:spPr>
          <a:xfrm>
            <a:off x="766943" y="6251843"/>
            <a:ext cx="6365378" cy="4093428"/>
          </a:xfrm>
          <a:prstGeom prst="rect">
            <a:avLst/>
          </a:prstGeom>
          <a:noFill/>
        </p:spPr>
        <p:txBody>
          <a:bodyPr wrap="square">
            <a:spAutoFit/>
          </a:bodyPr>
          <a:lstStyle/>
          <a:p>
            <a:pPr algn="l" fontAlgn="base">
              <a:lnSpc>
                <a:spcPct val="200000"/>
              </a:lnSpc>
            </a:pPr>
            <a:r>
              <a:rPr lang="en-US" sz="1600" b="0" i="0" dirty="0">
                <a:effectLst/>
                <a:latin typeface="inherit"/>
              </a:rPr>
              <a:t>A) divide           </a:t>
            </a:r>
            <a:r>
              <a:rPr lang="ru-RU" sz="1600" b="0" i="0" dirty="0">
                <a:effectLst/>
                <a:latin typeface="inherit"/>
              </a:rPr>
              <a:t> </a:t>
            </a:r>
            <a:r>
              <a:rPr lang="en-US" sz="1600" b="0" i="0" dirty="0">
                <a:effectLst/>
                <a:latin typeface="inherit"/>
              </a:rPr>
              <a:t> </a:t>
            </a:r>
            <a:r>
              <a:rPr lang="ru-RU" sz="1600" b="0" i="0" dirty="0">
                <a:effectLst/>
                <a:latin typeface="inherit"/>
              </a:rPr>
              <a:t>   </a:t>
            </a:r>
            <a:r>
              <a:rPr lang="en-US" sz="1600" b="0" i="0" dirty="0">
                <a:effectLst/>
                <a:latin typeface="inherit"/>
              </a:rPr>
              <a:t>B) split                          C) share                         D) separate</a:t>
            </a:r>
          </a:p>
          <a:p>
            <a:pPr algn="l" fontAlgn="base">
              <a:lnSpc>
                <a:spcPct val="200000"/>
              </a:lnSpc>
            </a:pPr>
            <a:r>
              <a:rPr lang="en-US" sz="1600" b="0" i="0" dirty="0">
                <a:effectLst/>
                <a:latin typeface="inherit"/>
              </a:rPr>
              <a:t>A) arrived            </a:t>
            </a:r>
            <a:r>
              <a:rPr lang="ru-RU" sz="1600" b="0" i="0" dirty="0">
                <a:effectLst/>
                <a:latin typeface="inherit"/>
              </a:rPr>
              <a:t>  </a:t>
            </a:r>
            <a:r>
              <a:rPr lang="en-US" sz="1600" b="0" i="0" dirty="0">
                <a:effectLst/>
                <a:latin typeface="inherit"/>
              </a:rPr>
              <a:t>B) reached                 </a:t>
            </a:r>
            <a:r>
              <a:rPr lang="ru-RU" sz="1600" b="0" i="0" dirty="0">
                <a:effectLst/>
                <a:latin typeface="inherit"/>
              </a:rPr>
              <a:t>  </a:t>
            </a:r>
            <a:r>
              <a:rPr lang="en-US" sz="1600" b="0" i="0" dirty="0">
                <a:effectLst/>
                <a:latin typeface="inherit"/>
              </a:rPr>
              <a:t>C) achieved                   D) completed</a:t>
            </a:r>
          </a:p>
          <a:p>
            <a:pPr algn="l" fontAlgn="base">
              <a:lnSpc>
                <a:spcPct val="200000"/>
              </a:lnSpc>
            </a:pPr>
            <a:r>
              <a:rPr lang="en-US" sz="1600" b="0" i="0" dirty="0">
                <a:effectLst/>
                <a:latin typeface="inherit"/>
              </a:rPr>
              <a:t>A) about          </a:t>
            </a:r>
            <a:r>
              <a:rPr lang="ru-RU" sz="1600" b="0" i="0" dirty="0">
                <a:effectLst/>
                <a:latin typeface="inherit"/>
              </a:rPr>
              <a:t> </a:t>
            </a:r>
            <a:r>
              <a:rPr lang="en-US" sz="1600" b="0" i="0" dirty="0">
                <a:effectLst/>
                <a:latin typeface="inherit"/>
              </a:rPr>
              <a:t>     B) over                         C) around                    </a:t>
            </a:r>
            <a:r>
              <a:rPr lang="ru-RU" sz="1600" b="0" i="0" dirty="0">
                <a:effectLst/>
                <a:latin typeface="inherit"/>
              </a:rPr>
              <a:t> </a:t>
            </a:r>
            <a:r>
              <a:rPr lang="en-US" sz="1600" b="0" i="0" dirty="0">
                <a:effectLst/>
                <a:latin typeface="inherit"/>
              </a:rPr>
              <a:t>  D) away</a:t>
            </a:r>
          </a:p>
          <a:p>
            <a:pPr algn="l" fontAlgn="base">
              <a:lnSpc>
                <a:spcPct val="200000"/>
              </a:lnSpc>
            </a:pPr>
            <a:r>
              <a:rPr lang="en-US" sz="1600" b="0" i="0" dirty="0">
                <a:effectLst/>
                <a:latin typeface="inherit"/>
              </a:rPr>
              <a:t>A) spoke            </a:t>
            </a:r>
            <a:r>
              <a:rPr lang="ru-RU" sz="1600" b="0" i="0" dirty="0">
                <a:effectLst/>
                <a:latin typeface="inherit"/>
              </a:rPr>
              <a:t> </a:t>
            </a:r>
            <a:r>
              <a:rPr lang="en-US" sz="1600" b="0" i="0" dirty="0">
                <a:effectLst/>
                <a:latin typeface="inherit"/>
              </a:rPr>
              <a:t>   B) said                          C) talked                        D) told</a:t>
            </a:r>
          </a:p>
          <a:p>
            <a:pPr algn="l" fontAlgn="base">
              <a:lnSpc>
                <a:spcPct val="200000"/>
              </a:lnSpc>
            </a:pPr>
            <a:r>
              <a:rPr lang="en-US" sz="1600" b="0" i="0" dirty="0">
                <a:effectLst/>
                <a:latin typeface="inherit"/>
              </a:rPr>
              <a:t>A) made             </a:t>
            </a:r>
            <a:r>
              <a:rPr lang="ru-RU" sz="1600" b="0" i="0" dirty="0">
                <a:effectLst/>
                <a:latin typeface="inherit"/>
              </a:rPr>
              <a:t> </a:t>
            </a:r>
            <a:r>
              <a:rPr lang="en-US" sz="1600" b="0" i="0" dirty="0">
                <a:effectLst/>
                <a:latin typeface="inherit"/>
              </a:rPr>
              <a:t>  B) did                         </a:t>
            </a:r>
            <a:r>
              <a:rPr lang="ru-RU" sz="1600" b="0" i="0" dirty="0">
                <a:effectLst/>
                <a:latin typeface="inherit"/>
              </a:rPr>
              <a:t> </a:t>
            </a:r>
            <a:r>
              <a:rPr lang="en-US" sz="1600" b="0" i="0" dirty="0">
                <a:effectLst/>
                <a:latin typeface="inherit"/>
              </a:rPr>
              <a:t>  C) took                         </a:t>
            </a:r>
            <a:r>
              <a:rPr lang="ru-RU" sz="1600" b="0" i="0" dirty="0">
                <a:effectLst/>
                <a:latin typeface="inherit"/>
              </a:rPr>
              <a:t> </a:t>
            </a:r>
            <a:r>
              <a:rPr lang="en-US" sz="1600" b="0" i="0" dirty="0">
                <a:effectLst/>
                <a:latin typeface="inherit"/>
              </a:rPr>
              <a:t> D) took</a:t>
            </a:r>
          </a:p>
          <a:p>
            <a:pPr algn="l" fontAlgn="base">
              <a:lnSpc>
                <a:spcPct val="200000"/>
              </a:lnSpc>
            </a:pPr>
            <a:r>
              <a:rPr lang="en-US" sz="1600" b="0" i="0" dirty="0">
                <a:effectLst/>
                <a:latin typeface="inherit"/>
              </a:rPr>
              <a:t>A) admitted   </a:t>
            </a:r>
            <a:r>
              <a:rPr lang="ru-RU" sz="1600" b="0" i="0" dirty="0">
                <a:effectLst/>
                <a:latin typeface="inherit"/>
              </a:rPr>
              <a:t> </a:t>
            </a:r>
            <a:r>
              <a:rPr lang="en-US" sz="1600" b="0" i="0" dirty="0">
                <a:effectLst/>
                <a:latin typeface="inherit"/>
              </a:rPr>
              <a:t>   </a:t>
            </a:r>
            <a:r>
              <a:rPr lang="ru-RU" sz="1600" b="0" i="0" dirty="0">
                <a:effectLst/>
                <a:latin typeface="inherit"/>
              </a:rPr>
              <a:t> </a:t>
            </a:r>
            <a:r>
              <a:rPr lang="en-US" sz="1600" b="0" i="0" dirty="0">
                <a:effectLst/>
                <a:latin typeface="inherit"/>
              </a:rPr>
              <a:t>  B) agreed                     </a:t>
            </a:r>
            <a:r>
              <a:rPr lang="ru-RU" sz="1600" b="0" i="0" dirty="0">
                <a:effectLst/>
                <a:latin typeface="inherit"/>
              </a:rPr>
              <a:t> </a:t>
            </a:r>
            <a:r>
              <a:rPr lang="en-US" sz="1600" b="0" i="0" dirty="0">
                <a:effectLst/>
                <a:latin typeface="inherit"/>
              </a:rPr>
              <a:t>C) stated                        D) expressed</a:t>
            </a:r>
          </a:p>
          <a:p>
            <a:pPr algn="l" fontAlgn="base">
              <a:lnSpc>
                <a:spcPct val="200000"/>
              </a:lnSpc>
            </a:pPr>
            <a:r>
              <a:rPr lang="en-US" sz="1600" b="0" i="0" dirty="0">
                <a:effectLst/>
                <a:latin typeface="inherit"/>
              </a:rPr>
              <a:t>A) track             </a:t>
            </a:r>
            <a:r>
              <a:rPr lang="ru-RU" sz="1600" b="0" i="0" dirty="0">
                <a:effectLst/>
                <a:latin typeface="inherit"/>
              </a:rPr>
              <a:t>  </a:t>
            </a:r>
            <a:r>
              <a:rPr lang="en-US" sz="1600" b="0" i="0" dirty="0">
                <a:effectLst/>
                <a:latin typeface="inherit"/>
              </a:rPr>
              <a:t>  B) road                      </a:t>
            </a:r>
            <a:r>
              <a:rPr lang="ru-RU" sz="1600" b="0" i="0" dirty="0">
                <a:effectLst/>
                <a:latin typeface="inherit"/>
              </a:rPr>
              <a:t> </a:t>
            </a:r>
            <a:r>
              <a:rPr lang="en-US" sz="1600" b="0" i="0" dirty="0">
                <a:effectLst/>
                <a:latin typeface="inherit"/>
              </a:rPr>
              <a:t>   C) path                           D) way</a:t>
            </a:r>
          </a:p>
          <a:p>
            <a:pPr algn="l" fontAlgn="base"/>
            <a:r>
              <a:rPr lang="en-US" b="0" i="0" dirty="0">
                <a:effectLst/>
                <a:latin typeface="Arial" panose="020B0604020202020204" pitchFamily="34" charset="0"/>
              </a:rPr>
              <a:t> </a:t>
            </a:r>
          </a:p>
          <a:p>
            <a:pPr algn="l" fontAlgn="base"/>
            <a:r>
              <a:rPr lang="en-US" b="0" i="0" dirty="0">
                <a:solidFill>
                  <a:srgbClr val="555555"/>
                </a:solidFill>
                <a:effectLst/>
                <a:latin typeface="Arial" panose="020B0604020202020204" pitchFamily="34" charset="0"/>
              </a:rPr>
              <a:t> </a:t>
            </a:r>
          </a:p>
        </p:txBody>
      </p:sp>
      <p:sp>
        <p:nvSpPr>
          <p:cNvPr id="3" name="TextBox 2">
            <a:extLst>
              <a:ext uri="{FF2B5EF4-FFF2-40B4-BE49-F238E27FC236}">
                <a16:creationId xmlns:a16="http://schemas.microsoft.com/office/drawing/2014/main" xmlns="" id="{1F9FC970-2277-4BE2-94E0-F0866502333F}"/>
              </a:ext>
            </a:extLst>
          </p:cNvPr>
          <p:cNvSpPr txBox="1"/>
          <p:nvPr/>
        </p:nvSpPr>
        <p:spPr>
          <a:xfrm>
            <a:off x="222364" y="145533"/>
            <a:ext cx="7382435" cy="1354217"/>
          </a:xfrm>
          <a:prstGeom prst="rect">
            <a:avLst/>
          </a:prstGeom>
          <a:noFill/>
        </p:spPr>
        <p:txBody>
          <a:bodyPr wrap="square">
            <a:spAutoFit/>
          </a:bodyPr>
          <a:lstStyle/>
          <a:p>
            <a:pPr algn="l" fontAlgn="base"/>
            <a:r>
              <a:rPr lang="ru-RU" sz="1600" b="0" i="1" dirty="0">
                <a:effectLst/>
                <a:latin typeface="inherit"/>
              </a:rPr>
              <a:t>Прочитайте текст с пропусками, обозначенными номерами </a:t>
            </a:r>
            <a:r>
              <a:rPr lang="en-US" sz="1600" b="1" i="1" dirty="0">
                <a:latin typeface="inherit"/>
              </a:rPr>
              <a:t>30</a:t>
            </a:r>
            <a:r>
              <a:rPr lang="ru-RU" sz="1600" b="1" i="1" dirty="0">
                <a:effectLst/>
                <a:latin typeface="inherit"/>
              </a:rPr>
              <a:t> – </a:t>
            </a:r>
            <a:r>
              <a:rPr lang="en-US" sz="1600" b="1" i="1" dirty="0">
                <a:effectLst/>
                <a:latin typeface="inherit"/>
              </a:rPr>
              <a:t>36</a:t>
            </a:r>
            <a:r>
              <a:rPr lang="ru-RU" sz="1600" b="0" i="1" dirty="0">
                <a:effectLst/>
                <a:latin typeface="inherit"/>
              </a:rPr>
              <a:t>.</a:t>
            </a:r>
            <a:endParaRPr lang="en-US" sz="1600" b="0" i="1" dirty="0">
              <a:effectLst/>
              <a:latin typeface="inherit"/>
            </a:endParaRPr>
          </a:p>
          <a:p>
            <a:pPr algn="l" fontAlgn="base"/>
            <a:r>
              <a:rPr lang="ru-RU" sz="1600" b="0" i="1" dirty="0">
                <a:effectLst/>
                <a:latin typeface="inherit"/>
              </a:rPr>
              <a:t> Эти номера соответствуют заданиям </a:t>
            </a:r>
            <a:r>
              <a:rPr lang="en-US" sz="1600" b="1" i="1" dirty="0">
                <a:latin typeface="inherit"/>
              </a:rPr>
              <a:t>30 - 36</a:t>
            </a:r>
            <a:r>
              <a:rPr lang="ru-RU" sz="1600" b="0" i="1" dirty="0">
                <a:effectLst/>
                <a:latin typeface="inherit"/>
              </a:rPr>
              <a:t>, в которых представлены возможные варианты ответов (А, B, C, D). Установите соответствие номера пропуска варианту ответа. </a:t>
            </a:r>
            <a:endParaRPr lang="ru-RU" sz="1600" b="0" i="0" dirty="0">
              <a:effectLst/>
              <a:latin typeface="Arial" panose="020B0604020202020204" pitchFamily="34" charset="0"/>
            </a:endParaRPr>
          </a:p>
          <a:p>
            <a:pPr algn="l" fontAlgn="base"/>
            <a:r>
              <a:rPr lang="ru-RU" b="0" i="0" dirty="0">
                <a:solidFill>
                  <a:srgbClr val="555555"/>
                </a:solidFill>
                <a:effectLst/>
                <a:latin typeface="Arial" panose="020B0604020202020204" pitchFamily="34" charset="0"/>
              </a:rPr>
              <a:t> </a:t>
            </a:r>
          </a:p>
        </p:txBody>
      </p:sp>
      <p:sp>
        <p:nvSpPr>
          <p:cNvPr id="5" name="TextBox 4">
            <a:extLst>
              <a:ext uri="{FF2B5EF4-FFF2-40B4-BE49-F238E27FC236}">
                <a16:creationId xmlns:a16="http://schemas.microsoft.com/office/drawing/2014/main" xmlns="" id="{14999660-9565-4C2C-9F6B-37A4FD5D2FE0}"/>
              </a:ext>
            </a:extLst>
          </p:cNvPr>
          <p:cNvSpPr txBox="1"/>
          <p:nvPr/>
        </p:nvSpPr>
        <p:spPr>
          <a:xfrm>
            <a:off x="222364" y="1198901"/>
            <a:ext cx="7234518" cy="5416868"/>
          </a:xfrm>
          <a:prstGeom prst="rect">
            <a:avLst/>
          </a:prstGeom>
          <a:noFill/>
        </p:spPr>
        <p:txBody>
          <a:bodyPr wrap="square">
            <a:spAutoFit/>
          </a:bodyPr>
          <a:lstStyle/>
          <a:p>
            <a:pPr algn="ctr" fontAlgn="base"/>
            <a:r>
              <a:rPr lang="en-US" sz="1500" b="1" i="0" dirty="0">
                <a:effectLst/>
                <a:latin typeface="inherit"/>
              </a:rPr>
              <a:t>At the office</a:t>
            </a:r>
            <a:endParaRPr lang="en-US" sz="1500" b="0" i="0" dirty="0">
              <a:effectLst/>
              <a:latin typeface="Arial" panose="020B0604020202020204" pitchFamily="34" charset="0"/>
            </a:endParaRPr>
          </a:p>
          <a:p>
            <a:pPr algn="l" fontAlgn="base"/>
            <a:r>
              <a:rPr lang="en-US" sz="1500" b="0" i="0" dirty="0">
                <a:effectLst/>
                <a:latin typeface="Arial" panose="020B0604020202020204" pitchFamily="34" charset="0"/>
              </a:rPr>
              <a:t> </a:t>
            </a:r>
          </a:p>
          <a:p>
            <a:pPr algn="l" fontAlgn="base"/>
            <a:r>
              <a:rPr lang="en-US" sz="1500" b="0" i="0" dirty="0">
                <a:effectLst/>
                <a:latin typeface="Arial" panose="020B0604020202020204" pitchFamily="34" charset="0"/>
              </a:rPr>
              <a:t>The following morning I visited our local newsagent Mr. Bales. He always seemed to know exactly what was going on in the </a:t>
            </a:r>
            <a:r>
              <a:rPr lang="en-US" sz="1500" b="0" i="0" dirty="0" err="1">
                <a:effectLst/>
                <a:latin typeface="Arial" panose="020B0604020202020204" pitchFamily="34" charset="0"/>
              </a:rPr>
              <a:t>neighbourhood</a:t>
            </a:r>
            <a:r>
              <a:rPr lang="en-US" sz="1500" b="0" i="0" dirty="0">
                <a:effectLst/>
                <a:latin typeface="Arial" panose="020B0604020202020204" pitchFamily="34" charset="0"/>
              </a:rPr>
              <a:t> and was only too happy to </a:t>
            </a:r>
            <a:r>
              <a:rPr lang="en-US" sz="1500" b="1" i="0" dirty="0">
                <a:effectLst/>
                <a:latin typeface="inherit"/>
              </a:rPr>
              <a:t>(1) </a:t>
            </a:r>
            <a:r>
              <a:rPr lang="en-US" sz="1500" b="0" i="0" dirty="0">
                <a:effectLst/>
                <a:latin typeface="Arial" panose="020B0604020202020204" pitchFamily="34" charset="0"/>
              </a:rPr>
              <a:t>_______ his knowledge with anyone who wanted to pass the time of day. Then I </a:t>
            </a:r>
            <a:r>
              <a:rPr lang="en-US" sz="1500" b="1" i="0" dirty="0">
                <a:effectLst/>
                <a:latin typeface="inherit"/>
              </a:rPr>
              <a:t>(2) </a:t>
            </a:r>
            <a:r>
              <a:rPr lang="en-US" sz="1500" b="0" i="0" dirty="0">
                <a:effectLst/>
                <a:latin typeface="Arial" panose="020B0604020202020204" pitchFamily="34" charset="0"/>
              </a:rPr>
              <a:t>_______ at the office of John D. Wood in Mount Street. I had to wait for some time, but eventually one of four assistants came over, introduced himself to me as Mr. Palmer and asked how he could help. After a closer inspection of the young man, I doubted that he could help anyone. He must have been about seventeen and was so pale and thin he looked as if a gust of wind might blow him </a:t>
            </a:r>
            <a:r>
              <a:rPr lang="en-US" sz="1500" b="1" i="0" dirty="0">
                <a:effectLst/>
                <a:latin typeface="inherit"/>
              </a:rPr>
              <a:t>(3) </a:t>
            </a:r>
            <a:r>
              <a:rPr lang="en-US" sz="1500" b="0" i="0" dirty="0">
                <a:effectLst/>
                <a:latin typeface="Arial" panose="020B0604020202020204" pitchFamily="34" charset="0"/>
              </a:rPr>
              <a:t>_______. “I’d like to know some details concerning Number 147 Chelsea Terrace,” I said. “Would madam please excuse me?” he </a:t>
            </a:r>
            <a:r>
              <a:rPr lang="en-US" sz="1500" b="1" i="0" dirty="0">
                <a:effectLst/>
                <a:latin typeface="inherit"/>
              </a:rPr>
              <a:t>(4) </a:t>
            </a:r>
            <a:r>
              <a:rPr lang="en-US" sz="1500" b="0" i="0" dirty="0">
                <a:effectLst/>
                <a:latin typeface="Arial" panose="020B0604020202020204" pitchFamily="34" charset="0"/>
              </a:rPr>
              <a:t>_______ and walked over to a filing cabinet. He </a:t>
            </a:r>
            <a:r>
              <a:rPr lang="en-US" sz="1500" b="1" i="0" dirty="0">
                <a:effectLst/>
                <a:latin typeface="inherit"/>
              </a:rPr>
              <a:t>(5) </a:t>
            </a:r>
            <a:r>
              <a:rPr lang="en-US" sz="1500" b="0" i="0" dirty="0">
                <a:effectLst/>
                <a:latin typeface="Arial" panose="020B0604020202020204" pitchFamily="34" charset="0"/>
              </a:rPr>
              <a:t>_______ no attempt to invite me in or even to offer me a chair. He placed the single sheet on the countertop and studied it closely.</a:t>
            </a:r>
          </a:p>
          <a:p>
            <a:pPr algn="l" fontAlgn="base"/>
            <a:r>
              <a:rPr lang="en-US" sz="1500" b="0" i="0" dirty="0">
                <a:effectLst/>
                <a:latin typeface="Arial" panose="020B0604020202020204" pitchFamily="34" charset="0"/>
              </a:rPr>
              <a:t>“A greengrocer’s shop,” he said. “Yes. What price is the owner asking for the property?” I asked. I was becoming more and more annoyed by being so obviously ignored. “One hundred and fifty guineas is being asked for the shop,” </a:t>
            </a:r>
            <a:r>
              <a:rPr lang="en-US" sz="1500" b="1" i="0" dirty="0">
                <a:effectLst/>
                <a:latin typeface="inherit"/>
              </a:rPr>
              <a:t>(6)</a:t>
            </a:r>
            <a:r>
              <a:rPr lang="en-US" sz="1500" b="0" i="0" dirty="0">
                <a:effectLst/>
                <a:latin typeface="Arial" panose="020B0604020202020204" pitchFamily="34" charset="0"/>
              </a:rPr>
              <a:t>_______ the assistant, his eyes fixed on the bottom line of the schedule. The shop turned out to be ridiculously expensive. I made my </a:t>
            </a:r>
            <a:r>
              <a:rPr lang="en-US" sz="1500" b="1" i="0" dirty="0">
                <a:effectLst/>
                <a:latin typeface="inherit"/>
              </a:rPr>
              <a:t>(7) </a:t>
            </a:r>
            <a:r>
              <a:rPr lang="en-US" sz="1500" b="0" i="0" dirty="0">
                <a:effectLst/>
                <a:latin typeface="Arial" panose="020B0604020202020204" pitchFamily="34" charset="0"/>
              </a:rPr>
              <a:t>_______ back to Chelsea, only too aware that I had no intention of buying a shop in the </a:t>
            </a:r>
            <a:r>
              <a:rPr lang="en-US" sz="1500" b="0" i="0" dirty="0" err="1">
                <a:effectLst/>
                <a:latin typeface="Arial" panose="020B0604020202020204" pitchFamily="34" charset="0"/>
              </a:rPr>
              <a:t>neighbourhood</a:t>
            </a:r>
            <a:r>
              <a:rPr lang="en-US" sz="1500" b="0" i="0" dirty="0">
                <a:effectLst/>
                <a:latin typeface="Arial" panose="020B0604020202020204" pitchFamily="34" charset="0"/>
              </a:rPr>
              <a:t>.</a:t>
            </a:r>
          </a:p>
          <a:p>
            <a:pPr algn="l" fontAlgn="base"/>
            <a:r>
              <a:rPr lang="en-US" sz="1500" b="0" i="0" dirty="0">
                <a:solidFill>
                  <a:srgbClr val="555555"/>
                </a:solidFill>
                <a:effectLst/>
                <a:latin typeface="Arial" panose="020B0604020202020204" pitchFamily="34" charset="0"/>
              </a:rPr>
              <a:t> </a:t>
            </a:r>
          </a:p>
          <a:p>
            <a:pPr algn="l" fontAlgn="base"/>
            <a:r>
              <a:rPr lang="en-US" sz="1500" b="0" i="0" dirty="0">
                <a:effectLst/>
                <a:latin typeface="Arial" panose="020B0604020202020204" pitchFamily="34" charset="0"/>
              </a:rPr>
              <a:t> </a:t>
            </a:r>
          </a:p>
          <a:p>
            <a:pPr algn="l" fontAlgn="base"/>
            <a:r>
              <a:rPr lang="en-US" sz="1600" b="0" i="0" dirty="0">
                <a:solidFill>
                  <a:srgbClr val="555555"/>
                </a:solidFill>
                <a:effectLst/>
                <a:latin typeface="Arial" panose="020B0604020202020204" pitchFamily="34" charset="0"/>
              </a:rPr>
              <a:t> </a:t>
            </a:r>
          </a:p>
        </p:txBody>
      </p:sp>
      <p:sp>
        <p:nvSpPr>
          <p:cNvPr id="9" name="Прямоугольник 8">
            <a:extLst>
              <a:ext uri="{FF2B5EF4-FFF2-40B4-BE49-F238E27FC236}">
                <a16:creationId xmlns:a16="http://schemas.microsoft.com/office/drawing/2014/main" xmlns="" id="{F4F6719A-E208-48ED-8C73-800FA70140EF}"/>
              </a:ext>
            </a:extLst>
          </p:cNvPr>
          <p:cNvSpPr/>
          <p:nvPr/>
        </p:nvSpPr>
        <p:spPr>
          <a:xfrm>
            <a:off x="908438" y="2405411"/>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31</a:t>
            </a:r>
            <a:endParaRPr lang="ru-RU" sz="1400" b="1" dirty="0">
              <a:solidFill>
                <a:schemeClr val="tx1"/>
              </a:solidFill>
            </a:endParaRPr>
          </a:p>
        </p:txBody>
      </p:sp>
      <p:sp>
        <p:nvSpPr>
          <p:cNvPr id="10" name="Прямоугольник 9">
            <a:extLst>
              <a:ext uri="{FF2B5EF4-FFF2-40B4-BE49-F238E27FC236}">
                <a16:creationId xmlns:a16="http://schemas.microsoft.com/office/drawing/2014/main" xmlns="" id="{15923E00-0B72-490C-B921-AB9003A7CD32}"/>
              </a:ext>
            </a:extLst>
          </p:cNvPr>
          <p:cNvSpPr/>
          <p:nvPr/>
        </p:nvSpPr>
        <p:spPr>
          <a:xfrm>
            <a:off x="526003" y="2145491"/>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30</a:t>
            </a:r>
            <a:endParaRPr lang="ru-RU" sz="1400" b="1" dirty="0">
              <a:solidFill>
                <a:schemeClr val="tx1"/>
              </a:solidFill>
            </a:endParaRPr>
          </a:p>
        </p:txBody>
      </p:sp>
      <p:sp>
        <p:nvSpPr>
          <p:cNvPr id="11" name="Прямоугольник 10">
            <a:extLst>
              <a:ext uri="{FF2B5EF4-FFF2-40B4-BE49-F238E27FC236}">
                <a16:creationId xmlns:a16="http://schemas.microsoft.com/office/drawing/2014/main" xmlns="" id="{7EF06DD3-3AA0-4903-B217-9B970ADFBFEC}"/>
              </a:ext>
            </a:extLst>
          </p:cNvPr>
          <p:cNvSpPr/>
          <p:nvPr/>
        </p:nvSpPr>
        <p:spPr>
          <a:xfrm>
            <a:off x="654373" y="3517669"/>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32</a:t>
            </a:r>
            <a:endParaRPr lang="ru-RU" sz="1400" b="1" dirty="0">
              <a:solidFill>
                <a:schemeClr val="tx1"/>
              </a:solidFill>
            </a:endParaRPr>
          </a:p>
        </p:txBody>
      </p:sp>
      <p:sp>
        <p:nvSpPr>
          <p:cNvPr id="12" name="Прямоугольник 11">
            <a:extLst>
              <a:ext uri="{FF2B5EF4-FFF2-40B4-BE49-F238E27FC236}">
                <a16:creationId xmlns:a16="http://schemas.microsoft.com/office/drawing/2014/main" xmlns="" id="{285B12D0-D08A-4416-896C-F461B12493C6}"/>
              </a:ext>
            </a:extLst>
          </p:cNvPr>
          <p:cNvSpPr/>
          <p:nvPr/>
        </p:nvSpPr>
        <p:spPr>
          <a:xfrm>
            <a:off x="5034531" y="3777446"/>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33</a:t>
            </a:r>
            <a:endParaRPr lang="ru-RU" sz="1400" b="1" dirty="0">
              <a:solidFill>
                <a:schemeClr val="tx1"/>
              </a:solidFill>
            </a:endParaRPr>
          </a:p>
        </p:txBody>
      </p:sp>
      <p:sp>
        <p:nvSpPr>
          <p:cNvPr id="14" name="Прямоугольник 13">
            <a:extLst>
              <a:ext uri="{FF2B5EF4-FFF2-40B4-BE49-F238E27FC236}">
                <a16:creationId xmlns:a16="http://schemas.microsoft.com/office/drawing/2014/main" xmlns="" id="{79518202-D06E-4074-A5DC-CBF5B46F561D}"/>
              </a:ext>
            </a:extLst>
          </p:cNvPr>
          <p:cNvSpPr/>
          <p:nvPr/>
        </p:nvSpPr>
        <p:spPr>
          <a:xfrm>
            <a:off x="2551519" y="3985143"/>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34</a:t>
            </a:r>
            <a:endParaRPr lang="ru-RU" sz="1400" b="1" dirty="0">
              <a:solidFill>
                <a:schemeClr val="tx1"/>
              </a:solidFill>
            </a:endParaRPr>
          </a:p>
        </p:txBody>
      </p:sp>
      <p:sp>
        <p:nvSpPr>
          <p:cNvPr id="15" name="Прямоугольник 14">
            <a:extLst>
              <a:ext uri="{FF2B5EF4-FFF2-40B4-BE49-F238E27FC236}">
                <a16:creationId xmlns:a16="http://schemas.microsoft.com/office/drawing/2014/main" xmlns="" id="{35AD0864-643E-4E88-AA0C-743A840CADD6}"/>
              </a:ext>
            </a:extLst>
          </p:cNvPr>
          <p:cNvSpPr/>
          <p:nvPr/>
        </p:nvSpPr>
        <p:spPr>
          <a:xfrm>
            <a:off x="6178658" y="4896368"/>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35</a:t>
            </a:r>
            <a:endParaRPr lang="ru-RU" sz="1400" b="1" dirty="0">
              <a:solidFill>
                <a:schemeClr val="tx1"/>
              </a:solidFill>
            </a:endParaRPr>
          </a:p>
        </p:txBody>
      </p:sp>
      <p:sp>
        <p:nvSpPr>
          <p:cNvPr id="16" name="Прямоугольник 15">
            <a:extLst>
              <a:ext uri="{FF2B5EF4-FFF2-40B4-BE49-F238E27FC236}">
                <a16:creationId xmlns:a16="http://schemas.microsoft.com/office/drawing/2014/main" xmlns="" id="{CD33B066-3783-4025-A718-8DFB03639E38}"/>
              </a:ext>
            </a:extLst>
          </p:cNvPr>
          <p:cNvSpPr/>
          <p:nvPr/>
        </p:nvSpPr>
        <p:spPr>
          <a:xfrm>
            <a:off x="3999849" y="5359318"/>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36</a:t>
            </a:r>
            <a:endParaRPr lang="ru-RU" sz="1400" b="1" dirty="0">
              <a:solidFill>
                <a:schemeClr val="tx1"/>
              </a:solidFill>
            </a:endParaRPr>
          </a:p>
        </p:txBody>
      </p:sp>
      <p:sp>
        <p:nvSpPr>
          <p:cNvPr id="17" name="Прямоугольник 16">
            <a:extLst>
              <a:ext uri="{FF2B5EF4-FFF2-40B4-BE49-F238E27FC236}">
                <a16:creationId xmlns:a16="http://schemas.microsoft.com/office/drawing/2014/main" xmlns="" id="{E4D44CED-4F71-4914-B111-FE6801C11491}"/>
              </a:ext>
            </a:extLst>
          </p:cNvPr>
          <p:cNvSpPr/>
          <p:nvPr/>
        </p:nvSpPr>
        <p:spPr>
          <a:xfrm>
            <a:off x="345974" y="6469635"/>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30</a:t>
            </a:r>
            <a:endParaRPr lang="ru-RU" sz="1400" b="1" dirty="0">
              <a:solidFill>
                <a:schemeClr val="tx1"/>
              </a:solidFill>
            </a:endParaRPr>
          </a:p>
        </p:txBody>
      </p:sp>
      <p:sp>
        <p:nvSpPr>
          <p:cNvPr id="18" name="Прямоугольник 17">
            <a:extLst>
              <a:ext uri="{FF2B5EF4-FFF2-40B4-BE49-F238E27FC236}">
                <a16:creationId xmlns:a16="http://schemas.microsoft.com/office/drawing/2014/main" xmlns="" id="{18E9C96F-84EA-4EDD-8A10-284AAAFFEFC5}"/>
              </a:ext>
            </a:extLst>
          </p:cNvPr>
          <p:cNvSpPr/>
          <p:nvPr/>
        </p:nvSpPr>
        <p:spPr>
          <a:xfrm>
            <a:off x="332501" y="6921712"/>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31</a:t>
            </a:r>
            <a:endParaRPr lang="ru-RU" sz="1400" b="1" dirty="0">
              <a:solidFill>
                <a:schemeClr val="tx1"/>
              </a:solidFill>
            </a:endParaRPr>
          </a:p>
        </p:txBody>
      </p:sp>
      <p:sp>
        <p:nvSpPr>
          <p:cNvPr id="19" name="Прямоугольник 18">
            <a:extLst>
              <a:ext uri="{FF2B5EF4-FFF2-40B4-BE49-F238E27FC236}">
                <a16:creationId xmlns:a16="http://schemas.microsoft.com/office/drawing/2014/main" xmlns="" id="{30568D0E-759F-40F8-B3E6-414A4F37727C}"/>
              </a:ext>
            </a:extLst>
          </p:cNvPr>
          <p:cNvSpPr/>
          <p:nvPr/>
        </p:nvSpPr>
        <p:spPr>
          <a:xfrm>
            <a:off x="342471" y="7414763"/>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32</a:t>
            </a:r>
            <a:endParaRPr lang="ru-RU" sz="1400" b="1" dirty="0">
              <a:solidFill>
                <a:schemeClr val="tx1"/>
              </a:solidFill>
            </a:endParaRPr>
          </a:p>
        </p:txBody>
      </p:sp>
      <p:sp>
        <p:nvSpPr>
          <p:cNvPr id="20" name="Прямоугольник 19">
            <a:extLst>
              <a:ext uri="{FF2B5EF4-FFF2-40B4-BE49-F238E27FC236}">
                <a16:creationId xmlns:a16="http://schemas.microsoft.com/office/drawing/2014/main" xmlns="" id="{5A4EDD6F-295B-42C4-8FDB-3B645CC5E551}"/>
              </a:ext>
            </a:extLst>
          </p:cNvPr>
          <p:cNvSpPr/>
          <p:nvPr/>
        </p:nvSpPr>
        <p:spPr>
          <a:xfrm>
            <a:off x="345973" y="7918018"/>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33</a:t>
            </a:r>
            <a:endParaRPr lang="ru-RU" sz="1400" b="1" dirty="0">
              <a:solidFill>
                <a:schemeClr val="tx1"/>
              </a:solidFill>
            </a:endParaRPr>
          </a:p>
        </p:txBody>
      </p:sp>
      <p:sp>
        <p:nvSpPr>
          <p:cNvPr id="21" name="Прямоугольник 20">
            <a:extLst>
              <a:ext uri="{FF2B5EF4-FFF2-40B4-BE49-F238E27FC236}">
                <a16:creationId xmlns:a16="http://schemas.microsoft.com/office/drawing/2014/main" xmlns="" id="{8AF1ADD0-F2D3-4407-A873-798381FB1B05}"/>
              </a:ext>
            </a:extLst>
          </p:cNvPr>
          <p:cNvSpPr/>
          <p:nvPr/>
        </p:nvSpPr>
        <p:spPr>
          <a:xfrm>
            <a:off x="331695" y="8435499"/>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34</a:t>
            </a:r>
            <a:endParaRPr lang="ru-RU" sz="1400" b="1" dirty="0">
              <a:solidFill>
                <a:schemeClr val="tx1"/>
              </a:solidFill>
            </a:endParaRPr>
          </a:p>
        </p:txBody>
      </p:sp>
      <p:sp>
        <p:nvSpPr>
          <p:cNvPr id="22" name="Прямоугольник 21">
            <a:extLst>
              <a:ext uri="{FF2B5EF4-FFF2-40B4-BE49-F238E27FC236}">
                <a16:creationId xmlns:a16="http://schemas.microsoft.com/office/drawing/2014/main" xmlns="" id="{021C48D6-A0C5-4DBC-BCA3-7EF964A5F016}"/>
              </a:ext>
            </a:extLst>
          </p:cNvPr>
          <p:cNvSpPr/>
          <p:nvPr/>
        </p:nvSpPr>
        <p:spPr>
          <a:xfrm>
            <a:off x="308072" y="8928550"/>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35</a:t>
            </a:r>
            <a:endParaRPr lang="ru-RU" sz="1400" b="1" dirty="0">
              <a:solidFill>
                <a:schemeClr val="tx1"/>
              </a:solidFill>
            </a:endParaRPr>
          </a:p>
        </p:txBody>
      </p:sp>
      <p:sp>
        <p:nvSpPr>
          <p:cNvPr id="23" name="Прямоугольник 22">
            <a:extLst>
              <a:ext uri="{FF2B5EF4-FFF2-40B4-BE49-F238E27FC236}">
                <a16:creationId xmlns:a16="http://schemas.microsoft.com/office/drawing/2014/main" xmlns="" id="{D413ADC4-DB67-4E4B-A656-E65ED3C70A22}"/>
              </a:ext>
            </a:extLst>
          </p:cNvPr>
          <p:cNvSpPr/>
          <p:nvPr/>
        </p:nvSpPr>
        <p:spPr>
          <a:xfrm>
            <a:off x="345974" y="9421601"/>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36</a:t>
            </a:r>
            <a:endParaRPr lang="ru-RU" sz="1400" b="1" dirty="0">
              <a:solidFill>
                <a:schemeClr val="tx1"/>
              </a:solidFill>
            </a:endParaRPr>
          </a:p>
        </p:txBody>
      </p:sp>
    </p:spTree>
    <p:extLst>
      <p:ext uri="{BB962C8B-B14F-4D97-AF65-F5344CB8AC3E}">
        <p14:creationId xmlns:p14="http://schemas.microsoft.com/office/powerpoint/2010/main" xmlns="" val="4240219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1AE75B57-B0AF-45BA-BFA6-C254D7E9D215}"/>
              </a:ext>
            </a:extLst>
          </p:cNvPr>
          <p:cNvSpPr/>
          <p:nvPr/>
        </p:nvSpPr>
        <p:spPr>
          <a:xfrm>
            <a:off x="595686" y="75245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37</a:t>
            </a:r>
            <a:endParaRPr lang="ru-RU" sz="2400" b="1" dirty="0">
              <a:solidFill>
                <a:schemeClr val="tx1"/>
              </a:solidFill>
            </a:endParaRPr>
          </a:p>
        </p:txBody>
      </p:sp>
      <p:graphicFrame>
        <p:nvGraphicFramePr>
          <p:cNvPr id="3" name="Таблица 2">
            <a:extLst>
              <a:ext uri="{FF2B5EF4-FFF2-40B4-BE49-F238E27FC236}">
                <a16:creationId xmlns:a16="http://schemas.microsoft.com/office/drawing/2014/main" xmlns="" id="{8C41CA51-81CE-47CD-9E0C-118FB31B4AA1}"/>
              </a:ext>
            </a:extLst>
          </p:cNvPr>
          <p:cNvGraphicFramePr>
            <a:graphicFrameLocks noGrp="1"/>
          </p:cNvGraphicFramePr>
          <p:nvPr>
            <p:extLst>
              <p:ext uri="{D42A27DB-BD31-4B8C-83A1-F6EECF244321}">
                <p14:modId xmlns:p14="http://schemas.microsoft.com/office/powerpoint/2010/main" xmlns="" val="4004391761"/>
              </p:ext>
            </p:extLst>
          </p:nvPr>
        </p:nvGraphicFramePr>
        <p:xfrm>
          <a:off x="542093" y="1494243"/>
          <a:ext cx="6856969" cy="882257"/>
        </p:xfrm>
        <a:graphic>
          <a:graphicData uri="http://schemas.openxmlformats.org/drawingml/2006/table">
            <a:tbl>
              <a:tblPr/>
              <a:tblGrid>
                <a:gridCol w="6856969">
                  <a:extLst>
                    <a:ext uri="{9D8B030D-6E8A-4147-A177-3AD203B41FA5}">
                      <a16:colId xmlns:a16="http://schemas.microsoft.com/office/drawing/2014/main" xmlns="" val="4118514690"/>
                    </a:ext>
                  </a:extLst>
                </a:gridCol>
              </a:tblGrid>
              <a:tr h="882257">
                <a:tc>
                  <a:txBody>
                    <a:bodyPr/>
                    <a:lstStyle/>
                    <a:p>
                      <a:r>
                        <a:rPr lang="en-US" sz="1800" b="0" i="0" dirty="0">
                          <a:solidFill>
                            <a:srgbClr val="000000"/>
                          </a:solidFill>
                          <a:effectLst/>
                          <a:latin typeface="Arial" panose="020B0604020202020204" pitchFamily="34" charset="0"/>
                          <a:cs typeface="Arial" panose="020B0604020202020204" pitchFamily="34" charset="0"/>
                        </a:rPr>
                        <a:t>You have received an email message from your English-speaking pen-friend Orlando: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28848229"/>
                  </a:ext>
                </a:extLst>
              </a:tr>
            </a:tbl>
          </a:graphicData>
        </a:graphic>
      </p:graphicFrame>
      <p:sp>
        <p:nvSpPr>
          <p:cNvPr id="7" name="Rectangle 1">
            <a:extLst>
              <a:ext uri="{FF2B5EF4-FFF2-40B4-BE49-F238E27FC236}">
                <a16:creationId xmlns:a16="http://schemas.microsoft.com/office/drawing/2014/main" xmlns="" id="{F0304119-7A94-4D68-865B-6D44171D53E6}"/>
              </a:ext>
            </a:extLst>
          </p:cNvPr>
          <p:cNvSpPr>
            <a:spLocks noChangeArrowheads="1"/>
          </p:cNvSpPr>
          <p:nvPr/>
        </p:nvSpPr>
        <p:spPr bwMode="auto">
          <a:xfrm>
            <a:off x="1160463" y="5892800"/>
            <a:ext cx="755967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
            </a: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0" name="Прямоугольник 9">
            <a:extLst>
              <a:ext uri="{FF2B5EF4-FFF2-40B4-BE49-F238E27FC236}">
                <a16:creationId xmlns:a16="http://schemas.microsoft.com/office/drawing/2014/main" xmlns="" id="{4FC1CF1E-9592-46CF-AA86-5DC442FAB0E7}"/>
              </a:ext>
            </a:extLst>
          </p:cNvPr>
          <p:cNvSpPr/>
          <p:nvPr/>
        </p:nvSpPr>
        <p:spPr>
          <a:xfrm>
            <a:off x="1284934" y="594712"/>
            <a:ext cx="5679055"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a:t>
            </a: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4</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Письм</a:t>
            </a:r>
            <a:r>
              <a:rPr lang="ru-RU" sz="3600" b="1" dirty="0">
                <a:ln w="9525">
                  <a:solidFill>
                    <a:schemeClr val="bg1"/>
                  </a:solidFill>
                  <a:prstDash val="solid"/>
                </a:ln>
                <a:effectLst>
                  <a:outerShdw blurRad="12700" dist="38100" dir="2700000" algn="tl" rotWithShape="0">
                    <a:schemeClr val="bg1">
                      <a:lumMod val="50000"/>
                    </a:schemeClr>
                  </a:outerShdw>
                </a:effectLst>
              </a:rPr>
              <a:t>енная речь</a:t>
            </a:r>
            <a:endPar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aphicFrame>
        <p:nvGraphicFramePr>
          <p:cNvPr id="12" name="Таблица 11">
            <a:extLst>
              <a:ext uri="{FF2B5EF4-FFF2-40B4-BE49-F238E27FC236}">
                <a16:creationId xmlns:a16="http://schemas.microsoft.com/office/drawing/2014/main" xmlns="" id="{EE5B6E77-DB98-490F-A1B6-A6B7FD3C2C33}"/>
              </a:ext>
            </a:extLst>
          </p:cNvPr>
          <p:cNvGraphicFramePr>
            <a:graphicFrameLocks noGrp="1"/>
          </p:cNvGraphicFramePr>
          <p:nvPr>
            <p:extLst>
              <p:ext uri="{D42A27DB-BD31-4B8C-83A1-F6EECF244321}">
                <p14:modId xmlns:p14="http://schemas.microsoft.com/office/powerpoint/2010/main" xmlns="" val="291651798"/>
              </p:ext>
            </p:extLst>
          </p:nvPr>
        </p:nvGraphicFramePr>
        <p:xfrm>
          <a:off x="546711" y="2668760"/>
          <a:ext cx="6847734" cy="2484120"/>
        </p:xfrm>
        <a:graphic>
          <a:graphicData uri="http://schemas.openxmlformats.org/drawingml/2006/table">
            <a:tbl>
              <a:tblPr firstRow="1" bandRow="1">
                <a:tableStyleId>{5940675A-B579-460E-94D1-54222C63F5DA}</a:tableStyleId>
              </a:tblPr>
              <a:tblGrid>
                <a:gridCol w="6847734">
                  <a:extLst>
                    <a:ext uri="{9D8B030D-6E8A-4147-A177-3AD203B41FA5}">
                      <a16:colId xmlns:a16="http://schemas.microsoft.com/office/drawing/2014/main" xmlns="" val="629345109"/>
                    </a:ext>
                  </a:extLst>
                </a:gridCol>
              </a:tblGrid>
              <a:tr h="370840">
                <a:tc>
                  <a:txBody>
                    <a:bodyPr/>
                    <a:lstStyle/>
                    <a:p>
                      <a:r>
                        <a:rPr lang="en-US" sz="1600" b="1" i="0" dirty="0">
                          <a:latin typeface="+mn-lt"/>
                          <a:cs typeface="Times New Roman" panose="02020603050405020304" pitchFamily="18" charset="0"/>
                        </a:rPr>
                        <a:t>From: Orlando @mail.uk</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3575182255"/>
                  </a:ext>
                </a:extLst>
              </a:tr>
              <a:tr h="370840">
                <a:tc>
                  <a:txBody>
                    <a:bodyPr/>
                    <a:lstStyle/>
                    <a:p>
                      <a:r>
                        <a:rPr lang="en-US" sz="1600" b="1" i="0" dirty="0">
                          <a:latin typeface="+mn-lt"/>
                          <a:cs typeface="Times New Roman" panose="02020603050405020304" pitchFamily="18" charset="0"/>
                        </a:rPr>
                        <a:t>To: Russian_friend@ege.ru</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2651196118"/>
                  </a:ext>
                </a:extLst>
              </a:tr>
              <a:tr h="370840">
                <a:tc>
                  <a:txBody>
                    <a:bodyPr/>
                    <a:lstStyle/>
                    <a:p>
                      <a:r>
                        <a:rPr lang="en-US" sz="1600" b="1" i="0" dirty="0">
                          <a:latin typeface="+mn-lt"/>
                          <a:cs typeface="Times New Roman" panose="02020603050405020304" pitchFamily="18" charset="0"/>
                        </a:rPr>
                        <a:t>Subject: Natural disasters</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2772000494"/>
                  </a:ext>
                </a:extLst>
              </a:tr>
              <a:tr h="370840">
                <a:tc>
                  <a:txBody>
                    <a:bodyPr/>
                    <a:lstStyle/>
                    <a:p>
                      <a:pPr fontAlgn="base"/>
                      <a:r>
                        <a:rPr lang="en-US" sz="1600" b="0" i="1" kern="1200" dirty="0">
                          <a:solidFill>
                            <a:schemeClr val="tx1"/>
                          </a:solidFill>
                          <a:effectLst/>
                          <a:latin typeface="+mn-lt"/>
                          <a:ea typeface="+mn-ea"/>
                          <a:cs typeface="+mn-cs"/>
                        </a:rPr>
                        <a:t>…My aunt lives in Texas and last week her house was ruined by a tornado. What do you think are the most horrible natural disasters? Which of them are typical of the place where you live? What can people do to protect themselves from them?</a:t>
                      </a:r>
                    </a:p>
                    <a:p>
                      <a:pPr fontAlgn="base"/>
                      <a:r>
                        <a:rPr lang="en-US" sz="1600" b="0" i="1" kern="1200" dirty="0">
                          <a:solidFill>
                            <a:schemeClr val="tx1"/>
                          </a:solidFill>
                          <a:effectLst/>
                          <a:latin typeface="+mn-lt"/>
                          <a:ea typeface="+mn-ea"/>
                          <a:cs typeface="+mn-cs"/>
                        </a:rPr>
                        <a:t>I got a new smart watch for my birthday this year!…</a:t>
                      </a:r>
                      <a:endParaRPr lang="en-US" sz="1600" b="0" i="0" kern="1200" dirty="0">
                        <a:solidFill>
                          <a:schemeClr val="tx1"/>
                        </a:solidFill>
                        <a:effectLst/>
                        <a:latin typeface="+mn-lt"/>
                        <a:ea typeface="+mn-ea"/>
                        <a:cs typeface="+mn-cs"/>
                      </a:endParaRPr>
                    </a:p>
                  </a:txBody>
                  <a:tcPr marL="95250" marR="95250" marT="76200" marB="76200" anchor="ctr"/>
                </a:tc>
                <a:extLst>
                  <a:ext uri="{0D108BD9-81ED-4DB2-BD59-A6C34878D82A}">
                    <a16:rowId xmlns:a16="http://schemas.microsoft.com/office/drawing/2014/main" xmlns="" val="1786070776"/>
                  </a:ext>
                </a:extLst>
              </a:tr>
            </a:tbl>
          </a:graphicData>
        </a:graphic>
      </p:graphicFrame>
      <p:graphicFrame>
        <p:nvGraphicFramePr>
          <p:cNvPr id="13" name="Таблица 12">
            <a:extLst>
              <a:ext uri="{FF2B5EF4-FFF2-40B4-BE49-F238E27FC236}">
                <a16:creationId xmlns:a16="http://schemas.microsoft.com/office/drawing/2014/main" xmlns="" id="{E7D5065F-91A7-4BC4-8C20-0FCF7D37AC40}"/>
              </a:ext>
            </a:extLst>
          </p:cNvPr>
          <p:cNvGraphicFramePr>
            <a:graphicFrameLocks noGrp="1"/>
          </p:cNvGraphicFramePr>
          <p:nvPr>
            <p:extLst>
              <p:ext uri="{D42A27DB-BD31-4B8C-83A1-F6EECF244321}">
                <p14:modId xmlns:p14="http://schemas.microsoft.com/office/powerpoint/2010/main" xmlns="" val="2051947042"/>
              </p:ext>
            </p:extLst>
          </p:nvPr>
        </p:nvGraphicFramePr>
        <p:xfrm>
          <a:off x="546711" y="5762858"/>
          <a:ext cx="4508882" cy="1554480"/>
        </p:xfrm>
        <a:graphic>
          <a:graphicData uri="http://schemas.openxmlformats.org/drawingml/2006/table">
            <a:tbl>
              <a:tblPr/>
              <a:tblGrid>
                <a:gridCol w="4508882">
                  <a:extLst>
                    <a:ext uri="{9D8B030D-6E8A-4147-A177-3AD203B41FA5}">
                      <a16:colId xmlns:a16="http://schemas.microsoft.com/office/drawing/2014/main" xmlns="" val="2795878553"/>
                    </a:ext>
                  </a:extLst>
                </a:gridCol>
              </a:tblGrid>
              <a:tr h="1300217">
                <a:tc>
                  <a:txBody>
                    <a:bodyPr/>
                    <a:lstStyle/>
                    <a:p>
                      <a:r>
                        <a:rPr lang="en-US" sz="1600" b="0" i="0" dirty="0">
                          <a:solidFill>
                            <a:schemeClr val="tx1"/>
                          </a:solidFill>
                          <a:effectLst/>
                          <a:latin typeface="TimesNewRoman"/>
                        </a:rPr>
                        <a:t>Write an email to Orlando.</a:t>
                      </a:r>
                      <a:br>
                        <a:rPr lang="en-US" sz="1600" b="0" i="0" dirty="0">
                          <a:solidFill>
                            <a:schemeClr val="tx1"/>
                          </a:solidFill>
                          <a:effectLst/>
                          <a:latin typeface="TimesNewRoman"/>
                        </a:rPr>
                      </a:br>
                      <a:r>
                        <a:rPr lang="en-US" sz="1600" b="0" i="0" dirty="0">
                          <a:solidFill>
                            <a:schemeClr val="tx1"/>
                          </a:solidFill>
                          <a:effectLst/>
                          <a:latin typeface="TimesNewRoman"/>
                        </a:rPr>
                        <a:t>In your message:</a:t>
                      </a:r>
                      <a:br>
                        <a:rPr lang="en-US" sz="1600" b="0" i="0" dirty="0">
                          <a:solidFill>
                            <a:schemeClr val="tx1"/>
                          </a:solidFill>
                          <a:effectLst/>
                          <a:latin typeface="TimesNewRoman"/>
                        </a:rPr>
                      </a:br>
                      <a:r>
                        <a:rPr lang="en-US" sz="1600" b="0" i="0" dirty="0">
                          <a:solidFill>
                            <a:schemeClr val="tx1"/>
                          </a:solidFill>
                          <a:effectLst/>
                          <a:latin typeface="Symbol" panose="05050102010706020507" pitchFamily="18" charset="2"/>
                        </a:rPr>
                        <a:t>- </a:t>
                      </a:r>
                      <a:r>
                        <a:rPr lang="en-US" sz="1600" b="0" i="0" dirty="0">
                          <a:solidFill>
                            <a:schemeClr val="tx1"/>
                          </a:solidFill>
                          <a:effectLst/>
                          <a:latin typeface="TimesNewRoman"/>
                        </a:rPr>
                        <a:t>answer his questions;</a:t>
                      </a:r>
                      <a:br>
                        <a:rPr lang="en-US" sz="1600" b="0" i="0" dirty="0">
                          <a:solidFill>
                            <a:schemeClr val="tx1"/>
                          </a:solidFill>
                          <a:effectLst/>
                          <a:latin typeface="TimesNewRoman"/>
                        </a:rPr>
                      </a:br>
                      <a:r>
                        <a:rPr lang="en-US" sz="1600" b="0" i="0" dirty="0">
                          <a:solidFill>
                            <a:schemeClr val="tx1"/>
                          </a:solidFill>
                          <a:effectLst/>
                          <a:latin typeface="Symbol" panose="05050102010706020507" pitchFamily="18" charset="2"/>
                        </a:rPr>
                        <a:t>- </a:t>
                      </a:r>
                      <a:r>
                        <a:rPr lang="en-US" sz="1600" b="0" i="0" dirty="0">
                          <a:solidFill>
                            <a:schemeClr val="tx1"/>
                          </a:solidFill>
                          <a:effectLst/>
                          <a:latin typeface="TimesNewRoman"/>
                        </a:rPr>
                        <a:t>ask </a:t>
                      </a:r>
                      <a:r>
                        <a:rPr lang="en-US" sz="1600" b="1" i="0" dirty="0">
                          <a:solidFill>
                            <a:schemeClr val="tx1"/>
                          </a:solidFill>
                          <a:effectLst/>
                          <a:latin typeface="TimesNewRoman"/>
                        </a:rPr>
                        <a:t>3 questions </a:t>
                      </a:r>
                      <a:r>
                        <a:rPr lang="en-US" sz="1600" b="0" i="0" dirty="0">
                          <a:solidFill>
                            <a:schemeClr val="tx1"/>
                          </a:solidFill>
                          <a:effectLst/>
                          <a:latin typeface="TimesNewRoman"/>
                        </a:rPr>
                        <a:t>about </a:t>
                      </a:r>
                      <a:r>
                        <a:rPr lang="en-US" sz="1600" b="0" i="0" kern="1200" dirty="0">
                          <a:solidFill>
                            <a:schemeClr val="tx1"/>
                          </a:solidFill>
                          <a:effectLst/>
                          <a:latin typeface="Times New Roman" panose="02020603050405020304" pitchFamily="18" charset="0"/>
                          <a:ea typeface="+mn-ea"/>
                          <a:cs typeface="Times New Roman" panose="02020603050405020304" pitchFamily="18" charset="0"/>
                        </a:rPr>
                        <a:t>the smart watch.</a:t>
                      </a:r>
                      <a:r>
                        <a:rPr lang="en-US" sz="1600" b="0" i="0" dirty="0">
                          <a:solidFill>
                            <a:schemeClr val="tx1"/>
                          </a:solidFill>
                          <a:effectLst/>
                          <a:latin typeface="Times New Roman" panose="02020603050405020304" pitchFamily="18" charset="0"/>
                          <a:cs typeface="Times New Roman" panose="02020603050405020304" pitchFamily="18" charset="0"/>
                        </a:rPr>
                        <a:t/>
                      </a:r>
                      <a:br>
                        <a:rPr lang="en-US" sz="1600" b="0" i="0" dirty="0">
                          <a:solidFill>
                            <a:schemeClr val="tx1"/>
                          </a:solidFill>
                          <a:effectLst/>
                          <a:latin typeface="Times New Roman" panose="02020603050405020304" pitchFamily="18" charset="0"/>
                          <a:cs typeface="Times New Roman" panose="02020603050405020304" pitchFamily="18" charset="0"/>
                        </a:rPr>
                      </a:br>
                      <a:r>
                        <a:rPr lang="en-US" sz="1600" b="0" i="0" dirty="0">
                          <a:solidFill>
                            <a:schemeClr val="tx1"/>
                          </a:solidFill>
                          <a:effectLst/>
                          <a:latin typeface="TimesNewRoman"/>
                        </a:rPr>
                        <a:t>Write </a:t>
                      </a:r>
                      <a:r>
                        <a:rPr lang="en-US" sz="1600" b="1" i="0" dirty="0">
                          <a:solidFill>
                            <a:schemeClr val="tx1"/>
                          </a:solidFill>
                          <a:effectLst/>
                          <a:latin typeface="TimesNewRoman"/>
                        </a:rPr>
                        <a:t>100–140 words</a:t>
                      </a:r>
                      <a:r>
                        <a:rPr lang="en-US" sz="1600" b="0" i="0" dirty="0">
                          <a:solidFill>
                            <a:schemeClr val="tx1"/>
                          </a:solidFill>
                          <a:effectLst/>
                          <a:latin typeface="TimesNewRoman"/>
                        </a:rPr>
                        <a:t>.</a:t>
                      </a:r>
                      <a:br>
                        <a:rPr lang="en-US" sz="1600" b="0" i="0" dirty="0">
                          <a:solidFill>
                            <a:schemeClr val="tx1"/>
                          </a:solidFill>
                          <a:effectLst/>
                          <a:latin typeface="TimesNewRoman"/>
                        </a:rPr>
                      </a:br>
                      <a:r>
                        <a:rPr lang="en-US" sz="1600" b="0" i="0" dirty="0">
                          <a:solidFill>
                            <a:schemeClr val="tx1"/>
                          </a:solidFill>
                          <a:effectLst/>
                          <a:latin typeface="TimesNewRoman"/>
                        </a:rPr>
                        <a:t>Remember the rules of email writing.</a:t>
                      </a:r>
                      <a:endParaRPr lang="en-US" sz="160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420899759"/>
                  </a:ext>
                </a:extLst>
              </a:tr>
            </a:tbl>
          </a:graphicData>
        </a:graphic>
      </p:graphicFrame>
      <p:graphicFrame>
        <p:nvGraphicFramePr>
          <p:cNvPr id="14" name="Таблица 3">
            <a:extLst>
              <a:ext uri="{FF2B5EF4-FFF2-40B4-BE49-F238E27FC236}">
                <a16:creationId xmlns:a16="http://schemas.microsoft.com/office/drawing/2014/main" xmlns="" id="{87C8066D-E8A9-4EBD-BC13-D1D08EEB3C7F}"/>
              </a:ext>
            </a:extLst>
          </p:cNvPr>
          <p:cNvGraphicFramePr>
            <a:graphicFrameLocks noGrp="1"/>
          </p:cNvGraphicFramePr>
          <p:nvPr>
            <p:extLst>
              <p:ext uri="{D42A27DB-BD31-4B8C-83A1-F6EECF244321}">
                <p14:modId xmlns:p14="http://schemas.microsoft.com/office/powerpoint/2010/main" xmlns="" val="2888665724"/>
              </p:ext>
            </p:extLst>
          </p:nvPr>
        </p:nvGraphicFramePr>
        <p:xfrm>
          <a:off x="546711" y="7683476"/>
          <a:ext cx="6709874" cy="1492799"/>
        </p:xfrm>
        <a:graphic>
          <a:graphicData uri="http://schemas.openxmlformats.org/drawingml/2006/table">
            <a:tbl>
              <a:tblPr firstRow="1" bandRow="1">
                <a:tableStyleId>{5940675A-B579-460E-94D1-54222C63F5DA}</a:tableStyleId>
              </a:tblPr>
              <a:tblGrid>
                <a:gridCol w="6709874">
                  <a:extLst>
                    <a:ext uri="{9D8B030D-6E8A-4147-A177-3AD203B41FA5}">
                      <a16:colId xmlns:a16="http://schemas.microsoft.com/office/drawing/2014/main" xmlns="" val="629345109"/>
                    </a:ext>
                  </a:extLst>
                </a:gridCol>
              </a:tblGrid>
              <a:tr h="282127">
                <a:tc>
                  <a:txBody>
                    <a:bodyPr/>
                    <a:lstStyle/>
                    <a:p>
                      <a:r>
                        <a:rPr lang="en-US" sz="1600" b="1" i="0" dirty="0">
                          <a:latin typeface="+mn-lt"/>
                          <a:cs typeface="Times New Roman" panose="02020603050405020304" pitchFamily="18" charset="0"/>
                        </a:rPr>
                        <a:t>From: Russian_friend@ege.ru</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3575182255"/>
                  </a:ext>
                </a:extLst>
              </a:tr>
              <a:tr h="282127">
                <a:tc>
                  <a:txBody>
                    <a:bodyPr/>
                    <a:lstStyle/>
                    <a:p>
                      <a:r>
                        <a:rPr lang="en-US" sz="1600" b="1" i="0" dirty="0">
                          <a:latin typeface="+mn-lt"/>
                          <a:cs typeface="Times New Roman" panose="02020603050405020304" pitchFamily="18" charset="0"/>
                        </a:rPr>
                        <a:t>To: Orlando@uk.com </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2651196118"/>
                  </a:ext>
                </a:extLst>
              </a:tr>
              <a:tr h="282127">
                <a:tc>
                  <a:txBody>
                    <a:bodyPr/>
                    <a:lstStyle/>
                    <a:p>
                      <a:r>
                        <a:rPr lang="en-US" sz="1600" b="1" i="0" dirty="0">
                          <a:latin typeface="+mn-lt"/>
                          <a:cs typeface="Times New Roman" panose="02020603050405020304" pitchFamily="18" charset="0"/>
                        </a:rPr>
                        <a:t>Subject: Natural disasters</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2772000494"/>
                  </a:ext>
                </a:extLst>
              </a:tr>
              <a:tr h="486959">
                <a:tc>
                  <a:txBody>
                    <a:bodyPr/>
                    <a:lstStyle/>
                    <a:p>
                      <a:endParaRPr lang="en-US" dirty="0"/>
                    </a:p>
                  </a:txBody>
                  <a:tcPr/>
                </a:tc>
                <a:extLst>
                  <a:ext uri="{0D108BD9-81ED-4DB2-BD59-A6C34878D82A}">
                    <a16:rowId xmlns:a16="http://schemas.microsoft.com/office/drawing/2014/main" xmlns="" val="1786070776"/>
                  </a:ext>
                </a:extLst>
              </a:tr>
            </a:tbl>
          </a:graphicData>
        </a:graphic>
      </p:graphicFrame>
    </p:spTree>
    <p:extLst>
      <p:ext uri="{BB962C8B-B14F-4D97-AF65-F5344CB8AC3E}">
        <p14:creationId xmlns:p14="http://schemas.microsoft.com/office/powerpoint/2010/main" xmlns="" val="3514160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8C41CA51-81CE-47CD-9E0C-118FB31B4AA1}"/>
              </a:ext>
            </a:extLst>
          </p:cNvPr>
          <p:cNvGraphicFramePr>
            <a:graphicFrameLocks noGrp="1"/>
          </p:cNvGraphicFramePr>
          <p:nvPr>
            <p:extLst>
              <p:ext uri="{D42A27DB-BD31-4B8C-83A1-F6EECF244321}">
                <p14:modId xmlns:p14="http://schemas.microsoft.com/office/powerpoint/2010/main" xmlns="" val="1117100403"/>
              </p:ext>
            </p:extLst>
          </p:nvPr>
        </p:nvGraphicFramePr>
        <p:xfrm>
          <a:off x="482056" y="838474"/>
          <a:ext cx="6856969" cy="1310640"/>
        </p:xfrm>
        <a:graphic>
          <a:graphicData uri="http://schemas.openxmlformats.org/drawingml/2006/table">
            <a:tbl>
              <a:tblPr/>
              <a:tblGrid>
                <a:gridCol w="6856969">
                  <a:extLst>
                    <a:ext uri="{9D8B030D-6E8A-4147-A177-3AD203B41FA5}">
                      <a16:colId xmlns:a16="http://schemas.microsoft.com/office/drawing/2014/main" xmlns="" val="4118514690"/>
                    </a:ext>
                  </a:extLst>
                </a:gridCol>
              </a:tblGrid>
              <a:tr h="882257">
                <a:tc>
                  <a:txBody>
                    <a:bodyPr/>
                    <a:lstStyle/>
                    <a:p>
                      <a:r>
                        <a:rPr lang="ru-RU" sz="1600" b="0" i="1" dirty="0">
                          <a:solidFill>
                            <a:srgbClr val="000000"/>
                          </a:solidFill>
                          <a:effectLst/>
                          <a:latin typeface="TimesNewRoman"/>
                        </a:rPr>
                        <a:t>Выберите только ОДНО из двух предложенных заданий (</a:t>
                      </a:r>
                      <a:r>
                        <a:rPr lang="en-US" sz="1600" b="0" i="1" dirty="0">
                          <a:solidFill>
                            <a:srgbClr val="000000"/>
                          </a:solidFill>
                          <a:effectLst/>
                          <a:latin typeface="TimesNewRoman"/>
                        </a:rPr>
                        <a:t>38</a:t>
                      </a:r>
                      <a:r>
                        <a:rPr lang="ru-RU" sz="1600" b="0" i="1" dirty="0">
                          <a:solidFill>
                            <a:srgbClr val="000000"/>
                          </a:solidFill>
                          <a:effectLst/>
                          <a:latin typeface="TimesNewRoman"/>
                        </a:rPr>
                        <a:t>.1 или </a:t>
                      </a:r>
                      <a:r>
                        <a:rPr lang="en-US" sz="1600" b="0" i="1" dirty="0">
                          <a:solidFill>
                            <a:srgbClr val="000000"/>
                          </a:solidFill>
                          <a:effectLst/>
                          <a:latin typeface="TimesNewRoman"/>
                        </a:rPr>
                        <a:t>38</a:t>
                      </a:r>
                      <a:r>
                        <a:rPr lang="ru-RU" sz="1600" b="0" i="1" dirty="0">
                          <a:solidFill>
                            <a:srgbClr val="000000"/>
                          </a:solidFill>
                          <a:effectLst/>
                          <a:latin typeface="TimesNewRoman"/>
                        </a:rPr>
                        <a:t>.2),</a:t>
                      </a:r>
                      <a:br>
                        <a:rPr lang="ru-RU" sz="1600" b="0" i="1" dirty="0">
                          <a:solidFill>
                            <a:srgbClr val="000000"/>
                          </a:solidFill>
                          <a:effectLst/>
                          <a:latin typeface="TimesNewRoman"/>
                        </a:rPr>
                      </a:br>
                      <a:r>
                        <a:rPr lang="ru-RU" sz="1600" b="0" i="1" dirty="0">
                          <a:solidFill>
                            <a:srgbClr val="000000"/>
                          </a:solidFill>
                          <a:effectLst/>
                          <a:latin typeface="TimesNewRoman"/>
                        </a:rPr>
                        <a:t>укажите его номер в БЛАНКЕ ОТВЕТОВ № 2 и выполните согласно данному</a:t>
                      </a:r>
                      <a:r>
                        <a:rPr lang="en-US" sz="1600" b="0" i="1" dirty="0">
                          <a:solidFill>
                            <a:srgbClr val="000000"/>
                          </a:solidFill>
                          <a:effectLst/>
                          <a:latin typeface="TimesNewRoman"/>
                        </a:rPr>
                        <a:t> </a:t>
                      </a:r>
                      <a:r>
                        <a:rPr lang="ru-RU" sz="1600" b="0" i="1" dirty="0">
                          <a:solidFill>
                            <a:srgbClr val="000000"/>
                          </a:solidFill>
                          <a:effectLst/>
                          <a:latin typeface="TimesNewRoman"/>
                        </a:rPr>
                        <a:t>плану. </a:t>
                      </a:r>
                      <a:r>
                        <a:rPr lang="ru-RU" sz="1600" b="1" i="1" dirty="0">
                          <a:solidFill>
                            <a:srgbClr val="000000"/>
                          </a:solidFill>
                          <a:effectLst/>
                          <a:latin typeface="TimesNewRoman"/>
                        </a:rPr>
                        <a:t>В ответе на задание </a:t>
                      </a:r>
                      <a:r>
                        <a:rPr lang="en-US" sz="1600" b="1" i="1" dirty="0">
                          <a:solidFill>
                            <a:srgbClr val="000000"/>
                          </a:solidFill>
                          <a:effectLst/>
                          <a:latin typeface="TimesNewRoman"/>
                        </a:rPr>
                        <a:t>38</a:t>
                      </a:r>
                      <a:r>
                        <a:rPr lang="ru-RU" sz="1600" b="1" i="1" dirty="0">
                          <a:solidFill>
                            <a:srgbClr val="000000"/>
                          </a:solidFill>
                          <a:effectLst/>
                          <a:latin typeface="TimesNewRoman"/>
                        </a:rPr>
                        <a:t> числительные пишите цифрами</a:t>
                      </a:r>
                      <a:endParaRPr lang="ru-RU" sz="2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28848229"/>
                  </a:ext>
                </a:extLst>
              </a:tr>
            </a:tbl>
          </a:graphicData>
        </a:graphic>
      </p:graphicFrame>
      <p:graphicFrame>
        <p:nvGraphicFramePr>
          <p:cNvPr id="4" name="Таблица 3">
            <a:extLst>
              <a:ext uri="{FF2B5EF4-FFF2-40B4-BE49-F238E27FC236}">
                <a16:creationId xmlns:a16="http://schemas.microsoft.com/office/drawing/2014/main" xmlns="" id="{627F62F9-0627-4B93-BCCC-3A93F4803C5F}"/>
              </a:ext>
            </a:extLst>
          </p:cNvPr>
          <p:cNvGraphicFramePr>
            <a:graphicFrameLocks noGrp="1"/>
          </p:cNvGraphicFramePr>
          <p:nvPr>
            <p:extLst>
              <p:ext uri="{D42A27DB-BD31-4B8C-83A1-F6EECF244321}">
                <p14:modId xmlns:p14="http://schemas.microsoft.com/office/powerpoint/2010/main" xmlns="" val="377184321"/>
              </p:ext>
            </p:extLst>
          </p:nvPr>
        </p:nvGraphicFramePr>
        <p:xfrm>
          <a:off x="482056" y="1868663"/>
          <a:ext cx="6856968" cy="1310640"/>
        </p:xfrm>
        <a:graphic>
          <a:graphicData uri="http://schemas.openxmlformats.org/drawingml/2006/table">
            <a:tbl>
              <a:tblPr/>
              <a:tblGrid>
                <a:gridCol w="6856968">
                  <a:extLst>
                    <a:ext uri="{9D8B030D-6E8A-4147-A177-3AD203B41FA5}">
                      <a16:colId xmlns:a16="http://schemas.microsoft.com/office/drawing/2014/main" xmlns="" val="2539855426"/>
                    </a:ext>
                  </a:extLst>
                </a:gridCol>
              </a:tblGrid>
              <a:tr h="0">
                <a:tc>
                  <a:txBody>
                    <a:bodyPr/>
                    <a:lstStyle/>
                    <a:p>
                      <a:r>
                        <a:rPr lang="en-US" sz="1600" b="0" i="0" dirty="0">
                          <a:solidFill>
                            <a:srgbClr val="000000"/>
                          </a:solidFill>
                          <a:effectLst/>
                          <a:latin typeface="TimesNewRoman"/>
                        </a:rPr>
                        <a:t>Imagine that you are doing a project on </a:t>
                      </a:r>
                      <a:r>
                        <a:rPr lang="en-US" sz="1600" b="1" i="0" dirty="0">
                          <a:solidFill>
                            <a:srgbClr val="000000"/>
                          </a:solidFill>
                          <a:effectLst/>
                          <a:latin typeface="TimesNewRoman"/>
                        </a:rPr>
                        <a:t>top 5 dishes among people in </a:t>
                      </a:r>
                      <a:r>
                        <a:rPr lang="en-US" sz="1600" b="1" i="0" dirty="0" err="1">
                          <a:solidFill>
                            <a:srgbClr val="000000"/>
                          </a:solidFill>
                          <a:effectLst/>
                          <a:latin typeface="TimesNewRoman"/>
                        </a:rPr>
                        <a:t>Rusland</a:t>
                      </a:r>
                      <a:r>
                        <a:rPr lang="en-US" sz="1600" b="0" i="0" dirty="0">
                          <a:solidFill>
                            <a:srgbClr val="000000"/>
                          </a:solidFill>
                          <a:effectLst/>
                          <a:latin typeface="TimesNewRoman"/>
                        </a:rPr>
                        <a:t>. You have found some data on the subject –</a:t>
                      </a:r>
                      <a:r>
                        <a:rPr lang="ru-RU" sz="1600" b="0" i="0" dirty="0">
                          <a:solidFill>
                            <a:srgbClr val="000000"/>
                          </a:solidFill>
                          <a:effectLst/>
                          <a:latin typeface="TimesNewRoman"/>
                        </a:rPr>
                        <a:t> </a:t>
                      </a:r>
                      <a:r>
                        <a:rPr lang="en-US" sz="1600" b="0" i="0" dirty="0">
                          <a:solidFill>
                            <a:srgbClr val="000000"/>
                          </a:solidFill>
                          <a:effectLst/>
                          <a:latin typeface="TimesNewRoman"/>
                        </a:rPr>
                        <a:t>the results of the opinion polls (see the table below).</a:t>
                      </a:r>
                      <a:br>
                        <a:rPr lang="en-US" sz="1600" b="0" i="0" dirty="0">
                          <a:solidFill>
                            <a:srgbClr val="000000"/>
                          </a:solidFill>
                          <a:effectLst/>
                          <a:latin typeface="TimesNewRoman"/>
                        </a:rPr>
                      </a:br>
                      <a:r>
                        <a:rPr lang="en-US" sz="1600" b="1" i="0" dirty="0">
                          <a:solidFill>
                            <a:srgbClr val="000000"/>
                          </a:solidFill>
                          <a:effectLst/>
                          <a:latin typeface="TimesNewRoman"/>
                        </a:rPr>
                        <a:t>Comment on the data in the table and give your opinion on</a:t>
                      </a:r>
                      <a:r>
                        <a:rPr lang="ru-RU" sz="1600" b="1" i="0" dirty="0">
                          <a:solidFill>
                            <a:srgbClr val="000000"/>
                          </a:solidFill>
                          <a:effectLst/>
                          <a:latin typeface="TimesNewRoman"/>
                        </a:rPr>
                        <a:t> </a:t>
                      </a:r>
                      <a:r>
                        <a:rPr lang="en-US" sz="1600" b="1" i="0" dirty="0">
                          <a:solidFill>
                            <a:srgbClr val="000000"/>
                          </a:solidFill>
                          <a:effectLst/>
                          <a:latin typeface="TimesNewRoman"/>
                        </a:rPr>
                        <a:t>the subject of the project</a:t>
                      </a:r>
                      <a:r>
                        <a:rPr lang="en-US" sz="1600" b="0" i="0" dirty="0">
                          <a:solidFill>
                            <a:srgbClr val="000000"/>
                          </a:solidFill>
                          <a:effectLst/>
                          <a:latin typeface="TimesNewRoman"/>
                        </a:rPr>
                        <a:t>.</a:t>
                      </a:r>
                      <a:endParaRPr lang="en-US" sz="3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3228568"/>
                  </a:ext>
                </a:extLst>
              </a:tr>
            </a:tbl>
          </a:graphicData>
        </a:graphic>
      </p:graphicFrame>
      <p:sp>
        <p:nvSpPr>
          <p:cNvPr id="6" name="Rectangle 1">
            <a:extLst>
              <a:ext uri="{FF2B5EF4-FFF2-40B4-BE49-F238E27FC236}">
                <a16:creationId xmlns:a16="http://schemas.microsoft.com/office/drawing/2014/main" xmlns="" id="{255BDB5A-A775-41D8-9FAF-8A64CFB4D030}"/>
              </a:ext>
            </a:extLst>
          </p:cNvPr>
          <p:cNvSpPr>
            <a:spLocks noChangeArrowheads="1"/>
          </p:cNvSpPr>
          <p:nvPr/>
        </p:nvSpPr>
        <p:spPr bwMode="auto">
          <a:xfrm>
            <a:off x="581739" y="1986412"/>
            <a:ext cx="755967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
            </a: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graphicFrame>
        <p:nvGraphicFramePr>
          <p:cNvPr id="10" name="Таблица 9">
            <a:extLst>
              <a:ext uri="{FF2B5EF4-FFF2-40B4-BE49-F238E27FC236}">
                <a16:creationId xmlns:a16="http://schemas.microsoft.com/office/drawing/2014/main" xmlns="" id="{B81BBFA3-080F-4EEB-B53B-909592471F78}"/>
              </a:ext>
            </a:extLst>
          </p:cNvPr>
          <p:cNvGraphicFramePr>
            <a:graphicFrameLocks noGrp="1"/>
          </p:cNvGraphicFramePr>
          <p:nvPr>
            <p:extLst>
              <p:ext uri="{D42A27DB-BD31-4B8C-83A1-F6EECF244321}">
                <p14:modId xmlns:p14="http://schemas.microsoft.com/office/powerpoint/2010/main" xmlns="" val="3128425021"/>
              </p:ext>
            </p:extLst>
          </p:nvPr>
        </p:nvGraphicFramePr>
        <p:xfrm>
          <a:off x="282080" y="6140019"/>
          <a:ext cx="7056944" cy="3383280"/>
        </p:xfrm>
        <a:graphic>
          <a:graphicData uri="http://schemas.openxmlformats.org/drawingml/2006/table">
            <a:tbl>
              <a:tblPr/>
              <a:tblGrid>
                <a:gridCol w="7056944">
                  <a:extLst>
                    <a:ext uri="{9D8B030D-6E8A-4147-A177-3AD203B41FA5}">
                      <a16:colId xmlns:a16="http://schemas.microsoft.com/office/drawing/2014/main" xmlns="" val="4129916521"/>
                    </a:ext>
                  </a:extLst>
                </a:gridCol>
              </a:tblGrid>
              <a:tr h="617901">
                <a:tc>
                  <a:txBody>
                    <a:bodyPr/>
                    <a:lstStyle/>
                    <a:p>
                      <a:pPr>
                        <a:lnSpc>
                          <a:spcPct val="150000"/>
                        </a:lnSpc>
                      </a:pPr>
                      <a:r>
                        <a:rPr lang="en-US" sz="1600" dirty="0">
                          <a:solidFill>
                            <a:srgbClr val="000000"/>
                          </a:solidFill>
                          <a:latin typeface="TimesNewRoman"/>
                        </a:rPr>
                        <a:t>Write </a:t>
                      </a:r>
                      <a:r>
                        <a:rPr lang="en-US" sz="1600" b="1" dirty="0">
                          <a:solidFill>
                            <a:srgbClr val="000000"/>
                          </a:solidFill>
                          <a:latin typeface="TimesNewRoman"/>
                        </a:rPr>
                        <a:t>200–250 words</a:t>
                      </a:r>
                      <a:r>
                        <a:rPr lang="en-US" sz="1600" dirty="0">
                          <a:solidFill>
                            <a:srgbClr val="000000"/>
                          </a:solidFill>
                          <a:latin typeface="TimesNewRoman"/>
                        </a:rPr>
                        <a:t>.</a:t>
                      </a:r>
                      <a:br>
                        <a:rPr lang="en-US" sz="1600" dirty="0">
                          <a:solidFill>
                            <a:srgbClr val="000000"/>
                          </a:solidFill>
                          <a:latin typeface="TimesNewRoman"/>
                        </a:rPr>
                      </a:br>
                      <a:r>
                        <a:rPr lang="en-US" sz="1600" dirty="0">
                          <a:solidFill>
                            <a:srgbClr val="000000"/>
                          </a:solidFill>
                          <a:latin typeface="TimesNewRoman"/>
                        </a:rPr>
                        <a:t>Use the following plan:</a:t>
                      </a:r>
                      <a:br>
                        <a:rPr lang="en-US" sz="1600" dirty="0">
                          <a:solidFill>
                            <a:srgbClr val="000000"/>
                          </a:solidFill>
                          <a:latin typeface="TimesNewRoman"/>
                        </a:rPr>
                      </a:br>
                      <a:r>
                        <a:rPr lang="en-US" sz="1600" dirty="0">
                          <a:solidFill>
                            <a:srgbClr val="000000"/>
                          </a:solidFill>
                          <a:latin typeface="TimesNewRoman"/>
                        </a:rPr>
                        <a:t>– make an opening statement on the subject of the project;</a:t>
                      </a:r>
                      <a:br>
                        <a:rPr lang="en-US" sz="1600" dirty="0">
                          <a:solidFill>
                            <a:srgbClr val="000000"/>
                          </a:solidFill>
                          <a:latin typeface="TimesNewRoman"/>
                        </a:rPr>
                      </a:br>
                      <a:r>
                        <a:rPr lang="en-US" sz="1600" dirty="0">
                          <a:solidFill>
                            <a:srgbClr val="000000"/>
                          </a:solidFill>
                          <a:latin typeface="TimesNewRoman"/>
                        </a:rPr>
                        <a:t>– select and report 2–3 facts;</a:t>
                      </a:r>
                      <a:br>
                        <a:rPr lang="en-US" sz="1600" dirty="0">
                          <a:solidFill>
                            <a:srgbClr val="000000"/>
                          </a:solidFill>
                          <a:latin typeface="TimesNewRoman"/>
                        </a:rPr>
                      </a:br>
                      <a:r>
                        <a:rPr lang="en-US" sz="1600" dirty="0">
                          <a:solidFill>
                            <a:srgbClr val="000000"/>
                          </a:solidFill>
                          <a:latin typeface="TimesNewRoman"/>
                        </a:rPr>
                        <a:t>– make 1–2 comparisons where relevant</a:t>
                      </a:r>
                      <a:r>
                        <a:rPr lang="ru-RU" sz="1600" dirty="0">
                          <a:solidFill>
                            <a:srgbClr val="000000"/>
                          </a:solidFill>
                          <a:latin typeface="TimesNewRoman"/>
                        </a:rPr>
                        <a:t> </a:t>
                      </a:r>
                      <a:r>
                        <a:rPr lang="en-US" sz="1600" b="0" dirty="0">
                          <a:solidFill>
                            <a:srgbClr val="000000"/>
                          </a:solidFill>
                          <a:effectLst/>
                          <a:latin typeface="Times New Roman" panose="02020603050405020304" pitchFamily="18" charset="0"/>
                          <a:cs typeface="Times New Roman" panose="02020603050405020304" pitchFamily="18" charset="0"/>
                        </a:rPr>
                        <a:t>and give your comments;</a:t>
                      </a:r>
                      <a:r>
                        <a:rPr lang="en-US" sz="1600" dirty="0">
                          <a:solidFill>
                            <a:srgbClr val="000000"/>
                          </a:solidFill>
                          <a:latin typeface="TimesNewRoman"/>
                        </a:rPr>
                        <a:t/>
                      </a:r>
                      <a:br>
                        <a:rPr lang="en-US" sz="1600" dirty="0">
                          <a:solidFill>
                            <a:srgbClr val="000000"/>
                          </a:solidFill>
                          <a:latin typeface="TimesNewRoman"/>
                        </a:rPr>
                      </a:br>
                      <a:r>
                        <a:rPr lang="en-US" sz="1600" dirty="0">
                          <a:solidFill>
                            <a:srgbClr val="000000"/>
                          </a:solidFill>
                          <a:latin typeface="TimesNewRoman"/>
                        </a:rPr>
                        <a:t>– outline a problem that can arise while making traditional dishes and suggest a way of solving it;</a:t>
                      </a:r>
                      <a:br>
                        <a:rPr lang="en-US" sz="1600" dirty="0">
                          <a:solidFill>
                            <a:srgbClr val="000000"/>
                          </a:solidFill>
                          <a:latin typeface="TimesNewRoman"/>
                        </a:rPr>
                      </a:br>
                      <a:r>
                        <a:rPr lang="en-US" sz="1600" dirty="0">
                          <a:solidFill>
                            <a:srgbClr val="000000"/>
                          </a:solidFill>
                          <a:latin typeface="TimesNewRoman"/>
                        </a:rPr>
                        <a:t>– conclude by </a:t>
                      </a:r>
                      <a:r>
                        <a:rPr lang="en-US" sz="1600" dirty="0">
                          <a:solidFill>
                            <a:srgbClr val="000000"/>
                          </a:solidFill>
                          <a:latin typeface="Times New Roman" panose="02020603050405020304" pitchFamily="18" charset="0"/>
                          <a:cs typeface="Times New Roman" panose="02020603050405020304" pitchFamily="18" charset="0"/>
                        </a:rPr>
                        <a:t>giving </a:t>
                      </a:r>
                      <a:r>
                        <a:rPr lang="en-US" sz="1600" b="0" dirty="0">
                          <a:solidFill>
                            <a:srgbClr val="000000"/>
                          </a:solidFill>
                          <a:effectLst/>
                          <a:latin typeface="Times New Roman" panose="02020603050405020304" pitchFamily="18" charset="0"/>
                          <a:cs typeface="Times New Roman" panose="02020603050405020304" pitchFamily="18" charset="0"/>
                        </a:rPr>
                        <a:t>and explaining </a:t>
                      </a:r>
                      <a:r>
                        <a:rPr lang="en-US" sz="1600" dirty="0">
                          <a:solidFill>
                            <a:srgbClr val="000000"/>
                          </a:solidFill>
                          <a:latin typeface="Times New Roman" panose="02020603050405020304" pitchFamily="18" charset="0"/>
                          <a:cs typeface="Times New Roman" panose="02020603050405020304" pitchFamily="18" charset="0"/>
                        </a:rPr>
                        <a:t>your opinion </a:t>
                      </a:r>
                      <a:r>
                        <a:rPr lang="en-US" sz="1600" dirty="0">
                          <a:solidFill>
                            <a:srgbClr val="000000"/>
                          </a:solidFill>
                          <a:latin typeface="TimesNewRoman"/>
                        </a:rPr>
                        <a:t>on teaching children how to cook.</a:t>
                      </a:r>
                      <a:endParaRPr lang="en-US" sz="3200"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06604756"/>
                  </a:ext>
                </a:extLst>
              </a:tr>
            </a:tbl>
          </a:graphicData>
        </a:graphic>
      </p:graphicFrame>
      <p:sp>
        <p:nvSpPr>
          <p:cNvPr id="14" name="Прямоугольник 13">
            <a:extLst>
              <a:ext uri="{FF2B5EF4-FFF2-40B4-BE49-F238E27FC236}">
                <a16:creationId xmlns:a16="http://schemas.microsoft.com/office/drawing/2014/main" xmlns="" id="{B38748A0-9B33-4D0E-B5C7-8BA5BAF5C58B}"/>
              </a:ext>
            </a:extLst>
          </p:cNvPr>
          <p:cNvSpPr/>
          <p:nvPr/>
        </p:nvSpPr>
        <p:spPr>
          <a:xfrm>
            <a:off x="581739" y="3364087"/>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38.1</a:t>
            </a:r>
            <a:endParaRPr lang="ru-RU" sz="1600" b="1" dirty="0">
              <a:solidFill>
                <a:schemeClr val="tx1"/>
              </a:solidFill>
            </a:endParaRPr>
          </a:p>
        </p:txBody>
      </p:sp>
      <p:graphicFrame>
        <p:nvGraphicFramePr>
          <p:cNvPr id="11" name="Таблица 13">
            <a:extLst>
              <a:ext uri="{FF2B5EF4-FFF2-40B4-BE49-F238E27FC236}">
                <a16:creationId xmlns:a16="http://schemas.microsoft.com/office/drawing/2014/main" xmlns="" id="{2FEEDF1A-9171-4D89-BC00-0DF0F30E0612}"/>
              </a:ext>
            </a:extLst>
          </p:cNvPr>
          <p:cNvGraphicFramePr>
            <a:graphicFrameLocks noGrp="1"/>
          </p:cNvGraphicFramePr>
          <p:nvPr/>
        </p:nvGraphicFramePr>
        <p:xfrm>
          <a:off x="1364601" y="3364087"/>
          <a:ext cx="5974423" cy="2628000"/>
        </p:xfrm>
        <a:graphic>
          <a:graphicData uri="http://schemas.openxmlformats.org/drawingml/2006/table">
            <a:tbl>
              <a:tblPr firstRow="1" bandRow="1">
                <a:tableStyleId>{5940675A-B579-460E-94D1-54222C63F5DA}</a:tableStyleId>
              </a:tblPr>
              <a:tblGrid>
                <a:gridCol w="3203597">
                  <a:extLst>
                    <a:ext uri="{9D8B030D-6E8A-4147-A177-3AD203B41FA5}">
                      <a16:colId xmlns:a16="http://schemas.microsoft.com/office/drawing/2014/main" xmlns="" val="2598292103"/>
                    </a:ext>
                  </a:extLst>
                </a:gridCol>
                <a:gridCol w="2770826">
                  <a:extLst>
                    <a:ext uri="{9D8B030D-6E8A-4147-A177-3AD203B41FA5}">
                      <a16:colId xmlns:a16="http://schemas.microsoft.com/office/drawing/2014/main" xmlns="" val="2806026190"/>
                    </a:ext>
                  </a:extLst>
                </a:gridCol>
              </a:tblGrid>
              <a:tr h="438000">
                <a:tc>
                  <a:txBody>
                    <a:bodyPr/>
                    <a:lstStyle/>
                    <a:p>
                      <a:pPr algn="ctr"/>
                      <a:r>
                        <a:rPr lang="en-US" sz="1600" b="1" i="0" kern="1200" dirty="0">
                          <a:solidFill>
                            <a:schemeClr val="tx1"/>
                          </a:solidFill>
                          <a:effectLst/>
                          <a:latin typeface="Times New Roman" panose="02020603050405020304" pitchFamily="18" charset="0"/>
                          <a:ea typeface="+mn-ea"/>
                          <a:cs typeface="Times New Roman" panose="02020603050405020304" pitchFamily="18" charset="0"/>
                        </a:rPr>
                        <a:t>Dishes</a:t>
                      </a:r>
                      <a:endParaRPr lang="ru-RU" sz="16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1600" b="1" i="0" kern="1200" dirty="0">
                          <a:solidFill>
                            <a:schemeClr val="tx1"/>
                          </a:solidFill>
                          <a:effectLst/>
                          <a:latin typeface="Times New Roman" panose="02020603050405020304" pitchFamily="18" charset="0"/>
                          <a:ea typeface="+mn-ea"/>
                          <a:cs typeface="Times New Roman" panose="02020603050405020304" pitchFamily="18" charset="0"/>
                        </a:rPr>
                        <a:t>Number of respondents (%)</a:t>
                      </a:r>
                      <a:r>
                        <a:rPr lang="en-US" sz="1600" dirty="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44646276"/>
                  </a:ext>
                </a:extLst>
              </a:tr>
              <a:tr h="438000">
                <a:tc>
                  <a:txBody>
                    <a:bodyPr/>
                    <a:lstStyle/>
                    <a:p>
                      <a:r>
                        <a:rPr lang="en-US" sz="1600" dirty="0">
                          <a:latin typeface="Times New Roman" panose="02020603050405020304" pitchFamily="18" charset="0"/>
                          <a:cs typeface="Times New Roman" panose="02020603050405020304" pitchFamily="18" charset="0"/>
                        </a:rPr>
                        <a:t>Borsch</a:t>
                      </a:r>
                      <a:endParaRPr lang="ru-RU" sz="16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1600" dirty="0">
                          <a:latin typeface="Times New Roman" panose="02020603050405020304" pitchFamily="18" charset="0"/>
                          <a:cs typeface="Times New Roman" panose="02020603050405020304" pitchFamily="18" charset="0"/>
                        </a:rPr>
                        <a:t>36</a:t>
                      </a:r>
                      <a:endParaRPr lang="ru-RU" sz="16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3332070306"/>
                  </a:ext>
                </a:extLst>
              </a:tr>
              <a:tr h="438000">
                <a:tc>
                  <a:txBody>
                    <a:bodyPr/>
                    <a:lstStyle/>
                    <a:p>
                      <a:r>
                        <a:rPr lang="en-US" sz="1600" dirty="0" err="1">
                          <a:latin typeface="Times New Roman" panose="02020603050405020304" pitchFamily="18" charset="0"/>
                          <a:cs typeface="Times New Roman" panose="02020603050405020304" pitchFamily="18" charset="0"/>
                        </a:rPr>
                        <a:t>Okroshka</a:t>
                      </a:r>
                      <a:endParaRPr lang="ru-RU" sz="16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1600" dirty="0">
                          <a:latin typeface="Times New Roman" panose="02020603050405020304" pitchFamily="18" charset="0"/>
                          <a:cs typeface="Times New Roman" panose="02020603050405020304" pitchFamily="18" charset="0"/>
                        </a:rPr>
                        <a:t>7</a:t>
                      </a:r>
                      <a:endParaRPr lang="ru-RU" sz="16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4192855623"/>
                  </a:ext>
                </a:extLst>
              </a:tr>
              <a:tr h="438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Russian salad</a:t>
                      </a:r>
                      <a:endParaRPr lang="ru-RU" sz="16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1600" dirty="0">
                          <a:latin typeface="Times New Roman" panose="02020603050405020304" pitchFamily="18" charset="0"/>
                          <a:cs typeface="Times New Roman" panose="02020603050405020304" pitchFamily="18" charset="0"/>
                        </a:rPr>
                        <a:t>33</a:t>
                      </a:r>
                      <a:endParaRPr lang="ru-RU" sz="16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2887514586"/>
                  </a:ext>
                </a:extLst>
              </a:tr>
              <a:tr h="438000">
                <a:tc>
                  <a:txBody>
                    <a:bodyPr/>
                    <a:lstStyle/>
                    <a:p>
                      <a:r>
                        <a:rPr lang="en-US" sz="1600" dirty="0" err="1">
                          <a:latin typeface="Times New Roman" panose="02020603050405020304" pitchFamily="18" charset="0"/>
                          <a:cs typeface="Times New Roman" panose="02020603050405020304" pitchFamily="18" charset="0"/>
                        </a:rPr>
                        <a:t>Kholodets</a:t>
                      </a:r>
                      <a:endParaRPr lang="ru-RU" sz="16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1600" dirty="0">
                          <a:latin typeface="Times New Roman" panose="02020603050405020304" pitchFamily="18" charset="0"/>
                          <a:cs typeface="Times New Roman" panose="02020603050405020304" pitchFamily="18" charset="0"/>
                        </a:rPr>
                        <a:t>14</a:t>
                      </a:r>
                      <a:endParaRPr lang="ru-RU" sz="16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3129166492"/>
                  </a:ext>
                </a:extLst>
              </a:tr>
              <a:tr h="438000">
                <a:tc>
                  <a:txBody>
                    <a:bodyPr/>
                    <a:lstStyle/>
                    <a:p>
                      <a:r>
                        <a:rPr lang="en-US" sz="1600" dirty="0" err="1">
                          <a:latin typeface="Times New Roman" panose="02020603050405020304" pitchFamily="18" charset="0"/>
                          <a:cs typeface="Times New Roman" panose="02020603050405020304" pitchFamily="18" charset="0"/>
                        </a:rPr>
                        <a:t>Vinegrette</a:t>
                      </a:r>
                      <a:endParaRPr lang="ru-RU" sz="16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1600" dirty="0">
                          <a:latin typeface="Times New Roman" panose="02020603050405020304" pitchFamily="18" charset="0"/>
                          <a:cs typeface="Times New Roman" panose="02020603050405020304" pitchFamily="18" charset="0"/>
                        </a:rPr>
                        <a:t>10</a:t>
                      </a:r>
                      <a:endParaRPr lang="ru-RU" sz="16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3659871993"/>
                  </a:ext>
                </a:extLst>
              </a:tr>
            </a:tbl>
          </a:graphicData>
        </a:graphic>
      </p:graphicFrame>
    </p:spTree>
    <p:extLst>
      <p:ext uri="{BB962C8B-B14F-4D97-AF65-F5344CB8AC3E}">
        <p14:creationId xmlns:p14="http://schemas.microsoft.com/office/powerpoint/2010/main" xmlns="" val="3813641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12C79111-4A4D-F006-DEA9-9EE14F37694D}"/>
              </a:ext>
            </a:extLst>
          </p:cNvPr>
          <p:cNvGraphicFramePr>
            <a:graphicFrameLocks noGrp="1"/>
          </p:cNvGraphicFramePr>
          <p:nvPr>
            <p:extLst>
              <p:ext uri="{D42A27DB-BD31-4B8C-83A1-F6EECF244321}">
                <p14:modId xmlns:p14="http://schemas.microsoft.com/office/powerpoint/2010/main" xmlns="" val="3039478184"/>
              </p:ext>
            </p:extLst>
          </p:nvPr>
        </p:nvGraphicFramePr>
        <p:xfrm>
          <a:off x="408765" y="1103675"/>
          <a:ext cx="6856968" cy="1310640"/>
        </p:xfrm>
        <a:graphic>
          <a:graphicData uri="http://schemas.openxmlformats.org/drawingml/2006/table">
            <a:tbl>
              <a:tblPr/>
              <a:tblGrid>
                <a:gridCol w="6856968">
                  <a:extLst>
                    <a:ext uri="{9D8B030D-6E8A-4147-A177-3AD203B41FA5}">
                      <a16:colId xmlns:a16="http://schemas.microsoft.com/office/drawing/2014/main" xmlns="" val="2539855426"/>
                    </a:ext>
                  </a:extLst>
                </a:gridCol>
              </a:tblGrid>
              <a:tr h="0">
                <a:tc>
                  <a:txBody>
                    <a:bodyPr/>
                    <a:lstStyle/>
                    <a:p>
                      <a:r>
                        <a:rPr lang="en-US" sz="1600" b="0" i="0" dirty="0">
                          <a:solidFill>
                            <a:srgbClr val="000000"/>
                          </a:solidFill>
                          <a:effectLst/>
                          <a:latin typeface="Times New Roman" panose="02020603050405020304" pitchFamily="18" charset="0"/>
                          <a:cs typeface="Times New Roman" panose="02020603050405020304" pitchFamily="18" charset="0"/>
                        </a:rPr>
                        <a:t>Imagine that you are doing a project on </a:t>
                      </a:r>
                      <a:r>
                        <a:rPr lang="en-US" sz="1600" b="1" i="0" dirty="0">
                          <a:solidFill>
                            <a:srgbClr val="000000"/>
                          </a:solidFill>
                          <a:effectLst/>
                          <a:latin typeface="Times New Roman" panose="02020603050405020304" pitchFamily="18" charset="0"/>
                          <a:cs typeface="Times New Roman" panose="02020603050405020304" pitchFamily="18" charset="0"/>
                        </a:rPr>
                        <a:t>ways of learning English in </a:t>
                      </a:r>
                      <a:r>
                        <a:rPr lang="en-US" sz="1600" b="1" i="0" dirty="0" err="1">
                          <a:solidFill>
                            <a:srgbClr val="000000"/>
                          </a:solidFill>
                          <a:effectLst/>
                          <a:latin typeface="Times New Roman" panose="02020603050405020304" pitchFamily="18" charset="0"/>
                          <a:cs typeface="Times New Roman" panose="02020603050405020304" pitchFamily="18" charset="0"/>
                        </a:rPr>
                        <a:t>Zetland</a:t>
                      </a:r>
                      <a:r>
                        <a:rPr lang="en-US" sz="1600" b="0" i="0" dirty="0">
                          <a:solidFill>
                            <a:srgbClr val="000000"/>
                          </a:solidFill>
                          <a:effectLst/>
                          <a:latin typeface="Times New Roman" panose="02020603050405020304" pitchFamily="18" charset="0"/>
                          <a:cs typeface="Times New Roman" panose="02020603050405020304" pitchFamily="18" charset="0"/>
                        </a:rPr>
                        <a:t>. You have found some data on the subject –</a:t>
                      </a:r>
                      <a:r>
                        <a:rPr lang="ru-RU" sz="1600" b="0" i="0" dirty="0">
                          <a:solidFill>
                            <a:srgbClr val="000000"/>
                          </a:solidFill>
                          <a:effectLst/>
                          <a:latin typeface="Times New Roman" panose="02020603050405020304" pitchFamily="18" charset="0"/>
                          <a:cs typeface="Times New Roman" panose="02020603050405020304" pitchFamily="18" charset="0"/>
                        </a:rPr>
                        <a:t> </a:t>
                      </a:r>
                      <a:r>
                        <a:rPr lang="en-US" sz="1600" b="0" i="0" dirty="0">
                          <a:solidFill>
                            <a:srgbClr val="000000"/>
                          </a:solidFill>
                          <a:effectLst/>
                          <a:latin typeface="Times New Roman" panose="02020603050405020304" pitchFamily="18" charset="0"/>
                          <a:cs typeface="Times New Roman" panose="02020603050405020304" pitchFamily="18" charset="0"/>
                        </a:rPr>
                        <a:t>the results of the opinion polls (see the pie chart below).</a:t>
                      </a:r>
                      <a:br>
                        <a:rPr lang="en-US" sz="1600" b="0" i="0" dirty="0">
                          <a:solidFill>
                            <a:srgbClr val="000000"/>
                          </a:solidFill>
                          <a:effectLst/>
                          <a:latin typeface="Times New Roman" panose="02020603050405020304" pitchFamily="18" charset="0"/>
                          <a:cs typeface="Times New Roman" panose="02020603050405020304" pitchFamily="18" charset="0"/>
                        </a:rPr>
                      </a:br>
                      <a:r>
                        <a:rPr lang="en-US" sz="1600" b="1" i="0" dirty="0">
                          <a:solidFill>
                            <a:srgbClr val="000000"/>
                          </a:solidFill>
                          <a:effectLst/>
                          <a:latin typeface="Times New Roman" panose="02020603050405020304" pitchFamily="18" charset="0"/>
                          <a:cs typeface="Times New Roman" panose="02020603050405020304" pitchFamily="18" charset="0"/>
                        </a:rPr>
                        <a:t>Comment on the data in the pie chart and give your opinion on</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en-US" sz="1600" b="1" i="0" dirty="0">
                          <a:solidFill>
                            <a:srgbClr val="000000"/>
                          </a:solidFill>
                          <a:effectLst/>
                          <a:latin typeface="Times New Roman" panose="02020603050405020304" pitchFamily="18" charset="0"/>
                          <a:cs typeface="Times New Roman" panose="02020603050405020304" pitchFamily="18" charset="0"/>
                        </a:rPr>
                        <a:t>the subject of the project</a:t>
                      </a:r>
                      <a:r>
                        <a:rPr lang="en-US" sz="1600" b="0" i="0" dirty="0">
                          <a:solidFill>
                            <a:srgbClr val="000000"/>
                          </a:solidFill>
                          <a:effectLst/>
                          <a:latin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3228568"/>
                  </a:ext>
                </a:extLst>
              </a:tr>
            </a:tbl>
          </a:graphicData>
        </a:graphic>
      </p:graphicFrame>
      <p:sp>
        <p:nvSpPr>
          <p:cNvPr id="4" name="Rectangle 1">
            <a:extLst>
              <a:ext uri="{FF2B5EF4-FFF2-40B4-BE49-F238E27FC236}">
                <a16:creationId xmlns:a16="http://schemas.microsoft.com/office/drawing/2014/main" xmlns="" id="{E5C9B534-2BB9-68F7-1EAA-7B09319704B2}"/>
              </a:ext>
            </a:extLst>
          </p:cNvPr>
          <p:cNvSpPr>
            <a:spLocks noChangeArrowheads="1"/>
          </p:cNvSpPr>
          <p:nvPr/>
        </p:nvSpPr>
        <p:spPr bwMode="auto">
          <a:xfrm>
            <a:off x="581739" y="1986412"/>
            <a:ext cx="755967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
            </a: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5" name="Прямоугольник 4">
            <a:extLst>
              <a:ext uri="{FF2B5EF4-FFF2-40B4-BE49-F238E27FC236}">
                <a16:creationId xmlns:a16="http://schemas.microsoft.com/office/drawing/2014/main" xmlns="" id="{46B09B9E-D970-E950-A75E-968476B998F4}"/>
              </a:ext>
            </a:extLst>
          </p:cNvPr>
          <p:cNvSpPr/>
          <p:nvPr/>
        </p:nvSpPr>
        <p:spPr>
          <a:xfrm>
            <a:off x="299350" y="2729410"/>
            <a:ext cx="564777" cy="48635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rPr>
              <a:t>38</a:t>
            </a:r>
            <a:r>
              <a:rPr lang="en-US" sz="1600" b="1" dirty="0">
                <a:solidFill>
                  <a:schemeClr val="tx1"/>
                </a:solidFill>
              </a:rPr>
              <a:t>.2</a:t>
            </a:r>
            <a:endParaRPr lang="ru-RU" sz="1600" b="1" dirty="0">
              <a:solidFill>
                <a:schemeClr val="tx1"/>
              </a:solidFill>
            </a:endParaRPr>
          </a:p>
        </p:txBody>
      </p:sp>
      <p:sp>
        <p:nvSpPr>
          <p:cNvPr id="20" name="TextBox 19">
            <a:extLst>
              <a:ext uri="{FF2B5EF4-FFF2-40B4-BE49-F238E27FC236}">
                <a16:creationId xmlns:a16="http://schemas.microsoft.com/office/drawing/2014/main" xmlns="" id="{023D8785-F50B-CF24-FDEF-35533A5D818F}"/>
              </a:ext>
            </a:extLst>
          </p:cNvPr>
          <p:cNvSpPr txBox="1"/>
          <p:nvPr/>
        </p:nvSpPr>
        <p:spPr>
          <a:xfrm>
            <a:off x="951156" y="6820796"/>
            <a:ext cx="6314577" cy="3002745"/>
          </a:xfrm>
          <a:prstGeom prst="rect">
            <a:avLst/>
          </a:prstGeom>
          <a:noFill/>
        </p:spPr>
        <p:txBody>
          <a:bodyPr wrap="square">
            <a:spAutoFit/>
          </a:bodyPr>
          <a:lstStyle/>
          <a:p>
            <a:pPr>
              <a:lnSpc>
                <a:spcPct val="150000"/>
              </a:lnSpc>
            </a:pPr>
            <a:r>
              <a:rPr lang="en-US" sz="1600" b="0" dirty="0">
                <a:solidFill>
                  <a:srgbClr val="000000"/>
                </a:solidFill>
                <a:effectLst/>
                <a:latin typeface="Times New Roman" panose="02020603050405020304" pitchFamily="18" charset="0"/>
                <a:cs typeface="Times New Roman" panose="02020603050405020304" pitchFamily="18" charset="0"/>
              </a:rPr>
              <a:t>Write </a:t>
            </a:r>
            <a:r>
              <a:rPr lang="en-US" sz="1600" b="1" dirty="0">
                <a:solidFill>
                  <a:srgbClr val="000000"/>
                </a:solidFill>
                <a:effectLst/>
                <a:latin typeface="Times New Roman" panose="02020603050405020304" pitchFamily="18" charset="0"/>
                <a:cs typeface="Times New Roman" panose="02020603050405020304" pitchFamily="18" charset="0"/>
              </a:rPr>
              <a:t>200–250 words</a:t>
            </a:r>
            <a:r>
              <a:rPr lang="en-US" sz="1600" b="0" dirty="0">
                <a:solidFill>
                  <a:srgbClr val="000000"/>
                </a:solidFill>
                <a:effectLst/>
                <a:latin typeface="Times New Roman" panose="02020603050405020304" pitchFamily="18" charset="0"/>
                <a:cs typeface="Times New Roman" panose="02020603050405020304" pitchFamily="18" charset="0"/>
              </a:rPr>
              <a:t>.</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Use the following</a:t>
            </a:r>
            <a:r>
              <a:rPr lang="ru-RU" sz="1600" b="0" dirty="0">
                <a:solidFill>
                  <a:srgbClr val="000000"/>
                </a:solidFill>
                <a:effectLst/>
                <a:latin typeface="Times New Roman" panose="02020603050405020304" pitchFamily="18" charset="0"/>
                <a:cs typeface="Times New Roman" panose="02020603050405020304" pitchFamily="18" charset="0"/>
              </a:rPr>
              <a:t> </a:t>
            </a:r>
            <a:r>
              <a:rPr lang="en-US" sz="1600" b="0" dirty="0">
                <a:solidFill>
                  <a:srgbClr val="000000"/>
                </a:solidFill>
                <a:effectLst/>
                <a:latin typeface="Times New Roman" panose="02020603050405020304" pitchFamily="18" charset="0"/>
                <a:cs typeface="Times New Roman" panose="02020603050405020304" pitchFamily="18" charset="0"/>
              </a:rPr>
              <a:t>statement on the subject of the project;</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 select and report 2–3 facts;</a:t>
            </a:r>
          </a:p>
          <a:p>
            <a:pPr>
              <a:lnSpc>
                <a:spcPct val="150000"/>
              </a:lnSpc>
            </a:pPr>
            <a:r>
              <a:rPr lang="en-US" sz="1600" b="0" dirty="0">
                <a:solidFill>
                  <a:srgbClr val="000000"/>
                </a:solidFill>
                <a:effectLst/>
                <a:latin typeface="Times New Roman" panose="02020603050405020304" pitchFamily="18" charset="0"/>
                <a:cs typeface="Times New Roman" panose="02020603050405020304" pitchFamily="18" charset="0"/>
              </a:rPr>
              <a:t>make 1–2 comparisons where relevant and give your comments;</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 outline a problem that one can face </a:t>
            </a:r>
            <a:r>
              <a:rPr lang="en-US" sz="1600" dirty="0">
                <a:solidFill>
                  <a:srgbClr val="000000"/>
                </a:solidFill>
                <a:latin typeface="Times New Roman" panose="02020603050405020304" pitchFamily="18" charset="0"/>
                <a:cs typeface="Times New Roman" panose="02020603050405020304" pitchFamily="18" charset="0"/>
              </a:rPr>
              <a:t>learning English and suggest a way of solving it;</a:t>
            </a:r>
            <a:br>
              <a:rPr lang="en-US" sz="1600" dirty="0">
                <a:solidFill>
                  <a:srgbClr val="000000"/>
                </a:solidFill>
                <a:latin typeface="Times New Roman" panose="02020603050405020304" pitchFamily="18" charset="0"/>
                <a:cs typeface="Times New Roman" panose="02020603050405020304" pitchFamily="18" charset="0"/>
              </a:rPr>
            </a:br>
            <a:r>
              <a:rPr lang="en-US" sz="1600" dirty="0">
                <a:solidFill>
                  <a:srgbClr val="000000"/>
                </a:solidFill>
                <a:latin typeface="Times New Roman" panose="02020603050405020304" pitchFamily="18" charset="0"/>
                <a:cs typeface="Times New Roman" panose="02020603050405020304" pitchFamily="18" charset="0"/>
              </a:rPr>
              <a:t>– conclude by giving </a:t>
            </a:r>
            <a:r>
              <a:rPr lang="en-US" sz="1600" b="0" dirty="0">
                <a:solidFill>
                  <a:srgbClr val="000000"/>
                </a:solidFill>
                <a:effectLst/>
                <a:latin typeface="Times New Roman" panose="02020603050405020304" pitchFamily="18" charset="0"/>
                <a:cs typeface="Times New Roman" panose="02020603050405020304" pitchFamily="18" charset="0"/>
              </a:rPr>
              <a:t>and explaining </a:t>
            </a:r>
            <a:r>
              <a:rPr lang="en-US" sz="1600" dirty="0">
                <a:solidFill>
                  <a:srgbClr val="000000"/>
                </a:solidFill>
                <a:latin typeface="Times New Roman" panose="02020603050405020304" pitchFamily="18" charset="0"/>
                <a:cs typeface="Times New Roman" panose="02020603050405020304" pitchFamily="18" charset="0"/>
              </a:rPr>
              <a:t>your opinion on the importance of learning English.</a:t>
            </a:r>
            <a:endParaRPr lang="en-US" sz="3600" dirty="0">
              <a:effectLst/>
              <a:latin typeface="Times New Roman" panose="02020603050405020304" pitchFamily="18" charset="0"/>
              <a:cs typeface="Times New Roman" panose="02020603050405020304" pitchFamily="18" charset="0"/>
            </a:endParaRPr>
          </a:p>
        </p:txBody>
      </p:sp>
      <p:graphicFrame>
        <p:nvGraphicFramePr>
          <p:cNvPr id="2" name="Диаграмма 1">
            <a:extLst>
              <a:ext uri="{FF2B5EF4-FFF2-40B4-BE49-F238E27FC236}">
                <a16:creationId xmlns:a16="http://schemas.microsoft.com/office/drawing/2014/main" xmlns="" id="{04470FF3-73BA-085B-AAFD-72A836D3286A}"/>
              </a:ext>
            </a:extLst>
          </p:cNvPr>
          <p:cNvGraphicFramePr/>
          <p:nvPr>
            <p:extLst>
              <p:ext uri="{D42A27DB-BD31-4B8C-83A1-F6EECF244321}">
                <p14:modId xmlns:p14="http://schemas.microsoft.com/office/powerpoint/2010/main" xmlns="" val="98144507"/>
              </p:ext>
            </p:extLst>
          </p:nvPr>
        </p:nvGraphicFramePr>
        <p:xfrm>
          <a:off x="2289821" y="3376205"/>
          <a:ext cx="2758191" cy="2799040"/>
        </p:xfrm>
        <a:graphic>
          <a:graphicData uri="http://schemas.openxmlformats.org/drawingml/2006/chart">
            <c:chart xmlns:c="http://schemas.openxmlformats.org/drawingml/2006/chart" xmlns:r="http://schemas.openxmlformats.org/officeDocument/2006/relationships" r:id="rId2"/>
          </a:graphicData>
        </a:graphic>
      </p:graphicFrame>
      <p:sp>
        <p:nvSpPr>
          <p:cNvPr id="19" name="Облачко с текстом: прямоугольное со скругленными углами 18">
            <a:extLst>
              <a:ext uri="{FF2B5EF4-FFF2-40B4-BE49-F238E27FC236}">
                <a16:creationId xmlns:a16="http://schemas.microsoft.com/office/drawing/2014/main" xmlns="" id="{116F71EB-8FAC-731E-5F58-525937838586}"/>
              </a:ext>
            </a:extLst>
          </p:cNvPr>
          <p:cNvSpPr/>
          <p:nvPr/>
        </p:nvSpPr>
        <p:spPr>
          <a:xfrm>
            <a:off x="4432983" y="5600041"/>
            <a:ext cx="1672116" cy="767653"/>
          </a:xfrm>
          <a:prstGeom prst="wedgeRoundRectCallout">
            <a:avLst>
              <a:gd name="adj1" fmla="val -67621"/>
              <a:gd name="adj2" fmla="val -63504"/>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21" name="TextBox 20">
            <a:extLst>
              <a:ext uri="{FF2B5EF4-FFF2-40B4-BE49-F238E27FC236}">
                <a16:creationId xmlns:a16="http://schemas.microsoft.com/office/drawing/2014/main" xmlns="" id="{F945D060-33F5-40C9-191F-7AA106365F5F}"/>
              </a:ext>
            </a:extLst>
          </p:cNvPr>
          <p:cNvSpPr txBox="1"/>
          <p:nvPr/>
        </p:nvSpPr>
        <p:spPr>
          <a:xfrm>
            <a:off x="4557095" y="5696687"/>
            <a:ext cx="1828541" cy="707886"/>
          </a:xfrm>
          <a:prstGeom prst="rect">
            <a:avLst/>
          </a:prstGeom>
          <a:noFill/>
        </p:spPr>
        <p:txBody>
          <a:bodyPr wrap="square" rtlCol="0">
            <a:spAutoFit/>
          </a:bodyPr>
          <a:lstStyle/>
          <a:p>
            <a:r>
              <a:rPr lang="en-US" sz="1200" b="1" dirty="0"/>
              <a:t>Watching videos </a:t>
            </a:r>
          </a:p>
          <a:p>
            <a:r>
              <a:rPr lang="en-US" sz="1200" b="1" dirty="0"/>
              <a:t>and TV programs</a:t>
            </a:r>
          </a:p>
          <a:p>
            <a:r>
              <a:rPr lang="en-US" sz="1600" b="1" dirty="0"/>
              <a:t>           25%</a:t>
            </a:r>
            <a:endParaRPr lang="ru-RU" sz="1600" b="1" dirty="0"/>
          </a:p>
        </p:txBody>
      </p:sp>
      <p:sp>
        <p:nvSpPr>
          <p:cNvPr id="22" name="Облачко с текстом: прямоугольное со скругленными углами 21">
            <a:extLst>
              <a:ext uri="{FF2B5EF4-FFF2-40B4-BE49-F238E27FC236}">
                <a16:creationId xmlns:a16="http://schemas.microsoft.com/office/drawing/2014/main" xmlns="" id="{902FE5A6-6DB8-5F8C-DB9C-8EEF9FF794EC}"/>
              </a:ext>
            </a:extLst>
          </p:cNvPr>
          <p:cNvSpPr/>
          <p:nvPr/>
        </p:nvSpPr>
        <p:spPr>
          <a:xfrm>
            <a:off x="5030044" y="4784411"/>
            <a:ext cx="1752576" cy="523221"/>
          </a:xfrm>
          <a:prstGeom prst="wedgeRoundRectCallout">
            <a:avLst>
              <a:gd name="adj1" fmla="val -66665"/>
              <a:gd name="adj2" fmla="val -27111"/>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24" name="Облачко с текстом: прямоугольное со скругленными углами 23">
            <a:extLst>
              <a:ext uri="{FF2B5EF4-FFF2-40B4-BE49-F238E27FC236}">
                <a16:creationId xmlns:a16="http://schemas.microsoft.com/office/drawing/2014/main" xmlns="" id="{69D2900D-4C36-E3A7-91CD-6EACDA300EB4}"/>
              </a:ext>
            </a:extLst>
          </p:cNvPr>
          <p:cNvSpPr/>
          <p:nvPr/>
        </p:nvSpPr>
        <p:spPr>
          <a:xfrm>
            <a:off x="4835920" y="3937019"/>
            <a:ext cx="2107541" cy="523221"/>
          </a:xfrm>
          <a:prstGeom prst="wedgeRoundRectCallout">
            <a:avLst>
              <a:gd name="adj1" fmla="val -71328"/>
              <a:gd name="adj2" fmla="val 55878"/>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25" name="TextBox 24">
            <a:extLst>
              <a:ext uri="{FF2B5EF4-FFF2-40B4-BE49-F238E27FC236}">
                <a16:creationId xmlns:a16="http://schemas.microsoft.com/office/drawing/2014/main" xmlns="" id="{B2674B08-098E-F52E-4EE0-6A570CFD8E62}"/>
              </a:ext>
            </a:extLst>
          </p:cNvPr>
          <p:cNvSpPr txBox="1"/>
          <p:nvPr/>
        </p:nvSpPr>
        <p:spPr>
          <a:xfrm>
            <a:off x="5050184" y="4826169"/>
            <a:ext cx="1893278" cy="523220"/>
          </a:xfrm>
          <a:prstGeom prst="rect">
            <a:avLst/>
          </a:prstGeom>
          <a:noFill/>
        </p:spPr>
        <p:txBody>
          <a:bodyPr wrap="square" rtlCol="0">
            <a:spAutoFit/>
          </a:bodyPr>
          <a:lstStyle/>
          <a:p>
            <a:r>
              <a:rPr lang="en-US" sz="1200" b="1" dirty="0"/>
              <a:t>Taking language classes</a:t>
            </a:r>
          </a:p>
          <a:p>
            <a:r>
              <a:rPr lang="en-US" sz="1600" b="1" dirty="0"/>
              <a:t>              20%</a:t>
            </a:r>
            <a:endParaRPr lang="ru-RU" sz="1600" b="1" dirty="0"/>
          </a:p>
        </p:txBody>
      </p:sp>
      <p:sp>
        <p:nvSpPr>
          <p:cNvPr id="26" name="Облачко с текстом: прямоугольное со скругленными углами 25">
            <a:extLst>
              <a:ext uri="{FF2B5EF4-FFF2-40B4-BE49-F238E27FC236}">
                <a16:creationId xmlns:a16="http://schemas.microsoft.com/office/drawing/2014/main" xmlns="" id="{AD201981-D28B-9ADC-DCA5-87A49798DF47}"/>
              </a:ext>
            </a:extLst>
          </p:cNvPr>
          <p:cNvSpPr/>
          <p:nvPr/>
        </p:nvSpPr>
        <p:spPr>
          <a:xfrm rot="10800000">
            <a:off x="2369277" y="3417643"/>
            <a:ext cx="1748606" cy="523221"/>
          </a:xfrm>
          <a:prstGeom prst="wedgeRoundRectCallout">
            <a:avLst>
              <a:gd name="adj1" fmla="val -55438"/>
              <a:gd name="adj2" fmla="val -86392"/>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27" name="TextBox 26">
            <a:extLst>
              <a:ext uri="{FF2B5EF4-FFF2-40B4-BE49-F238E27FC236}">
                <a16:creationId xmlns:a16="http://schemas.microsoft.com/office/drawing/2014/main" xmlns="" id="{D80E020E-1740-DDD9-701C-1AB8190C8D2B}"/>
              </a:ext>
            </a:extLst>
          </p:cNvPr>
          <p:cNvSpPr txBox="1"/>
          <p:nvPr/>
        </p:nvSpPr>
        <p:spPr>
          <a:xfrm>
            <a:off x="4861273" y="3949009"/>
            <a:ext cx="2223717" cy="523220"/>
          </a:xfrm>
          <a:prstGeom prst="rect">
            <a:avLst/>
          </a:prstGeom>
          <a:noFill/>
        </p:spPr>
        <p:txBody>
          <a:bodyPr wrap="square" rtlCol="0">
            <a:spAutoFit/>
          </a:bodyPr>
          <a:lstStyle/>
          <a:p>
            <a:r>
              <a:rPr lang="en-US" sz="1200" b="1" dirty="0"/>
              <a:t>Using special programs for PC</a:t>
            </a:r>
          </a:p>
          <a:p>
            <a:r>
              <a:rPr lang="en-US" sz="1600" b="1" dirty="0"/>
              <a:t>                   15%</a:t>
            </a:r>
            <a:endParaRPr lang="ru-RU" sz="1600" b="1" dirty="0"/>
          </a:p>
        </p:txBody>
      </p:sp>
      <p:sp>
        <p:nvSpPr>
          <p:cNvPr id="28" name="Облачко с текстом: прямоугольное со скругленными углами 27">
            <a:extLst>
              <a:ext uri="{FF2B5EF4-FFF2-40B4-BE49-F238E27FC236}">
                <a16:creationId xmlns:a16="http://schemas.microsoft.com/office/drawing/2014/main" xmlns="" id="{706097D4-744A-9A26-4FF8-D0429B56AAD8}"/>
              </a:ext>
            </a:extLst>
          </p:cNvPr>
          <p:cNvSpPr/>
          <p:nvPr/>
        </p:nvSpPr>
        <p:spPr>
          <a:xfrm>
            <a:off x="1039290" y="4691572"/>
            <a:ext cx="1910060" cy="523221"/>
          </a:xfrm>
          <a:prstGeom prst="wedgeRoundRectCallout">
            <a:avLst>
              <a:gd name="adj1" fmla="val 79989"/>
              <a:gd name="adj2" fmla="val 596"/>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29" name="TextBox 28">
            <a:extLst>
              <a:ext uri="{FF2B5EF4-FFF2-40B4-BE49-F238E27FC236}">
                <a16:creationId xmlns:a16="http://schemas.microsoft.com/office/drawing/2014/main" xmlns="" id="{CDAA1F51-287F-691E-46AA-3DF1AB86A5FD}"/>
              </a:ext>
            </a:extLst>
          </p:cNvPr>
          <p:cNvSpPr txBox="1"/>
          <p:nvPr/>
        </p:nvSpPr>
        <p:spPr>
          <a:xfrm>
            <a:off x="1039290" y="4729679"/>
            <a:ext cx="2092115" cy="523220"/>
          </a:xfrm>
          <a:prstGeom prst="rect">
            <a:avLst/>
          </a:prstGeom>
          <a:noFill/>
        </p:spPr>
        <p:txBody>
          <a:bodyPr wrap="square" rtlCol="0">
            <a:spAutoFit/>
          </a:bodyPr>
          <a:lstStyle/>
          <a:p>
            <a:r>
              <a:rPr lang="en-US" sz="1200" b="1" dirty="0"/>
              <a:t>Engaging with English media</a:t>
            </a:r>
          </a:p>
          <a:p>
            <a:r>
              <a:rPr lang="en-US" sz="1600" b="1" dirty="0"/>
              <a:t>                 30%</a:t>
            </a:r>
            <a:endParaRPr lang="ru-RU" sz="1600" b="1" dirty="0"/>
          </a:p>
        </p:txBody>
      </p:sp>
      <p:sp>
        <p:nvSpPr>
          <p:cNvPr id="30" name="TextBox 29">
            <a:extLst>
              <a:ext uri="{FF2B5EF4-FFF2-40B4-BE49-F238E27FC236}">
                <a16:creationId xmlns:a16="http://schemas.microsoft.com/office/drawing/2014/main" xmlns="" id="{E51DE168-CB56-46C0-7860-3D9F5604E607}"/>
              </a:ext>
            </a:extLst>
          </p:cNvPr>
          <p:cNvSpPr txBox="1"/>
          <p:nvPr/>
        </p:nvSpPr>
        <p:spPr>
          <a:xfrm>
            <a:off x="1860202" y="2815654"/>
            <a:ext cx="4136621" cy="400110"/>
          </a:xfrm>
          <a:prstGeom prst="rect">
            <a:avLst/>
          </a:prstGeom>
          <a:noFill/>
        </p:spPr>
        <p:txBody>
          <a:bodyPr wrap="square" rtlCol="0">
            <a:spAutoFit/>
          </a:bodyPr>
          <a:lstStyle/>
          <a:p>
            <a:pPr algn="ctr" rtl="0">
              <a:defRPr sz="2128" b="1" i="0" u="none" strike="noStrike" kern="1200" baseline="0">
                <a:solidFill>
                  <a:prstClr val="black">
                    <a:lumMod val="65000"/>
                    <a:lumOff val="35000"/>
                  </a:prstClr>
                </a:solidFill>
                <a:latin typeface="+mn-lt"/>
                <a:ea typeface="+mn-ea"/>
                <a:cs typeface="+mn-cs"/>
              </a:defRPr>
            </a:pPr>
            <a:r>
              <a:rPr lang="en-US" sz="2000" dirty="0">
                <a:solidFill>
                  <a:schemeClr val="tx1"/>
                </a:solidFill>
              </a:rPr>
              <a:t>Ways of learning </a:t>
            </a:r>
            <a:r>
              <a:rPr lang="en-US" sz="2000" dirty="0">
                <a:solidFill>
                  <a:schemeClr val="tx1">
                    <a:lumMod val="85000"/>
                    <a:lumOff val="15000"/>
                  </a:schemeClr>
                </a:solidFill>
              </a:rPr>
              <a:t>English</a:t>
            </a:r>
          </a:p>
        </p:txBody>
      </p:sp>
      <p:sp>
        <p:nvSpPr>
          <p:cNvPr id="31" name="TextBox 30">
            <a:extLst>
              <a:ext uri="{FF2B5EF4-FFF2-40B4-BE49-F238E27FC236}">
                <a16:creationId xmlns:a16="http://schemas.microsoft.com/office/drawing/2014/main" xmlns="" id="{07DBA880-34D1-6B95-0ED6-BE4E6BC05CDE}"/>
              </a:ext>
            </a:extLst>
          </p:cNvPr>
          <p:cNvSpPr txBox="1"/>
          <p:nvPr/>
        </p:nvSpPr>
        <p:spPr>
          <a:xfrm>
            <a:off x="951156" y="2704472"/>
            <a:ext cx="6286011" cy="3970318"/>
          </a:xfrm>
          <a:prstGeom prst="rect">
            <a:avLst/>
          </a:prstGeom>
          <a:noFill/>
          <a:ln>
            <a:solidFill>
              <a:schemeClr val="tx1">
                <a:lumMod val="65000"/>
                <a:lumOff val="35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ru-RU" dirty="0"/>
          </a:p>
        </p:txBody>
      </p:sp>
      <p:sp>
        <p:nvSpPr>
          <p:cNvPr id="23" name="TextBox 22">
            <a:extLst>
              <a:ext uri="{FF2B5EF4-FFF2-40B4-BE49-F238E27FC236}">
                <a16:creationId xmlns:a16="http://schemas.microsoft.com/office/drawing/2014/main" xmlns="" id="{2CA9CBC0-B484-70AF-198D-2A18CEB2A3EC}"/>
              </a:ext>
            </a:extLst>
          </p:cNvPr>
          <p:cNvSpPr txBox="1"/>
          <p:nvPr/>
        </p:nvSpPr>
        <p:spPr>
          <a:xfrm>
            <a:off x="2421284" y="3436698"/>
            <a:ext cx="1748606" cy="523220"/>
          </a:xfrm>
          <a:prstGeom prst="rect">
            <a:avLst/>
          </a:prstGeom>
          <a:noFill/>
        </p:spPr>
        <p:txBody>
          <a:bodyPr wrap="square" rtlCol="0">
            <a:spAutoFit/>
          </a:bodyPr>
          <a:lstStyle/>
          <a:p>
            <a:r>
              <a:rPr lang="en-US" sz="1200" b="1" dirty="0"/>
              <a:t>Reading English  books     </a:t>
            </a:r>
          </a:p>
          <a:p>
            <a:r>
              <a:rPr lang="en-US" sz="1200" b="1" dirty="0"/>
              <a:t>                  </a:t>
            </a:r>
            <a:r>
              <a:rPr lang="en-US" sz="1600" b="1" dirty="0"/>
              <a:t>10%</a:t>
            </a:r>
            <a:endParaRPr lang="ru-RU" sz="1600" b="1" dirty="0"/>
          </a:p>
        </p:txBody>
      </p:sp>
    </p:spTree>
    <p:extLst>
      <p:ext uri="{BB962C8B-B14F-4D97-AF65-F5344CB8AC3E}">
        <p14:creationId xmlns:p14="http://schemas.microsoft.com/office/powerpoint/2010/main" xmlns="" val="2930762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68380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BEBA8EAE-BF5A-486C-A8C5-ECC9F3942E4B}">
                <a14:imgProps xmlns:a14="http://schemas.microsoft.com/office/drawing/2010/main" xmlns="">
                  <a14:imgLayer r:embed="rId3">
                    <a14:imgEffect>
                      <a14:saturation sat="0"/>
                    </a14:imgEffect>
                  </a14:imgLayer>
                </a14:imgProps>
              </a:ext>
            </a:extLst>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86553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FA0C662-164B-442D-B839-0D371B7D5AC6}"/>
              </a:ext>
            </a:extLst>
          </p:cNvPr>
          <p:cNvSpPr txBox="1"/>
          <p:nvPr/>
        </p:nvSpPr>
        <p:spPr>
          <a:xfrm>
            <a:off x="53788" y="1545009"/>
            <a:ext cx="7644655" cy="6155531"/>
          </a:xfrm>
          <a:prstGeom prst="rect">
            <a:avLst/>
          </a:prstGeom>
          <a:noFill/>
        </p:spPr>
        <p:txBody>
          <a:bodyPr wrap="square">
            <a:spAutoFit/>
          </a:bodyPr>
          <a:lstStyle/>
          <a:p>
            <a:pPr algn="ctr" fontAlgn="base"/>
            <a:r>
              <a:rPr lang="ru-RU" b="1" dirty="0">
                <a:solidFill>
                  <a:srgbClr val="111111"/>
                </a:solidFill>
                <a:effectLst/>
                <a:latin typeface="inherit"/>
              </a:rPr>
              <a:t>Задание 1</a:t>
            </a:r>
            <a:endParaRPr lang="ru-RU" b="1" dirty="0">
              <a:solidFill>
                <a:srgbClr val="111111"/>
              </a:solidFill>
              <a:effectLst/>
              <a:latin typeface="Playfair Display"/>
            </a:endParaRPr>
          </a:p>
          <a:p>
            <a:pPr algn="l" fontAlgn="base"/>
            <a:r>
              <a:rPr lang="ru-RU" b="0" i="0" dirty="0">
                <a:solidFill>
                  <a:srgbClr val="555555"/>
                </a:solidFill>
                <a:effectLst/>
                <a:latin typeface="Arial" panose="020B0604020202020204" pitchFamily="34" charset="0"/>
              </a:rPr>
              <a:t> </a:t>
            </a:r>
          </a:p>
          <a:p>
            <a:pPr algn="l" fontAlgn="base"/>
            <a:r>
              <a:rPr lang="ru-RU" b="0" i="1" dirty="0">
                <a:effectLst/>
                <a:latin typeface="inherit"/>
              </a:rPr>
              <a:t>Прослушайте шесть высказываний. Установите соответствие между высказываниями каждого говорящего </a:t>
            </a:r>
            <a:r>
              <a:rPr lang="en-US" b="1" i="1" dirty="0">
                <a:effectLst/>
                <a:latin typeface="inherit"/>
              </a:rPr>
              <a:t>A</a:t>
            </a:r>
            <a:r>
              <a:rPr lang="en-US" b="1" i="0" dirty="0">
                <a:effectLst/>
                <a:latin typeface="inherit"/>
              </a:rPr>
              <a:t>–</a:t>
            </a:r>
            <a:r>
              <a:rPr lang="en-US" b="1" i="1" dirty="0">
                <a:effectLst/>
                <a:latin typeface="inherit"/>
              </a:rPr>
              <a:t>F </a:t>
            </a:r>
            <a:r>
              <a:rPr lang="ru-RU" b="0" i="1" dirty="0">
                <a:effectLst/>
                <a:latin typeface="inherit"/>
              </a:rPr>
              <a:t>и утверждениями, данными в списке </a:t>
            </a:r>
            <a:r>
              <a:rPr lang="ru-RU" b="1" i="1" dirty="0">
                <a:effectLst/>
                <a:latin typeface="inherit"/>
              </a:rPr>
              <a:t>1–7</a:t>
            </a:r>
            <a:r>
              <a:rPr lang="ru-RU" b="0" i="1" dirty="0">
                <a:effectLst/>
                <a:latin typeface="inherit"/>
              </a:rPr>
              <a:t>. Используйте каждое утверждение, обозначенное соответствующей цифрой, </a:t>
            </a:r>
            <a:r>
              <a:rPr lang="ru-RU" b="1" i="1" dirty="0">
                <a:effectLst/>
                <a:latin typeface="inherit"/>
              </a:rPr>
              <a:t>только один раз. В задании есть одно лишнее утверждение. </a:t>
            </a:r>
            <a:r>
              <a:rPr lang="ru-RU" b="0" i="1" dirty="0">
                <a:effectLst/>
                <a:latin typeface="inherit"/>
              </a:rPr>
              <a:t> Занесите свои ответы в таблицу.</a:t>
            </a:r>
          </a:p>
          <a:p>
            <a:pPr algn="l" fontAlgn="base">
              <a:lnSpc>
                <a:spcPct val="150000"/>
              </a:lnSpc>
            </a:pPr>
            <a:endParaRPr lang="ru-RU" dirty="0">
              <a:latin typeface="Arial" panose="020B0604020202020204" pitchFamily="34" charset="0"/>
            </a:endParaRPr>
          </a:p>
          <a:p>
            <a:pPr algn="l" fontAlgn="base">
              <a:lnSpc>
                <a:spcPct val="150000"/>
              </a:lnSpc>
              <a:buFont typeface="+mj-lt"/>
              <a:buAutoNum type="arabicPeriod"/>
            </a:pPr>
            <a:r>
              <a:rPr lang="en-US" b="0" i="0" dirty="0">
                <a:effectLst/>
                <a:latin typeface="inherit"/>
              </a:rPr>
              <a:t>Russian nature really attracts foreign tourists.</a:t>
            </a:r>
          </a:p>
          <a:p>
            <a:pPr algn="l" fontAlgn="base">
              <a:lnSpc>
                <a:spcPct val="150000"/>
              </a:lnSpc>
              <a:buFont typeface="+mj-lt"/>
              <a:buAutoNum type="arabicPeriod"/>
            </a:pPr>
            <a:r>
              <a:rPr lang="en-US" b="0" i="0" dirty="0">
                <a:effectLst/>
                <a:latin typeface="inherit"/>
              </a:rPr>
              <a:t>Practicing Russian is a reason to visit the country.</a:t>
            </a:r>
          </a:p>
          <a:p>
            <a:pPr algn="l" fontAlgn="base">
              <a:lnSpc>
                <a:spcPct val="150000"/>
              </a:lnSpc>
              <a:buFont typeface="+mj-lt"/>
              <a:buAutoNum type="arabicPeriod"/>
            </a:pPr>
            <a:r>
              <a:rPr lang="en-US" b="0" i="0" dirty="0">
                <a:effectLst/>
                <a:latin typeface="inherit"/>
              </a:rPr>
              <a:t>Russia can offer green style holidays for tourists.</a:t>
            </a:r>
          </a:p>
          <a:p>
            <a:pPr algn="l" fontAlgn="base">
              <a:lnSpc>
                <a:spcPct val="150000"/>
              </a:lnSpc>
              <a:buFont typeface="+mj-lt"/>
              <a:buAutoNum type="arabicPeriod"/>
            </a:pPr>
            <a:r>
              <a:rPr lang="en-US" b="0" i="0" dirty="0">
                <a:effectLst/>
                <a:latin typeface="inherit"/>
              </a:rPr>
              <a:t>Small towns in Russia are as good as big cities.</a:t>
            </a:r>
          </a:p>
          <a:p>
            <a:pPr algn="l" fontAlgn="base">
              <a:lnSpc>
                <a:spcPct val="150000"/>
              </a:lnSpc>
              <a:buFont typeface="+mj-lt"/>
              <a:buAutoNum type="arabicPeriod"/>
            </a:pPr>
            <a:r>
              <a:rPr lang="en-US" b="0" i="0" dirty="0">
                <a:effectLst/>
                <a:latin typeface="inherit"/>
              </a:rPr>
              <a:t>Visiting Russia can help me with my future career.</a:t>
            </a:r>
          </a:p>
          <a:p>
            <a:pPr algn="l" fontAlgn="base">
              <a:lnSpc>
                <a:spcPct val="150000"/>
              </a:lnSpc>
              <a:buFont typeface="+mj-lt"/>
              <a:buAutoNum type="arabicPeriod"/>
            </a:pPr>
            <a:r>
              <a:rPr lang="en-US" b="0" i="0" dirty="0">
                <a:effectLst/>
                <a:latin typeface="inherit"/>
              </a:rPr>
              <a:t>You can do many sports while on holiday in Russia.</a:t>
            </a:r>
          </a:p>
          <a:p>
            <a:pPr algn="l" fontAlgn="base">
              <a:lnSpc>
                <a:spcPct val="150000"/>
              </a:lnSpc>
              <a:buFont typeface="+mj-lt"/>
              <a:buAutoNum type="arabicPeriod"/>
            </a:pPr>
            <a:r>
              <a:rPr lang="en-US" b="0" i="0" dirty="0">
                <a:effectLst/>
                <a:latin typeface="inherit"/>
              </a:rPr>
              <a:t>Tourists visit Russia because of its cultural heritage.</a:t>
            </a:r>
          </a:p>
          <a:p>
            <a:pPr algn="l" fontAlgn="base"/>
            <a:r>
              <a:rPr lang="en-US" sz="1600" b="0" i="0" dirty="0">
                <a:solidFill>
                  <a:srgbClr val="555555"/>
                </a:solidFill>
                <a:effectLst/>
                <a:latin typeface="Arial" panose="020B0604020202020204" pitchFamily="34" charset="0"/>
              </a:rPr>
              <a:t> </a:t>
            </a:r>
          </a:p>
          <a:p>
            <a:pPr algn="l" fontAlgn="base"/>
            <a:r>
              <a:rPr lang="en-US" b="0" i="0" dirty="0">
                <a:effectLst/>
                <a:latin typeface="Arial" panose="020B0604020202020204" pitchFamily="34" charset="0"/>
              </a:rPr>
              <a:t> </a:t>
            </a:r>
          </a:p>
          <a:p>
            <a:pPr algn="l" fontAlgn="base"/>
            <a:r>
              <a:rPr lang="en-US" b="0" i="0" dirty="0">
                <a:solidFill>
                  <a:srgbClr val="555555"/>
                </a:solidFill>
                <a:effectLst/>
                <a:latin typeface="Arial" panose="020B0604020202020204" pitchFamily="34" charset="0"/>
              </a:rPr>
              <a:t> </a:t>
            </a:r>
          </a:p>
        </p:txBody>
      </p:sp>
      <p:graphicFrame>
        <p:nvGraphicFramePr>
          <p:cNvPr id="4" name="Таблица 3">
            <a:extLst>
              <a:ext uri="{FF2B5EF4-FFF2-40B4-BE49-F238E27FC236}">
                <a16:creationId xmlns:a16="http://schemas.microsoft.com/office/drawing/2014/main" xmlns="" id="{4F667E23-2D9D-4A21-B05D-2B3014F4E81C}"/>
              </a:ext>
            </a:extLst>
          </p:cNvPr>
          <p:cNvGraphicFramePr>
            <a:graphicFrameLocks noGrp="1"/>
          </p:cNvGraphicFramePr>
          <p:nvPr>
            <p:extLst>
              <p:ext uri="{D42A27DB-BD31-4B8C-83A1-F6EECF244321}">
                <p14:modId xmlns:p14="http://schemas.microsoft.com/office/powerpoint/2010/main" xmlns="" val="731617190"/>
              </p:ext>
            </p:extLst>
          </p:nvPr>
        </p:nvGraphicFramePr>
        <p:xfrm>
          <a:off x="201705" y="7032292"/>
          <a:ext cx="7156261" cy="1026546"/>
        </p:xfrm>
        <a:graphic>
          <a:graphicData uri="http://schemas.openxmlformats.org/drawingml/2006/table">
            <a:tbl>
              <a:tblPr>
                <a:tableStyleId>{5940675A-B579-460E-94D1-54222C63F5DA}</a:tableStyleId>
              </a:tblPr>
              <a:tblGrid>
                <a:gridCol w="1022323">
                  <a:extLst>
                    <a:ext uri="{9D8B030D-6E8A-4147-A177-3AD203B41FA5}">
                      <a16:colId xmlns:a16="http://schemas.microsoft.com/office/drawing/2014/main" xmlns="" val="1971113523"/>
                    </a:ext>
                  </a:extLst>
                </a:gridCol>
                <a:gridCol w="1022323">
                  <a:extLst>
                    <a:ext uri="{9D8B030D-6E8A-4147-A177-3AD203B41FA5}">
                      <a16:colId xmlns:a16="http://schemas.microsoft.com/office/drawing/2014/main" xmlns="" val="994310934"/>
                    </a:ext>
                  </a:extLst>
                </a:gridCol>
                <a:gridCol w="1022323">
                  <a:extLst>
                    <a:ext uri="{9D8B030D-6E8A-4147-A177-3AD203B41FA5}">
                      <a16:colId xmlns:a16="http://schemas.microsoft.com/office/drawing/2014/main" xmlns="" val="919904117"/>
                    </a:ext>
                  </a:extLst>
                </a:gridCol>
                <a:gridCol w="1022323">
                  <a:extLst>
                    <a:ext uri="{9D8B030D-6E8A-4147-A177-3AD203B41FA5}">
                      <a16:colId xmlns:a16="http://schemas.microsoft.com/office/drawing/2014/main" xmlns="" val="2854621035"/>
                    </a:ext>
                  </a:extLst>
                </a:gridCol>
                <a:gridCol w="1022323">
                  <a:extLst>
                    <a:ext uri="{9D8B030D-6E8A-4147-A177-3AD203B41FA5}">
                      <a16:colId xmlns:a16="http://schemas.microsoft.com/office/drawing/2014/main" xmlns="" val="3855392531"/>
                    </a:ext>
                  </a:extLst>
                </a:gridCol>
                <a:gridCol w="1022323">
                  <a:extLst>
                    <a:ext uri="{9D8B030D-6E8A-4147-A177-3AD203B41FA5}">
                      <a16:colId xmlns:a16="http://schemas.microsoft.com/office/drawing/2014/main" xmlns="" val="737918560"/>
                    </a:ext>
                  </a:extLst>
                </a:gridCol>
                <a:gridCol w="1022323">
                  <a:extLst>
                    <a:ext uri="{9D8B030D-6E8A-4147-A177-3AD203B41FA5}">
                      <a16:colId xmlns:a16="http://schemas.microsoft.com/office/drawing/2014/main" xmlns="" val="3959679580"/>
                    </a:ext>
                  </a:extLst>
                </a:gridCol>
              </a:tblGrid>
              <a:tr h="513273">
                <a:tc>
                  <a:txBody>
                    <a:bodyPr/>
                    <a:lstStyle/>
                    <a:p>
                      <a:pPr algn="ctr" fontAlgn="base"/>
                      <a:r>
                        <a:rPr lang="ru-RU" sz="1200" b="0">
                          <a:effectLst/>
                        </a:rPr>
                        <a:t>Говорящий</a:t>
                      </a:r>
                      <a:endParaRPr lang="ru-RU" sz="1200" b="0">
                        <a:effectLst/>
                        <a:latin typeface="inherit"/>
                      </a:endParaRPr>
                    </a:p>
                  </a:txBody>
                  <a:tcPr marL="74959" marR="74959" marT="59967" marB="59967" anchor="ctr"/>
                </a:tc>
                <a:tc>
                  <a:txBody>
                    <a:bodyPr/>
                    <a:lstStyle/>
                    <a:p>
                      <a:pPr algn="ctr" fontAlgn="base"/>
                      <a:r>
                        <a:rPr lang="en-US" sz="1800" b="1">
                          <a:solidFill>
                            <a:schemeClr val="tx1"/>
                          </a:solidFill>
                          <a:effectLst/>
                        </a:rPr>
                        <a:t>A</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C</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F</a:t>
                      </a:r>
                      <a:endParaRPr lang="en-US" sz="1800" b="1">
                        <a:solidFill>
                          <a:schemeClr val="tx1"/>
                        </a:solidFill>
                        <a:effectLst/>
                        <a:latin typeface="inherit"/>
                      </a:endParaRPr>
                    </a:p>
                  </a:txBody>
                  <a:tcPr marL="74959" marR="74959" marT="59967" marB="59967" anchor="ctr"/>
                </a:tc>
                <a:extLst>
                  <a:ext uri="{0D108BD9-81ED-4DB2-BD59-A6C34878D82A}">
                    <a16:rowId xmlns:a16="http://schemas.microsoft.com/office/drawing/2014/main" xmlns="" val="1782171399"/>
                  </a:ext>
                </a:extLst>
              </a:tr>
              <a:tr h="513273">
                <a:tc>
                  <a:txBody>
                    <a:bodyPr/>
                    <a:lstStyle/>
                    <a:p>
                      <a:pPr algn="ctr" fontAlgn="base"/>
                      <a:r>
                        <a:rPr lang="ru-RU" sz="1200" b="0" dirty="0">
                          <a:effectLst/>
                        </a:rPr>
                        <a:t>Утверждение</a:t>
                      </a:r>
                      <a:endParaRPr lang="ru-RU" sz="1200" b="0" dirty="0">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extLst>
                  <a:ext uri="{0D108BD9-81ED-4DB2-BD59-A6C34878D82A}">
                    <a16:rowId xmlns:a16="http://schemas.microsoft.com/office/drawing/2014/main" xmlns="" val="1052966716"/>
                  </a:ext>
                </a:extLst>
              </a:tr>
            </a:tbl>
          </a:graphicData>
        </a:graphic>
      </p:graphicFrame>
      <p:sp>
        <p:nvSpPr>
          <p:cNvPr id="5" name="Rectangle 1">
            <a:extLst>
              <a:ext uri="{FF2B5EF4-FFF2-40B4-BE49-F238E27FC236}">
                <a16:creationId xmlns:a16="http://schemas.microsoft.com/office/drawing/2014/main" xmlns="" id="{1BD006BA-F1E9-48A1-A69A-547AB53F8C4A}"/>
              </a:ext>
            </a:extLst>
          </p:cNvPr>
          <p:cNvSpPr>
            <a:spLocks noChangeArrowheads="1"/>
          </p:cNvSpPr>
          <p:nvPr/>
        </p:nvSpPr>
        <p:spPr bwMode="auto">
          <a:xfrm>
            <a:off x="667030" y="6796168"/>
            <a:ext cx="683885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555555"/>
                </a:solidFill>
                <a:effectLst/>
                <a:latin typeface="Arial" panose="020B0604020202020204" pitchFamily="34" charset="0"/>
                <a:cs typeface="Arial" panose="020B0604020202020204" pitchFamily="34" charset="0"/>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7" name="Прямоугольник 6">
            <a:extLst>
              <a:ext uri="{FF2B5EF4-FFF2-40B4-BE49-F238E27FC236}">
                <a16:creationId xmlns:a16="http://schemas.microsoft.com/office/drawing/2014/main" xmlns="" id="{AB2E3EE0-E433-41B3-9598-80DB4AB55D7D}"/>
              </a:ext>
            </a:extLst>
          </p:cNvPr>
          <p:cNvSpPr/>
          <p:nvPr/>
        </p:nvSpPr>
        <p:spPr>
          <a:xfrm>
            <a:off x="1311918" y="509405"/>
            <a:ext cx="4935838"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1. Аудирование </a:t>
            </a:r>
          </a:p>
        </p:txBody>
      </p:sp>
      <p:sp>
        <p:nvSpPr>
          <p:cNvPr id="9" name="Прямоугольник 8">
            <a:extLst>
              <a:ext uri="{FF2B5EF4-FFF2-40B4-BE49-F238E27FC236}">
                <a16:creationId xmlns:a16="http://schemas.microsoft.com/office/drawing/2014/main" xmlns="" id="{CAC27F20-BFED-47F1-843D-1DF8F8BA3A73}"/>
              </a:ext>
            </a:extLst>
          </p:cNvPr>
          <p:cNvSpPr/>
          <p:nvPr/>
        </p:nvSpPr>
        <p:spPr>
          <a:xfrm>
            <a:off x="470647" y="145900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a:t>
            </a:r>
          </a:p>
        </p:txBody>
      </p:sp>
      <p:pic>
        <p:nvPicPr>
          <p:cNvPr id="2" name="1135_ege">
            <a:hlinkClick r:id="" action="ppaction://media"/>
            <a:extLst>
              <a:ext uri="{FF2B5EF4-FFF2-40B4-BE49-F238E27FC236}">
                <a16:creationId xmlns:a16="http://schemas.microsoft.com/office/drawing/2014/main" xmlns="" id="{49B2DEAA-344E-4716-A569-9DAB506FC83E}"/>
              </a:ext>
            </a:extLst>
          </p:cNvPr>
          <p:cNvPicPr>
            <a:picLocks noChangeAspect="1"/>
          </p:cNvPicPr>
          <p:nvPr>
            <a:videoFile r:link="rId1"/>
            <p:extLst>
              <p:ext uri="{DAA4B4D4-6D71-4841-9C94-3DE7FCFB9230}">
                <p14:media xmlns:p14="http://schemas.microsoft.com/office/powerpoint/2010/main" xmlns="" r:embed="rId3">
                  <p14:trim st="51360"/>
                </p14:media>
              </p:ext>
            </p:extLst>
          </p:nvPr>
        </p:nvPicPr>
        <p:blipFill>
          <a:blip r:embed="rId4" cstate="print"/>
          <a:stretch>
            <a:fillRect/>
          </a:stretch>
        </p:blipFill>
        <p:spPr>
          <a:xfrm>
            <a:off x="3447325" y="8623545"/>
            <a:ext cx="992591" cy="992591"/>
          </a:xfrm>
          <a:prstGeom prst="rect">
            <a:avLst/>
          </a:prstGeom>
        </p:spPr>
      </p:pic>
    </p:spTree>
    <p:extLst>
      <p:ext uri="{BB962C8B-B14F-4D97-AF65-F5344CB8AC3E}">
        <p14:creationId xmlns:p14="http://schemas.microsoft.com/office/powerpoint/2010/main" xmlns="" val="291756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78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D97FC174-0258-4659-8E83-795B5DD07CBE}"/>
              </a:ext>
            </a:extLst>
          </p:cNvPr>
          <p:cNvSpPr/>
          <p:nvPr/>
        </p:nvSpPr>
        <p:spPr>
          <a:xfrm>
            <a:off x="470647" y="59839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2</a:t>
            </a:r>
          </a:p>
        </p:txBody>
      </p:sp>
      <p:sp>
        <p:nvSpPr>
          <p:cNvPr id="4" name="TextBox 3">
            <a:extLst>
              <a:ext uri="{FF2B5EF4-FFF2-40B4-BE49-F238E27FC236}">
                <a16:creationId xmlns:a16="http://schemas.microsoft.com/office/drawing/2014/main" xmlns="" id="{112F2021-992A-4BE8-9236-52DFB9F3B6FA}"/>
              </a:ext>
            </a:extLst>
          </p:cNvPr>
          <p:cNvSpPr txBox="1"/>
          <p:nvPr/>
        </p:nvSpPr>
        <p:spPr>
          <a:xfrm>
            <a:off x="344112" y="506584"/>
            <a:ext cx="7112769" cy="7187096"/>
          </a:xfrm>
          <a:prstGeom prst="rect">
            <a:avLst/>
          </a:prstGeom>
          <a:noFill/>
        </p:spPr>
        <p:txBody>
          <a:bodyPr wrap="square">
            <a:spAutoFit/>
          </a:bodyPr>
          <a:lstStyle/>
          <a:p>
            <a:pPr algn="ctr" fontAlgn="base"/>
            <a:r>
              <a:rPr lang="ru-RU" sz="1600" b="1" dirty="0">
                <a:solidFill>
                  <a:srgbClr val="111111"/>
                </a:solidFill>
                <a:effectLst/>
                <a:latin typeface="inherit"/>
              </a:rPr>
              <a:t/>
            </a:r>
            <a:br>
              <a:rPr lang="ru-RU" sz="1600" b="1" dirty="0">
                <a:solidFill>
                  <a:srgbClr val="111111"/>
                </a:solidFill>
                <a:effectLst/>
                <a:latin typeface="inherit"/>
              </a:rPr>
            </a:br>
            <a:r>
              <a:rPr lang="ru-RU" sz="1600" b="1" dirty="0">
                <a:effectLst/>
                <a:latin typeface="inherit"/>
              </a:rPr>
              <a:t>Задание 2</a:t>
            </a:r>
            <a:endParaRPr lang="ru-RU" sz="1600" b="1" dirty="0">
              <a:effectLst/>
              <a:latin typeface="Playfair Display"/>
            </a:endParaRPr>
          </a:p>
          <a:p>
            <a:pPr algn="l" fontAlgn="base"/>
            <a:r>
              <a:rPr lang="ru-RU" sz="1600" b="0" i="0" dirty="0">
                <a:effectLst/>
                <a:latin typeface="Arial" panose="020B0604020202020204" pitchFamily="34" charset="0"/>
              </a:rPr>
              <a:t> </a:t>
            </a:r>
          </a:p>
          <a:p>
            <a:pPr algn="l" fontAlgn="base"/>
            <a:r>
              <a:rPr lang="ru-RU" sz="1600" b="0" i="1" dirty="0">
                <a:effectLst/>
                <a:latin typeface="inherit"/>
              </a:rPr>
              <a:t>Вы услышите диалог.</a:t>
            </a:r>
            <a:r>
              <a:rPr lang="ru-RU" sz="1600" b="0" i="0" dirty="0">
                <a:effectLst/>
                <a:latin typeface="Arial" panose="020B0604020202020204" pitchFamily="34" charset="0"/>
              </a:rPr>
              <a:t> </a:t>
            </a:r>
            <a:r>
              <a:rPr lang="ru-RU" sz="1600" b="0" i="1" dirty="0">
                <a:effectLst/>
                <a:latin typeface="inherit"/>
              </a:rPr>
              <a:t>Определите, какие из приведённых утверждений </a:t>
            </a:r>
            <a:r>
              <a:rPr lang="ru-RU" sz="1600" b="1" i="1" dirty="0">
                <a:effectLst/>
                <a:latin typeface="inherit"/>
              </a:rPr>
              <a:t>А</a:t>
            </a:r>
            <a:r>
              <a:rPr lang="ru-RU" sz="1600" b="0" i="0" dirty="0">
                <a:effectLst/>
                <a:latin typeface="Arial" panose="020B0604020202020204" pitchFamily="34" charset="0"/>
              </a:rPr>
              <a:t>–</a:t>
            </a:r>
            <a:r>
              <a:rPr lang="en-US" sz="1600" b="1" i="1" dirty="0">
                <a:effectLst/>
                <a:latin typeface="inherit"/>
              </a:rPr>
              <a:t>G </a:t>
            </a:r>
            <a:r>
              <a:rPr lang="ru-RU" sz="1600" b="0" i="1" dirty="0">
                <a:effectLst/>
                <a:latin typeface="inherit"/>
              </a:rPr>
              <a:t>соответствуют содержанию текста (</a:t>
            </a:r>
            <a:r>
              <a:rPr lang="ru-RU" sz="1600" b="1" i="1" dirty="0">
                <a:effectLst/>
                <a:latin typeface="inherit"/>
              </a:rPr>
              <a:t>1 </a:t>
            </a:r>
            <a:r>
              <a:rPr lang="ru-RU" sz="1600" b="0" i="0" dirty="0">
                <a:effectLst/>
                <a:latin typeface="Arial" panose="020B0604020202020204" pitchFamily="34" charset="0"/>
              </a:rPr>
              <a:t>–</a:t>
            </a:r>
            <a:r>
              <a:rPr lang="ru-RU" sz="1600" b="1" i="1" dirty="0">
                <a:effectLst/>
                <a:latin typeface="inherit"/>
              </a:rPr>
              <a:t> </a:t>
            </a:r>
            <a:r>
              <a:rPr lang="en-US" sz="1600" b="1" i="1" dirty="0">
                <a:effectLst/>
                <a:latin typeface="inherit"/>
              </a:rPr>
              <a:t>True</a:t>
            </a:r>
            <a:r>
              <a:rPr lang="en-US" sz="1600" b="0" i="1" dirty="0">
                <a:effectLst/>
                <a:latin typeface="inherit"/>
              </a:rPr>
              <a:t>), </a:t>
            </a:r>
            <a:r>
              <a:rPr lang="ru-RU" sz="1600" b="0" i="1" dirty="0">
                <a:effectLst/>
                <a:latin typeface="inherit"/>
              </a:rPr>
              <a:t>какие не соответствуют (</a:t>
            </a:r>
            <a:r>
              <a:rPr lang="ru-RU" sz="1600" b="1" i="1" dirty="0">
                <a:effectLst/>
                <a:latin typeface="inherit"/>
              </a:rPr>
              <a:t>2 </a:t>
            </a:r>
            <a:r>
              <a:rPr lang="ru-RU" sz="1600" b="0" i="0" dirty="0">
                <a:effectLst/>
                <a:latin typeface="Arial" panose="020B0604020202020204" pitchFamily="34" charset="0"/>
              </a:rPr>
              <a:t>–</a:t>
            </a:r>
            <a:r>
              <a:rPr lang="ru-RU" sz="1600" b="1" i="1" dirty="0">
                <a:effectLst/>
                <a:latin typeface="inherit"/>
              </a:rPr>
              <a:t> </a:t>
            </a:r>
            <a:r>
              <a:rPr lang="en-US" sz="1600" b="1" i="1" dirty="0">
                <a:effectLst/>
                <a:latin typeface="inherit"/>
              </a:rPr>
              <a:t>False</a:t>
            </a:r>
            <a:r>
              <a:rPr lang="en-US" sz="1600" b="0" i="1" dirty="0">
                <a:effectLst/>
                <a:latin typeface="inherit"/>
              </a:rPr>
              <a:t>) </a:t>
            </a:r>
            <a:r>
              <a:rPr lang="ru-RU" sz="1600" b="0" i="1" dirty="0">
                <a:effectLst/>
                <a:latin typeface="inherit"/>
              </a:rPr>
              <a:t>и о чём в тексте не сказано, то есть на основании текста нельзя дать ни положительного, ни отрицательного ответа (</a:t>
            </a:r>
            <a:r>
              <a:rPr lang="ru-RU" sz="1600" b="1" i="1" dirty="0">
                <a:effectLst/>
                <a:latin typeface="inherit"/>
              </a:rPr>
              <a:t>3 </a:t>
            </a:r>
            <a:r>
              <a:rPr lang="ru-RU" sz="1600" b="0" i="0" dirty="0">
                <a:effectLst/>
                <a:latin typeface="Arial" panose="020B0604020202020204" pitchFamily="34" charset="0"/>
              </a:rPr>
              <a:t>–</a:t>
            </a:r>
            <a:r>
              <a:rPr lang="ru-RU" sz="1600" b="1" i="1" dirty="0">
                <a:effectLst/>
                <a:latin typeface="inherit"/>
              </a:rPr>
              <a:t> </a:t>
            </a:r>
            <a:r>
              <a:rPr lang="en-US" sz="1600" b="1" i="1" dirty="0">
                <a:effectLst/>
                <a:latin typeface="inherit"/>
              </a:rPr>
              <a:t>Not stated</a:t>
            </a:r>
            <a:r>
              <a:rPr lang="en-US" sz="1600" b="0" i="1" dirty="0">
                <a:effectLst/>
                <a:latin typeface="inherit"/>
              </a:rPr>
              <a:t>). </a:t>
            </a:r>
            <a:r>
              <a:rPr lang="ru-RU" sz="1600" b="0" i="1" dirty="0">
                <a:effectLst/>
                <a:latin typeface="inherit"/>
              </a:rPr>
              <a:t>Занесите номер выбранного Вами варианта ответа в таблицу. Вы услышите запись дважды.</a:t>
            </a:r>
          </a:p>
          <a:p>
            <a:pPr algn="l" fontAlgn="base">
              <a:lnSpc>
                <a:spcPct val="150000"/>
              </a:lnSpc>
            </a:pPr>
            <a:endParaRPr lang="ru-RU" sz="1600" b="0" i="1" dirty="0">
              <a:effectLst/>
              <a:latin typeface="inherit"/>
            </a:endParaRPr>
          </a:p>
          <a:p>
            <a:pPr algn="l" fontAlgn="base">
              <a:lnSpc>
                <a:spcPct val="150000"/>
              </a:lnSpc>
            </a:pPr>
            <a:r>
              <a:rPr lang="en-US" sz="1600" b="0" i="0" dirty="0">
                <a:effectLst/>
                <a:latin typeface="Arial" panose="020B0604020202020204" pitchFamily="34" charset="0"/>
              </a:rPr>
              <a:t>A. The tourist has visited England before.</a:t>
            </a:r>
          </a:p>
          <a:p>
            <a:pPr algn="l" fontAlgn="base">
              <a:lnSpc>
                <a:spcPct val="150000"/>
              </a:lnSpc>
            </a:pPr>
            <a:r>
              <a:rPr lang="en-US" sz="1600" b="0" i="0" dirty="0">
                <a:effectLst/>
                <a:latin typeface="Arial" panose="020B0604020202020204" pitchFamily="34" charset="0"/>
              </a:rPr>
              <a:t>B. There is a number of sightseeing attractions in Windsor besides Windsor Castle.</a:t>
            </a:r>
          </a:p>
          <a:p>
            <a:pPr algn="l" fontAlgn="base">
              <a:lnSpc>
                <a:spcPct val="150000"/>
              </a:lnSpc>
            </a:pPr>
            <a:r>
              <a:rPr lang="en-US" sz="1600" b="0" i="0" dirty="0">
                <a:effectLst/>
                <a:latin typeface="Arial" panose="020B0604020202020204" pitchFamily="34" charset="0"/>
              </a:rPr>
              <a:t>C. The tourist hopes to see the Queen in Windsor.</a:t>
            </a:r>
          </a:p>
          <a:p>
            <a:pPr algn="l" fontAlgn="base">
              <a:lnSpc>
                <a:spcPct val="150000"/>
              </a:lnSpc>
            </a:pPr>
            <a:r>
              <a:rPr lang="en-US" sz="1600" b="0" i="0" dirty="0">
                <a:effectLst/>
                <a:latin typeface="Arial" panose="020B0604020202020204" pitchFamily="34" charset="0"/>
              </a:rPr>
              <a:t>D. The Household Cavalry Museum occupies a part of Windsor Castle.</a:t>
            </a:r>
          </a:p>
          <a:p>
            <a:pPr algn="l" fontAlgn="base">
              <a:lnSpc>
                <a:spcPct val="150000"/>
              </a:lnSpc>
            </a:pPr>
            <a:r>
              <a:rPr lang="en-US" sz="1600" b="0" i="0" dirty="0">
                <a:effectLst/>
                <a:latin typeface="Arial" panose="020B0604020202020204" pitchFamily="34" charset="0"/>
              </a:rPr>
              <a:t>E. The tourist wants to see Windsor Great Park on a separate day.</a:t>
            </a:r>
          </a:p>
          <a:p>
            <a:pPr algn="l" fontAlgn="base">
              <a:lnSpc>
                <a:spcPct val="150000"/>
              </a:lnSpc>
            </a:pPr>
            <a:r>
              <a:rPr lang="en-US" sz="1600" b="0" i="0" dirty="0">
                <a:effectLst/>
                <a:latin typeface="Arial" panose="020B0604020202020204" pitchFamily="34" charset="0"/>
              </a:rPr>
              <a:t>F. The receptionist claims that most tourists need more than one day to spend in Windsor.</a:t>
            </a:r>
          </a:p>
          <a:p>
            <a:pPr algn="l" fontAlgn="base">
              <a:lnSpc>
                <a:spcPct val="150000"/>
              </a:lnSpc>
            </a:pPr>
            <a:r>
              <a:rPr lang="en-US" sz="1600" b="0" i="0" dirty="0">
                <a:effectLst/>
                <a:latin typeface="Arial" panose="020B0604020202020204" pitchFamily="34" charset="0"/>
              </a:rPr>
              <a:t>G. The tourist wants to buy postcards with the town views.</a:t>
            </a:r>
          </a:p>
          <a:p>
            <a:pPr algn="l" fontAlgn="base"/>
            <a:r>
              <a:rPr lang="en-US" sz="1600" b="0" i="0" dirty="0">
                <a:solidFill>
                  <a:srgbClr val="555555"/>
                </a:solidFill>
                <a:effectLst/>
                <a:latin typeface="Arial" panose="020B0604020202020204" pitchFamily="34" charset="0"/>
              </a:rPr>
              <a:t> </a:t>
            </a:r>
          </a:p>
          <a:p>
            <a:pPr algn="l" fontAlgn="base"/>
            <a:r>
              <a:rPr lang="en-US" sz="1600" b="0" i="0" dirty="0">
                <a:solidFill>
                  <a:srgbClr val="555555"/>
                </a:solidFill>
                <a:effectLst/>
                <a:latin typeface="Arial" panose="020B0604020202020204" pitchFamily="34" charset="0"/>
              </a:rPr>
              <a:t> </a:t>
            </a:r>
          </a:p>
          <a:p>
            <a:pPr algn="l" fontAlgn="base">
              <a:lnSpc>
                <a:spcPct val="150000"/>
              </a:lnSpc>
            </a:pPr>
            <a:r>
              <a:rPr lang="en-US" sz="1600" b="0" i="0" dirty="0">
                <a:solidFill>
                  <a:srgbClr val="555555"/>
                </a:solidFill>
                <a:effectLst/>
                <a:latin typeface="Arial" panose="020B0604020202020204" pitchFamily="34" charset="0"/>
              </a:rPr>
              <a:t> </a:t>
            </a:r>
          </a:p>
          <a:p>
            <a:pPr algn="l" fontAlgn="base">
              <a:lnSpc>
                <a:spcPct val="150000"/>
              </a:lnSpc>
            </a:pPr>
            <a:endParaRPr lang="en-US" sz="1600" b="0" i="0" dirty="0">
              <a:effectLst/>
              <a:latin typeface="Arial" panose="020B0604020202020204" pitchFamily="34" charset="0"/>
            </a:endParaRPr>
          </a:p>
        </p:txBody>
      </p:sp>
      <p:graphicFrame>
        <p:nvGraphicFramePr>
          <p:cNvPr id="6" name="Таблица 5">
            <a:extLst>
              <a:ext uri="{FF2B5EF4-FFF2-40B4-BE49-F238E27FC236}">
                <a16:creationId xmlns:a16="http://schemas.microsoft.com/office/drawing/2014/main" xmlns="" id="{D7E27C89-E519-4DFB-B7F1-16033105974C}"/>
              </a:ext>
            </a:extLst>
          </p:cNvPr>
          <p:cNvGraphicFramePr>
            <a:graphicFrameLocks noGrp="1"/>
          </p:cNvGraphicFramePr>
          <p:nvPr>
            <p:extLst>
              <p:ext uri="{D42A27DB-BD31-4B8C-83A1-F6EECF244321}">
                <p14:modId xmlns:p14="http://schemas.microsoft.com/office/powerpoint/2010/main" xmlns="" val="149968450"/>
              </p:ext>
            </p:extLst>
          </p:nvPr>
        </p:nvGraphicFramePr>
        <p:xfrm>
          <a:off x="344118" y="6671273"/>
          <a:ext cx="6871445" cy="1059927"/>
        </p:xfrm>
        <a:graphic>
          <a:graphicData uri="http://schemas.openxmlformats.org/drawingml/2006/table">
            <a:tbl>
              <a:tblPr>
                <a:tableStyleId>{5940675A-B579-460E-94D1-54222C63F5DA}</a:tableStyleId>
              </a:tblPr>
              <a:tblGrid>
                <a:gridCol w="1226110">
                  <a:extLst>
                    <a:ext uri="{9D8B030D-6E8A-4147-A177-3AD203B41FA5}">
                      <a16:colId xmlns:a16="http://schemas.microsoft.com/office/drawing/2014/main" xmlns="" val="1971113523"/>
                    </a:ext>
                  </a:extLst>
                </a:gridCol>
                <a:gridCol w="739588">
                  <a:extLst>
                    <a:ext uri="{9D8B030D-6E8A-4147-A177-3AD203B41FA5}">
                      <a16:colId xmlns:a16="http://schemas.microsoft.com/office/drawing/2014/main" xmlns="" val="994310934"/>
                    </a:ext>
                  </a:extLst>
                </a:gridCol>
                <a:gridCol w="820271">
                  <a:extLst>
                    <a:ext uri="{9D8B030D-6E8A-4147-A177-3AD203B41FA5}">
                      <a16:colId xmlns:a16="http://schemas.microsoft.com/office/drawing/2014/main" xmlns="" val="919904117"/>
                    </a:ext>
                  </a:extLst>
                </a:gridCol>
                <a:gridCol w="833718">
                  <a:extLst>
                    <a:ext uri="{9D8B030D-6E8A-4147-A177-3AD203B41FA5}">
                      <a16:colId xmlns:a16="http://schemas.microsoft.com/office/drawing/2014/main" xmlns="" val="2854621035"/>
                    </a:ext>
                  </a:extLst>
                </a:gridCol>
                <a:gridCol w="806823">
                  <a:extLst>
                    <a:ext uri="{9D8B030D-6E8A-4147-A177-3AD203B41FA5}">
                      <a16:colId xmlns:a16="http://schemas.microsoft.com/office/drawing/2014/main" xmlns="" val="3855392531"/>
                    </a:ext>
                  </a:extLst>
                </a:gridCol>
                <a:gridCol w="820271">
                  <a:extLst>
                    <a:ext uri="{9D8B030D-6E8A-4147-A177-3AD203B41FA5}">
                      <a16:colId xmlns:a16="http://schemas.microsoft.com/office/drawing/2014/main" xmlns="" val="737918560"/>
                    </a:ext>
                  </a:extLst>
                </a:gridCol>
                <a:gridCol w="833717">
                  <a:extLst>
                    <a:ext uri="{9D8B030D-6E8A-4147-A177-3AD203B41FA5}">
                      <a16:colId xmlns:a16="http://schemas.microsoft.com/office/drawing/2014/main" xmlns="" val="3959679580"/>
                    </a:ext>
                  </a:extLst>
                </a:gridCol>
                <a:gridCol w="790947">
                  <a:extLst>
                    <a:ext uri="{9D8B030D-6E8A-4147-A177-3AD203B41FA5}">
                      <a16:colId xmlns:a16="http://schemas.microsoft.com/office/drawing/2014/main" xmlns="" val="1785808729"/>
                    </a:ext>
                  </a:extLst>
                </a:gridCol>
              </a:tblGrid>
              <a:tr h="513273">
                <a:tc>
                  <a:txBody>
                    <a:bodyPr/>
                    <a:lstStyle/>
                    <a:p>
                      <a:pPr algn="ctr" fontAlgn="base"/>
                      <a:r>
                        <a:rPr lang="ru-RU" sz="1400" b="0" dirty="0">
                          <a:effectLst/>
                        </a:rPr>
                        <a:t>Говорящий</a:t>
                      </a:r>
                      <a:endParaRPr lang="ru-RU" sz="1400" b="0" dirty="0">
                        <a:effectLst/>
                        <a:latin typeface="inherit"/>
                      </a:endParaRPr>
                    </a:p>
                  </a:txBody>
                  <a:tcPr marL="74959" marR="74959" marT="59967" marB="59967" anchor="ctr"/>
                </a:tc>
                <a:tc>
                  <a:txBody>
                    <a:bodyPr/>
                    <a:lstStyle/>
                    <a:p>
                      <a:pPr algn="ctr" fontAlgn="base"/>
                      <a:r>
                        <a:rPr lang="en-US" sz="1800" b="1" dirty="0">
                          <a:solidFill>
                            <a:schemeClr val="tx1"/>
                          </a:solidFill>
                          <a:effectLst/>
                        </a:rPr>
                        <a:t>A</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C</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F</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latin typeface="inherit"/>
                        </a:rPr>
                        <a:t>G</a:t>
                      </a:r>
                    </a:p>
                  </a:txBody>
                  <a:tcPr marL="72000" marR="72000" marT="72000" marB="72000" anchor="ctr"/>
                </a:tc>
                <a:extLst>
                  <a:ext uri="{0D108BD9-81ED-4DB2-BD59-A6C34878D82A}">
                    <a16:rowId xmlns:a16="http://schemas.microsoft.com/office/drawing/2014/main" xmlns="" val="1782171399"/>
                  </a:ext>
                </a:extLst>
              </a:tr>
              <a:tr h="471003">
                <a:tc>
                  <a:txBody>
                    <a:bodyPr/>
                    <a:lstStyle/>
                    <a:p>
                      <a:pPr algn="ctr" fontAlgn="base"/>
                      <a:r>
                        <a:rPr lang="ru-RU" sz="1400" b="0" dirty="0">
                          <a:effectLst/>
                          <a:latin typeface="inherit"/>
                        </a:rPr>
                        <a:t>Соответствие диалогу</a:t>
                      </a:r>
                    </a:p>
                  </a:txBody>
                  <a:tcPr marL="74959" marR="74959" marT="59967" marB="59967" anchor="ctr"/>
                </a:tc>
                <a:tc>
                  <a:txBody>
                    <a:bodyPr/>
                    <a:lstStyle/>
                    <a:p>
                      <a:pPr algn="ctr" fontAlgn="base"/>
                      <a:endParaRPr lang="ru-RU" sz="1800" b="1">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extLst>
                  <a:ext uri="{0D108BD9-81ED-4DB2-BD59-A6C34878D82A}">
                    <a16:rowId xmlns:a16="http://schemas.microsoft.com/office/drawing/2014/main" xmlns="" val="1052966716"/>
                  </a:ext>
                </a:extLst>
              </a:tr>
            </a:tbl>
          </a:graphicData>
        </a:graphic>
      </p:graphicFrame>
      <p:pic>
        <p:nvPicPr>
          <p:cNvPr id="3" name="1234_ege">
            <a:hlinkClick r:id="" action="ppaction://media"/>
            <a:extLst>
              <a:ext uri="{FF2B5EF4-FFF2-40B4-BE49-F238E27FC236}">
                <a16:creationId xmlns:a16="http://schemas.microsoft.com/office/drawing/2014/main" xmlns="" id="{C2B0E0F7-CDE6-4898-A6B1-50FB720E3639}"/>
              </a:ext>
            </a:extLst>
          </p:cNvPr>
          <p:cNvPicPr>
            <a:picLocks noChangeAspect="1"/>
          </p:cNvPicPr>
          <p:nvPr>
            <a:videoFile r:link="rId1"/>
            <p:extLst>
              <p:ext uri="{DAA4B4D4-6D71-4841-9C94-3DE7FCFB9230}">
                <p14:media xmlns:p14="http://schemas.microsoft.com/office/powerpoint/2010/main" xmlns="" r:embed="rId3">
                  <p14:trim st="48586"/>
                </p14:media>
              </p:ext>
            </p:extLst>
          </p:nvPr>
        </p:nvPicPr>
        <p:blipFill>
          <a:blip r:embed="rId4" cstate="print"/>
          <a:stretch>
            <a:fillRect/>
          </a:stretch>
        </p:blipFill>
        <p:spPr>
          <a:xfrm>
            <a:off x="3333462" y="8313028"/>
            <a:ext cx="1196975" cy="1196975"/>
          </a:xfrm>
          <a:prstGeom prst="rect">
            <a:avLst/>
          </a:prstGeom>
        </p:spPr>
      </p:pic>
    </p:spTree>
    <p:extLst>
      <p:ext uri="{BB962C8B-B14F-4D97-AF65-F5344CB8AC3E}">
        <p14:creationId xmlns:p14="http://schemas.microsoft.com/office/powerpoint/2010/main" xmlns="" val="333110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664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CF5674E2-EAAB-4E40-8A5C-3D40A4981C4F}"/>
              </a:ext>
            </a:extLst>
          </p:cNvPr>
          <p:cNvSpPr/>
          <p:nvPr/>
        </p:nvSpPr>
        <p:spPr>
          <a:xfrm>
            <a:off x="255494" y="115807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3</a:t>
            </a:r>
          </a:p>
        </p:txBody>
      </p:sp>
      <p:sp>
        <p:nvSpPr>
          <p:cNvPr id="4" name="TextBox 3">
            <a:extLst>
              <a:ext uri="{FF2B5EF4-FFF2-40B4-BE49-F238E27FC236}">
                <a16:creationId xmlns:a16="http://schemas.microsoft.com/office/drawing/2014/main" xmlns="" id="{A7C90925-97A9-4E65-BD44-5D6B75106237}"/>
              </a:ext>
            </a:extLst>
          </p:cNvPr>
          <p:cNvSpPr txBox="1"/>
          <p:nvPr/>
        </p:nvSpPr>
        <p:spPr>
          <a:xfrm>
            <a:off x="255494" y="259114"/>
            <a:ext cx="7126941" cy="830997"/>
          </a:xfrm>
          <a:prstGeom prst="rect">
            <a:avLst/>
          </a:prstGeom>
          <a:noFill/>
        </p:spPr>
        <p:txBody>
          <a:bodyPr wrap="square">
            <a:spAutoFit/>
          </a:bodyPr>
          <a:lstStyle/>
          <a:p>
            <a:r>
              <a:rPr lang="ru-RU" sz="1600" b="0" i="0" dirty="0">
                <a:effectLst/>
                <a:latin typeface="Arial" panose="020B0604020202020204" pitchFamily="34" charset="0"/>
              </a:rPr>
              <a:t>Вы услышите интервью. В заданиях </a:t>
            </a:r>
            <a:r>
              <a:rPr lang="ru-RU" sz="1600" b="1" i="0" dirty="0">
                <a:effectLst/>
                <a:latin typeface="Arial" panose="020B0604020202020204" pitchFamily="34" charset="0"/>
              </a:rPr>
              <a:t>3–9</a:t>
            </a:r>
            <a:r>
              <a:rPr lang="ru-RU" sz="1600" b="0" i="0" dirty="0">
                <a:effectLst/>
                <a:latin typeface="Arial" panose="020B0604020202020204" pitchFamily="34" charset="0"/>
              </a:rPr>
              <a:t> запишите в поле ответа цифру </a:t>
            </a:r>
            <a:r>
              <a:rPr lang="ru-RU" sz="1600" b="1" i="0" dirty="0">
                <a:effectLst/>
                <a:latin typeface="Arial" panose="020B0604020202020204" pitchFamily="34" charset="0"/>
              </a:rPr>
              <a:t>1</a:t>
            </a:r>
            <a:r>
              <a:rPr lang="ru-RU" sz="1600" b="0" i="0" dirty="0">
                <a:effectLst/>
                <a:latin typeface="Arial" panose="020B0604020202020204" pitchFamily="34" charset="0"/>
              </a:rPr>
              <a:t>, </a:t>
            </a:r>
            <a:r>
              <a:rPr lang="ru-RU" sz="1600" b="1" i="0" dirty="0">
                <a:effectLst/>
                <a:latin typeface="Arial" panose="020B0604020202020204" pitchFamily="34" charset="0"/>
              </a:rPr>
              <a:t>2</a:t>
            </a:r>
            <a:r>
              <a:rPr lang="ru-RU" sz="1600" b="0" i="0" dirty="0">
                <a:effectLst/>
                <a:latin typeface="Arial" panose="020B0604020202020204" pitchFamily="34" charset="0"/>
              </a:rPr>
              <a:t> или </a:t>
            </a:r>
            <a:r>
              <a:rPr lang="ru-RU" sz="1600" b="1" i="0" dirty="0">
                <a:effectLst/>
                <a:latin typeface="Arial" panose="020B0604020202020204" pitchFamily="34" charset="0"/>
              </a:rPr>
              <a:t>3</a:t>
            </a:r>
            <a:r>
              <a:rPr lang="ru-RU" sz="1600" b="0" i="0" dirty="0">
                <a:effectLst/>
                <a:latin typeface="Arial" panose="020B0604020202020204" pitchFamily="34" charset="0"/>
              </a:rPr>
              <a:t>, соответствующую выбранному Вами варианту ответа. Вы услышите запись дважды.</a:t>
            </a:r>
            <a:endParaRPr lang="ru-RU" sz="1600" dirty="0"/>
          </a:p>
        </p:txBody>
      </p:sp>
      <p:sp>
        <p:nvSpPr>
          <p:cNvPr id="6" name="TextBox 5">
            <a:extLst>
              <a:ext uri="{FF2B5EF4-FFF2-40B4-BE49-F238E27FC236}">
                <a16:creationId xmlns:a16="http://schemas.microsoft.com/office/drawing/2014/main" xmlns="" id="{64C638DC-8EAD-4B04-8B7E-340633825CB6}"/>
              </a:ext>
            </a:extLst>
          </p:cNvPr>
          <p:cNvSpPr txBox="1"/>
          <p:nvPr/>
        </p:nvSpPr>
        <p:spPr>
          <a:xfrm>
            <a:off x="833717" y="1126829"/>
            <a:ext cx="6898340" cy="1323439"/>
          </a:xfrm>
          <a:prstGeom prst="rect">
            <a:avLst/>
          </a:prstGeom>
          <a:noFill/>
        </p:spPr>
        <p:txBody>
          <a:bodyPr wrap="square">
            <a:spAutoFit/>
          </a:bodyPr>
          <a:lstStyle/>
          <a:p>
            <a:pPr algn="l" fontAlgn="base"/>
            <a:r>
              <a:rPr lang="en-US" sz="1600" b="0" i="0" dirty="0">
                <a:effectLst/>
                <a:latin typeface="Arial" panose="020B0604020202020204" pitchFamily="34" charset="0"/>
              </a:rPr>
              <a:t>Maggie says that an actor must …</a:t>
            </a:r>
          </a:p>
          <a:p>
            <a:pPr algn="l" fontAlgn="base"/>
            <a:r>
              <a:rPr lang="en-US" sz="1600" b="0" i="0" dirty="0">
                <a:effectLst/>
                <a:latin typeface="Arial" panose="020B0604020202020204" pitchFamily="34" charset="0"/>
              </a:rPr>
              <a:t>1) plunge into the person he plays.</a:t>
            </a:r>
          </a:p>
          <a:p>
            <a:pPr algn="l" fontAlgn="base"/>
            <a:r>
              <a:rPr lang="en-US" sz="1600" b="0" i="0" dirty="0">
                <a:effectLst/>
                <a:latin typeface="Arial" panose="020B0604020202020204" pitchFamily="34" charset="0"/>
              </a:rPr>
              <a:t>2) be aware of other people’s opinion of him.</a:t>
            </a:r>
          </a:p>
          <a:p>
            <a:pPr algn="l" fontAlgn="base"/>
            <a:r>
              <a:rPr lang="en-US" sz="1600" b="0" i="0" dirty="0">
                <a:effectLst/>
                <a:latin typeface="Arial" panose="020B0604020202020204" pitchFamily="34" charset="0"/>
              </a:rPr>
              <a:t>3) communicate with people as much as possible</a:t>
            </a:r>
            <a:r>
              <a:rPr lang="en-US" sz="1600" b="0" i="0" dirty="0">
                <a:solidFill>
                  <a:srgbClr val="555555"/>
                </a:solidFill>
                <a:effectLst/>
                <a:latin typeface="Arial" panose="020B0604020202020204" pitchFamily="34" charset="0"/>
              </a:rPr>
              <a:t>.</a:t>
            </a:r>
          </a:p>
          <a:p>
            <a:pPr algn="l" fontAlgn="base"/>
            <a:r>
              <a:rPr lang="en-US" sz="1600" b="0" i="0" dirty="0">
                <a:solidFill>
                  <a:srgbClr val="555555"/>
                </a:solidFill>
                <a:effectLst/>
                <a:latin typeface="Arial" panose="020B0604020202020204" pitchFamily="34" charset="0"/>
              </a:rPr>
              <a:t> </a:t>
            </a:r>
          </a:p>
        </p:txBody>
      </p:sp>
      <p:sp>
        <p:nvSpPr>
          <p:cNvPr id="7" name="Прямоугольник 6">
            <a:extLst>
              <a:ext uri="{FF2B5EF4-FFF2-40B4-BE49-F238E27FC236}">
                <a16:creationId xmlns:a16="http://schemas.microsoft.com/office/drawing/2014/main" xmlns="" id="{4E72EAA1-43A7-4D30-BEB6-275270D2897D}"/>
              </a:ext>
            </a:extLst>
          </p:cNvPr>
          <p:cNvSpPr/>
          <p:nvPr/>
        </p:nvSpPr>
        <p:spPr>
          <a:xfrm>
            <a:off x="255494" y="250842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a:t>
            </a:r>
            <a:endParaRPr lang="ru-RU" sz="2400" b="1" dirty="0">
              <a:solidFill>
                <a:schemeClr val="tx1"/>
              </a:solidFill>
            </a:endParaRPr>
          </a:p>
        </p:txBody>
      </p:sp>
      <p:sp>
        <p:nvSpPr>
          <p:cNvPr id="9" name="TextBox 8">
            <a:extLst>
              <a:ext uri="{FF2B5EF4-FFF2-40B4-BE49-F238E27FC236}">
                <a16:creationId xmlns:a16="http://schemas.microsoft.com/office/drawing/2014/main" xmlns="" id="{7F481A05-E036-4A1E-991F-85BB921CB5C4}"/>
              </a:ext>
            </a:extLst>
          </p:cNvPr>
          <p:cNvSpPr txBox="1"/>
          <p:nvPr/>
        </p:nvSpPr>
        <p:spPr>
          <a:xfrm>
            <a:off x="833717" y="2440467"/>
            <a:ext cx="6548718" cy="1323439"/>
          </a:xfrm>
          <a:prstGeom prst="rect">
            <a:avLst/>
          </a:prstGeom>
          <a:noFill/>
        </p:spPr>
        <p:txBody>
          <a:bodyPr wrap="square">
            <a:spAutoFit/>
          </a:bodyPr>
          <a:lstStyle/>
          <a:p>
            <a:pPr algn="l" fontAlgn="base"/>
            <a:r>
              <a:rPr lang="en-US" sz="1600" b="0" i="0" dirty="0">
                <a:effectLst/>
                <a:latin typeface="Arial" panose="020B0604020202020204" pitchFamily="34" charset="0"/>
              </a:rPr>
              <a:t>In Maggie’s opinion, Instagram could be …</a:t>
            </a:r>
          </a:p>
          <a:p>
            <a:pPr algn="l" fontAlgn="base"/>
            <a:r>
              <a:rPr lang="en-US" sz="1600" b="0" i="0" dirty="0">
                <a:effectLst/>
                <a:latin typeface="Arial" panose="020B0604020202020204" pitchFamily="34" charset="0"/>
              </a:rPr>
              <a:t>1) addictive.</a:t>
            </a:r>
          </a:p>
          <a:p>
            <a:pPr algn="l" fontAlgn="base"/>
            <a:r>
              <a:rPr lang="en-US" sz="1600" b="0" i="0" dirty="0">
                <a:effectLst/>
                <a:latin typeface="Arial" panose="020B0604020202020204" pitchFamily="34" charset="0"/>
              </a:rPr>
              <a:t>2) destructive.</a:t>
            </a:r>
          </a:p>
          <a:p>
            <a:pPr algn="l" fontAlgn="base"/>
            <a:r>
              <a:rPr lang="en-US" sz="1600" b="0" i="0" dirty="0">
                <a:effectLst/>
                <a:latin typeface="Arial" panose="020B0604020202020204" pitchFamily="34" charset="0"/>
              </a:rPr>
              <a:t>3) discouraging.</a:t>
            </a:r>
          </a:p>
          <a:p>
            <a:pPr algn="l" fontAlgn="base"/>
            <a:r>
              <a:rPr lang="en-US" sz="1600" b="0" i="0" dirty="0">
                <a:solidFill>
                  <a:srgbClr val="555555"/>
                </a:solidFill>
                <a:effectLst/>
                <a:latin typeface="Arial" panose="020B0604020202020204" pitchFamily="34" charset="0"/>
              </a:rPr>
              <a:t> </a:t>
            </a:r>
          </a:p>
        </p:txBody>
      </p:sp>
      <p:sp>
        <p:nvSpPr>
          <p:cNvPr id="10" name="Прямоугольник 9">
            <a:extLst>
              <a:ext uri="{FF2B5EF4-FFF2-40B4-BE49-F238E27FC236}">
                <a16:creationId xmlns:a16="http://schemas.microsoft.com/office/drawing/2014/main" xmlns="" id="{67463138-D171-47B4-BDCF-857B3544262E}"/>
              </a:ext>
            </a:extLst>
          </p:cNvPr>
          <p:cNvSpPr/>
          <p:nvPr/>
        </p:nvSpPr>
        <p:spPr>
          <a:xfrm>
            <a:off x="255494" y="374338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5</a:t>
            </a:r>
            <a:endParaRPr lang="ru-RU" sz="2400" b="1" dirty="0">
              <a:solidFill>
                <a:schemeClr val="tx1"/>
              </a:solidFill>
            </a:endParaRPr>
          </a:p>
        </p:txBody>
      </p:sp>
      <p:sp>
        <p:nvSpPr>
          <p:cNvPr id="12" name="TextBox 11">
            <a:extLst>
              <a:ext uri="{FF2B5EF4-FFF2-40B4-BE49-F238E27FC236}">
                <a16:creationId xmlns:a16="http://schemas.microsoft.com/office/drawing/2014/main" xmlns="" id="{DDD66701-D3D8-4FA8-84E8-69A4A90B1091}"/>
              </a:ext>
            </a:extLst>
          </p:cNvPr>
          <p:cNvSpPr txBox="1"/>
          <p:nvPr/>
        </p:nvSpPr>
        <p:spPr>
          <a:xfrm>
            <a:off x="820271" y="3686483"/>
            <a:ext cx="7304181" cy="1077218"/>
          </a:xfrm>
          <a:prstGeom prst="rect">
            <a:avLst/>
          </a:prstGeom>
          <a:noFill/>
        </p:spPr>
        <p:txBody>
          <a:bodyPr wrap="square">
            <a:spAutoFit/>
          </a:bodyPr>
          <a:lstStyle/>
          <a:p>
            <a:pPr algn="l" fontAlgn="base"/>
            <a:r>
              <a:rPr lang="en-US" sz="1600" b="0" i="0" dirty="0">
                <a:effectLst/>
                <a:latin typeface="Arial" panose="020B0604020202020204" pitchFamily="34" charset="0"/>
              </a:rPr>
              <a:t>Why does Maggie think she’s good at her job?</a:t>
            </a:r>
          </a:p>
          <a:p>
            <a:pPr algn="l" fontAlgn="base"/>
            <a:r>
              <a:rPr lang="en-US" sz="1600" b="0" i="0" dirty="0">
                <a:effectLst/>
                <a:latin typeface="Arial" panose="020B0604020202020204" pitchFamily="34" charset="0"/>
              </a:rPr>
              <a:t>1) She can do what is required in profession.</a:t>
            </a:r>
          </a:p>
          <a:p>
            <a:pPr algn="l" fontAlgn="base"/>
            <a:r>
              <a:rPr lang="en-US" sz="1600" b="0" i="0" dirty="0">
                <a:effectLst/>
                <a:latin typeface="Arial" panose="020B0604020202020204" pitchFamily="34" charset="0"/>
              </a:rPr>
              <a:t>2) She is never vulnerable or insecure.</a:t>
            </a:r>
          </a:p>
          <a:p>
            <a:pPr algn="l" fontAlgn="base"/>
            <a:r>
              <a:rPr lang="en-US" sz="1600" b="0" i="0" dirty="0">
                <a:effectLst/>
                <a:latin typeface="Arial" panose="020B0604020202020204" pitchFamily="34" charset="0"/>
              </a:rPr>
              <a:t>3) She studied culture.</a:t>
            </a:r>
          </a:p>
        </p:txBody>
      </p:sp>
      <p:sp>
        <p:nvSpPr>
          <p:cNvPr id="13" name="Прямоугольник 12">
            <a:extLst>
              <a:ext uri="{FF2B5EF4-FFF2-40B4-BE49-F238E27FC236}">
                <a16:creationId xmlns:a16="http://schemas.microsoft.com/office/drawing/2014/main" xmlns="" id="{3329B93A-A5D1-4246-8190-4EC20773D1B9}"/>
              </a:ext>
            </a:extLst>
          </p:cNvPr>
          <p:cNvSpPr/>
          <p:nvPr/>
        </p:nvSpPr>
        <p:spPr>
          <a:xfrm>
            <a:off x="255494" y="513702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6</a:t>
            </a:r>
            <a:endParaRPr lang="ru-RU" sz="2400" b="1" dirty="0">
              <a:solidFill>
                <a:schemeClr val="tx1"/>
              </a:solidFill>
            </a:endParaRPr>
          </a:p>
        </p:txBody>
      </p:sp>
      <p:sp>
        <p:nvSpPr>
          <p:cNvPr id="14" name="Прямоугольник 13">
            <a:extLst>
              <a:ext uri="{FF2B5EF4-FFF2-40B4-BE49-F238E27FC236}">
                <a16:creationId xmlns:a16="http://schemas.microsoft.com/office/drawing/2014/main" xmlns="" id="{9D81DBEA-B758-4274-8561-54B8B828C52B}"/>
              </a:ext>
            </a:extLst>
          </p:cNvPr>
          <p:cNvSpPr/>
          <p:nvPr/>
        </p:nvSpPr>
        <p:spPr>
          <a:xfrm>
            <a:off x="6502375" y="173481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5" name="Прямоугольник 14">
            <a:extLst>
              <a:ext uri="{FF2B5EF4-FFF2-40B4-BE49-F238E27FC236}">
                <a16:creationId xmlns:a16="http://schemas.microsoft.com/office/drawing/2014/main" xmlns="" id="{D4FECC1B-5A91-44DD-8514-9E5BF79A3768}"/>
              </a:ext>
            </a:extLst>
          </p:cNvPr>
          <p:cNvSpPr/>
          <p:nvPr/>
        </p:nvSpPr>
        <p:spPr>
          <a:xfrm>
            <a:off x="6502376" y="304283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6" name="Прямоугольник 15">
            <a:extLst>
              <a:ext uri="{FF2B5EF4-FFF2-40B4-BE49-F238E27FC236}">
                <a16:creationId xmlns:a16="http://schemas.microsoft.com/office/drawing/2014/main" xmlns="" id="{F5D21B4A-DF1D-46E5-BB07-117743DD1FEA}"/>
              </a:ext>
            </a:extLst>
          </p:cNvPr>
          <p:cNvSpPr/>
          <p:nvPr/>
        </p:nvSpPr>
        <p:spPr>
          <a:xfrm>
            <a:off x="6482178" y="424656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8" name="TextBox 17">
            <a:extLst>
              <a:ext uri="{FF2B5EF4-FFF2-40B4-BE49-F238E27FC236}">
                <a16:creationId xmlns:a16="http://schemas.microsoft.com/office/drawing/2014/main" xmlns="" id="{E0A320C5-66EB-44D6-AA0A-8A7E51265808}"/>
              </a:ext>
            </a:extLst>
          </p:cNvPr>
          <p:cNvSpPr txBox="1"/>
          <p:nvPr/>
        </p:nvSpPr>
        <p:spPr>
          <a:xfrm>
            <a:off x="833717" y="5075876"/>
            <a:ext cx="6548718" cy="1077218"/>
          </a:xfrm>
          <a:prstGeom prst="rect">
            <a:avLst/>
          </a:prstGeom>
          <a:noFill/>
        </p:spPr>
        <p:txBody>
          <a:bodyPr wrap="square">
            <a:spAutoFit/>
          </a:bodyPr>
          <a:lstStyle/>
          <a:p>
            <a:pPr algn="l" fontAlgn="base"/>
            <a:r>
              <a:rPr lang="en-US" sz="1600" b="0" i="0" dirty="0">
                <a:effectLst/>
                <a:latin typeface="Arial" panose="020B0604020202020204" pitchFamily="34" charset="0"/>
              </a:rPr>
              <a:t>Which of the following is TRUE about Maggie’s current project?</a:t>
            </a:r>
          </a:p>
          <a:p>
            <a:pPr algn="l" fontAlgn="base"/>
            <a:r>
              <a:rPr lang="en-US" sz="1600" b="0" i="0" dirty="0">
                <a:effectLst/>
                <a:latin typeface="Arial" panose="020B0604020202020204" pitchFamily="34" charset="0"/>
              </a:rPr>
              <a:t>1) It’s set in a haunted house.</a:t>
            </a:r>
          </a:p>
          <a:p>
            <a:pPr algn="l" fontAlgn="base"/>
            <a:r>
              <a:rPr lang="en-US" sz="1600" b="0" i="0" dirty="0">
                <a:effectLst/>
                <a:latin typeface="Arial" panose="020B0604020202020204" pitchFamily="34" charset="0"/>
              </a:rPr>
              <a:t>2) It’s based on a reality show.</a:t>
            </a:r>
          </a:p>
          <a:p>
            <a:pPr algn="l" fontAlgn="base"/>
            <a:r>
              <a:rPr lang="en-US" sz="1600" b="0" i="0" dirty="0">
                <a:effectLst/>
                <a:latin typeface="Arial" panose="020B0604020202020204" pitchFamily="34" charset="0"/>
              </a:rPr>
              <a:t>3) It brought the actors closer together</a:t>
            </a:r>
            <a:r>
              <a:rPr lang="en-US" sz="1600" dirty="0">
                <a:latin typeface="Arial" panose="020B0604020202020204" pitchFamily="34" charset="0"/>
              </a:rPr>
              <a:t>.</a:t>
            </a:r>
            <a:endParaRPr lang="en-US" sz="1600" b="0" i="0" dirty="0">
              <a:effectLst/>
              <a:latin typeface="Arial" panose="020B0604020202020204" pitchFamily="34" charset="0"/>
            </a:endParaRPr>
          </a:p>
        </p:txBody>
      </p:sp>
      <p:sp>
        <p:nvSpPr>
          <p:cNvPr id="19" name="Прямоугольник 18">
            <a:extLst>
              <a:ext uri="{FF2B5EF4-FFF2-40B4-BE49-F238E27FC236}">
                <a16:creationId xmlns:a16="http://schemas.microsoft.com/office/drawing/2014/main" xmlns="" id="{93A9B59A-CD44-4DE7-8F94-BEBA6DDB0B0D}"/>
              </a:ext>
            </a:extLst>
          </p:cNvPr>
          <p:cNvSpPr/>
          <p:nvPr/>
        </p:nvSpPr>
        <p:spPr>
          <a:xfrm>
            <a:off x="244374" y="651325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7</a:t>
            </a:r>
            <a:endParaRPr lang="ru-RU" sz="2400" b="1" dirty="0">
              <a:solidFill>
                <a:schemeClr val="tx1"/>
              </a:solidFill>
            </a:endParaRPr>
          </a:p>
        </p:txBody>
      </p:sp>
      <p:sp>
        <p:nvSpPr>
          <p:cNvPr id="21" name="TextBox 20">
            <a:extLst>
              <a:ext uri="{FF2B5EF4-FFF2-40B4-BE49-F238E27FC236}">
                <a16:creationId xmlns:a16="http://schemas.microsoft.com/office/drawing/2014/main" xmlns="" id="{AEB26E7F-C841-4166-99C8-BE46DA245FA0}"/>
              </a:ext>
            </a:extLst>
          </p:cNvPr>
          <p:cNvSpPr txBox="1"/>
          <p:nvPr/>
        </p:nvSpPr>
        <p:spPr>
          <a:xfrm>
            <a:off x="820271" y="6395372"/>
            <a:ext cx="6548718" cy="1077218"/>
          </a:xfrm>
          <a:prstGeom prst="rect">
            <a:avLst/>
          </a:prstGeom>
          <a:noFill/>
        </p:spPr>
        <p:txBody>
          <a:bodyPr wrap="square">
            <a:spAutoFit/>
          </a:bodyPr>
          <a:lstStyle/>
          <a:p>
            <a:pPr algn="l" fontAlgn="base"/>
            <a:r>
              <a:rPr lang="en-US" sz="1600" b="0" i="0" dirty="0">
                <a:effectLst/>
                <a:latin typeface="Arial" panose="020B0604020202020204" pitchFamily="34" charset="0"/>
              </a:rPr>
              <a:t>Why, according to Maggie, are most actors’ friends also actors?</a:t>
            </a:r>
          </a:p>
          <a:p>
            <a:pPr algn="l" fontAlgn="base"/>
            <a:r>
              <a:rPr lang="en-US" sz="1600" b="0" i="0" dirty="0">
                <a:effectLst/>
                <a:latin typeface="Arial" panose="020B0604020202020204" pitchFamily="34" charset="0"/>
              </a:rPr>
              <a:t>1) They never compete with each other.</a:t>
            </a:r>
          </a:p>
          <a:p>
            <a:pPr algn="l" fontAlgn="base"/>
            <a:r>
              <a:rPr lang="en-US" sz="1600" b="0" i="0" dirty="0">
                <a:effectLst/>
                <a:latin typeface="Arial" panose="020B0604020202020204" pitchFamily="34" charset="0"/>
              </a:rPr>
              <a:t>2) They quickly get intimate with each other.</a:t>
            </a:r>
          </a:p>
          <a:p>
            <a:pPr algn="l" fontAlgn="base"/>
            <a:r>
              <a:rPr lang="en-US" sz="1600" b="0" i="0" dirty="0">
                <a:effectLst/>
                <a:latin typeface="Arial" panose="020B0604020202020204" pitchFamily="34" charset="0"/>
              </a:rPr>
              <a:t>3) They are bound to spend a lot of time together</a:t>
            </a:r>
            <a:r>
              <a:rPr lang="en-US" sz="1600" b="0" i="0" dirty="0">
                <a:solidFill>
                  <a:srgbClr val="555555"/>
                </a:solidFill>
                <a:effectLst/>
                <a:latin typeface="Arial" panose="020B0604020202020204" pitchFamily="34" charset="0"/>
              </a:rPr>
              <a:t>.</a:t>
            </a:r>
          </a:p>
        </p:txBody>
      </p:sp>
      <p:sp>
        <p:nvSpPr>
          <p:cNvPr id="22" name="Прямоугольник 21">
            <a:extLst>
              <a:ext uri="{FF2B5EF4-FFF2-40B4-BE49-F238E27FC236}">
                <a16:creationId xmlns:a16="http://schemas.microsoft.com/office/drawing/2014/main" xmlns="" id="{FC22DE55-20C5-466D-925D-3913B91777B8}"/>
              </a:ext>
            </a:extLst>
          </p:cNvPr>
          <p:cNvSpPr/>
          <p:nvPr/>
        </p:nvSpPr>
        <p:spPr>
          <a:xfrm>
            <a:off x="242045" y="7863608"/>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8</a:t>
            </a:r>
            <a:endParaRPr lang="ru-RU" sz="2400" b="1" dirty="0">
              <a:solidFill>
                <a:schemeClr val="tx1"/>
              </a:solidFill>
            </a:endParaRPr>
          </a:p>
        </p:txBody>
      </p:sp>
      <p:sp>
        <p:nvSpPr>
          <p:cNvPr id="23" name="Прямоугольник 22">
            <a:extLst>
              <a:ext uri="{FF2B5EF4-FFF2-40B4-BE49-F238E27FC236}">
                <a16:creationId xmlns:a16="http://schemas.microsoft.com/office/drawing/2014/main" xmlns="" id="{B61BBB8C-59A1-4968-A8C6-68CD34B675EA}"/>
              </a:ext>
            </a:extLst>
          </p:cNvPr>
          <p:cNvSpPr/>
          <p:nvPr/>
        </p:nvSpPr>
        <p:spPr>
          <a:xfrm>
            <a:off x="242044" y="909856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9</a:t>
            </a:r>
            <a:endParaRPr lang="ru-RU" sz="2400" b="1" dirty="0">
              <a:solidFill>
                <a:schemeClr val="tx1"/>
              </a:solidFill>
            </a:endParaRPr>
          </a:p>
        </p:txBody>
      </p:sp>
      <p:sp>
        <p:nvSpPr>
          <p:cNvPr id="25" name="TextBox 24">
            <a:extLst>
              <a:ext uri="{FF2B5EF4-FFF2-40B4-BE49-F238E27FC236}">
                <a16:creationId xmlns:a16="http://schemas.microsoft.com/office/drawing/2014/main" xmlns="" id="{F903B82C-FEC4-48B6-9712-75DC3FB2398D}"/>
              </a:ext>
            </a:extLst>
          </p:cNvPr>
          <p:cNvSpPr txBox="1"/>
          <p:nvPr/>
        </p:nvSpPr>
        <p:spPr>
          <a:xfrm>
            <a:off x="806822" y="7753141"/>
            <a:ext cx="6457018" cy="1077218"/>
          </a:xfrm>
          <a:prstGeom prst="rect">
            <a:avLst/>
          </a:prstGeom>
          <a:noFill/>
        </p:spPr>
        <p:txBody>
          <a:bodyPr wrap="square">
            <a:spAutoFit/>
          </a:bodyPr>
          <a:lstStyle/>
          <a:p>
            <a:pPr algn="l" fontAlgn="base"/>
            <a:r>
              <a:rPr lang="en-US" sz="1600" b="0" i="0" dirty="0">
                <a:effectLst/>
                <a:latin typeface="Arial" panose="020B0604020202020204" pitchFamily="34" charset="0"/>
              </a:rPr>
              <a:t> Why does Maggie like working with Steven Spielberg?</a:t>
            </a:r>
          </a:p>
          <a:p>
            <a:pPr algn="l" fontAlgn="base"/>
            <a:r>
              <a:rPr lang="en-US" sz="1600" b="0" i="0" dirty="0">
                <a:effectLst/>
                <a:latin typeface="Arial" panose="020B0604020202020204" pitchFamily="34" charset="0"/>
              </a:rPr>
              <a:t>1) He allows her to repeat scenes.</a:t>
            </a:r>
          </a:p>
          <a:p>
            <a:pPr algn="l" fontAlgn="base"/>
            <a:r>
              <a:rPr lang="en-US" sz="1600" b="0" i="0" dirty="0">
                <a:effectLst/>
                <a:latin typeface="Arial" panose="020B0604020202020204" pitchFamily="34" charset="0"/>
              </a:rPr>
              <a:t>2) He is very famous.</a:t>
            </a:r>
          </a:p>
          <a:p>
            <a:pPr algn="l" fontAlgn="base"/>
            <a:r>
              <a:rPr lang="en-US" sz="1600" b="0" i="0" dirty="0">
                <a:effectLst/>
                <a:latin typeface="Arial" panose="020B0604020202020204" pitchFamily="34" charset="0"/>
              </a:rPr>
              <a:t>3) Because of his </a:t>
            </a:r>
            <a:r>
              <a:rPr lang="en-US" sz="1600" b="0" i="0" dirty="0" err="1">
                <a:effectLst/>
                <a:latin typeface="Arial" panose="020B0604020202020204" pitchFamily="34" charset="0"/>
              </a:rPr>
              <a:t>behaviour</a:t>
            </a:r>
            <a:r>
              <a:rPr lang="en-US" sz="1600" b="0" i="0" dirty="0">
                <a:effectLst/>
                <a:latin typeface="Arial" panose="020B0604020202020204" pitchFamily="34" charset="0"/>
              </a:rPr>
              <a:t> with actors.</a:t>
            </a:r>
          </a:p>
        </p:txBody>
      </p:sp>
      <p:sp>
        <p:nvSpPr>
          <p:cNvPr id="27" name="TextBox 26">
            <a:extLst>
              <a:ext uri="{FF2B5EF4-FFF2-40B4-BE49-F238E27FC236}">
                <a16:creationId xmlns:a16="http://schemas.microsoft.com/office/drawing/2014/main" xmlns="" id="{F6F8A2AC-CF33-43F2-AF9F-E4E274995B4C}"/>
              </a:ext>
            </a:extLst>
          </p:cNvPr>
          <p:cNvSpPr txBox="1"/>
          <p:nvPr/>
        </p:nvSpPr>
        <p:spPr>
          <a:xfrm>
            <a:off x="833717" y="9103068"/>
            <a:ext cx="6898340" cy="1323439"/>
          </a:xfrm>
          <a:prstGeom prst="rect">
            <a:avLst/>
          </a:prstGeom>
          <a:noFill/>
        </p:spPr>
        <p:txBody>
          <a:bodyPr wrap="square">
            <a:spAutoFit/>
          </a:bodyPr>
          <a:lstStyle/>
          <a:p>
            <a:pPr algn="l" fontAlgn="base"/>
            <a:r>
              <a:rPr lang="en-US" sz="1600" b="0" i="0" dirty="0">
                <a:effectLst/>
                <a:latin typeface="Arial" panose="020B0604020202020204" pitchFamily="34" charset="0"/>
              </a:rPr>
              <a:t> Why does Maggie agree to work with young directors?</a:t>
            </a:r>
          </a:p>
          <a:p>
            <a:pPr algn="l" fontAlgn="base"/>
            <a:r>
              <a:rPr lang="en-US" sz="1600" b="0" i="0" dirty="0">
                <a:effectLst/>
                <a:latin typeface="Arial" panose="020B0604020202020204" pitchFamily="34" charset="0"/>
              </a:rPr>
              <a:t>1) They have unlimited budgets.</a:t>
            </a:r>
          </a:p>
          <a:p>
            <a:pPr algn="l" fontAlgn="base"/>
            <a:r>
              <a:rPr lang="en-US" sz="1600" b="0" i="0" dirty="0">
                <a:effectLst/>
                <a:latin typeface="Arial" panose="020B0604020202020204" pitchFamily="34" charset="0"/>
              </a:rPr>
              <a:t>2) Their work could be very original.</a:t>
            </a:r>
          </a:p>
          <a:p>
            <a:pPr algn="l" fontAlgn="base"/>
            <a:r>
              <a:rPr lang="en-US" sz="1600" b="0" i="0" dirty="0">
                <a:effectLst/>
                <a:latin typeface="Arial" panose="020B0604020202020204" pitchFamily="34" charset="0"/>
              </a:rPr>
              <a:t>3) She feels that she has to sacrifice some of her time</a:t>
            </a:r>
            <a:r>
              <a:rPr lang="en-US" sz="1600" b="0" i="0" dirty="0">
                <a:solidFill>
                  <a:srgbClr val="555555"/>
                </a:solidFill>
                <a:effectLst/>
                <a:latin typeface="Arial" panose="020B0604020202020204" pitchFamily="34" charset="0"/>
              </a:rPr>
              <a:t>.</a:t>
            </a:r>
          </a:p>
          <a:p>
            <a:pPr algn="l" fontAlgn="base"/>
            <a:r>
              <a:rPr lang="en-US" sz="1600" b="0" i="0" dirty="0">
                <a:solidFill>
                  <a:srgbClr val="555555"/>
                </a:solidFill>
                <a:effectLst/>
                <a:latin typeface="Arial" panose="020B0604020202020204" pitchFamily="34" charset="0"/>
              </a:rPr>
              <a:t> </a:t>
            </a:r>
          </a:p>
        </p:txBody>
      </p:sp>
      <p:sp>
        <p:nvSpPr>
          <p:cNvPr id="28" name="Прямоугольник 27">
            <a:extLst>
              <a:ext uri="{FF2B5EF4-FFF2-40B4-BE49-F238E27FC236}">
                <a16:creationId xmlns:a16="http://schemas.microsoft.com/office/drawing/2014/main" xmlns="" id="{A01AC7CD-C127-4E6F-9252-95D7368B375B}"/>
              </a:ext>
            </a:extLst>
          </p:cNvPr>
          <p:cNvSpPr/>
          <p:nvPr/>
        </p:nvSpPr>
        <p:spPr>
          <a:xfrm>
            <a:off x="6507648" y="564526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29" name="Прямоугольник 28">
            <a:extLst>
              <a:ext uri="{FF2B5EF4-FFF2-40B4-BE49-F238E27FC236}">
                <a16:creationId xmlns:a16="http://schemas.microsoft.com/office/drawing/2014/main" xmlns="" id="{1119315B-F33D-4B42-B8B7-8E525721CF2A}"/>
              </a:ext>
            </a:extLst>
          </p:cNvPr>
          <p:cNvSpPr/>
          <p:nvPr/>
        </p:nvSpPr>
        <p:spPr>
          <a:xfrm>
            <a:off x="6549093" y="7177828"/>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30" name="Прямоугольник 29">
            <a:extLst>
              <a:ext uri="{FF2B5EF4-FFF2-40B4-BE49-F238E27FC236}">
                <a16:creationId xmlns:a16="http://schemas.microsoft.com/office/drawing/2014/main" xmlns="" id="{7249609B-E975-4C39-BCFE-A09DD719B54D}"/>
              </a:ext>
            </a:extLst>
          </p:cNvPr>
          <p:cNvSpPr/>
          <p:nvPr/>
        </p:nvSpPr>
        <p:spPr>
          <a:xfrm>
            <a:off x="6549092" y="861156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31" name="Прямоугольник 30">
            <a:extLst>
              <a:ext uri="{FF2B5EF4-FFF2-40B4-BE49-F238E27FC236}">
                <a16:creationId xmlns:a16="http://schemas.microsoft.com/office/drawing/2014/main" xmlns="" id="{D4E4274A-B4A7-41C4-B7D7-1F1F1B65303E}"/>
              </a:ext>
            </a:extLst>
          </p:cNvPr>
          <p:cNvSpPr/>
          <p:nvPr/>
        </p:nvSpPr>
        <p:spPr>
          <a:xfrm>
            <a:off x="6555789" y="982338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33" name="TextBox 32">
            <a:extLst>
              <a:ext uri="{FF2B5EF4-FFF2-40B4-BE49-F238E27FC236}">
                <a16:creationId xmlns:a16="http://schemas.microsoft.com/office/drawing/2014/main" xmlns="" id="{DB1EE9B5-1DDE-4C3E-9A55-A1866F257A2C}"/>
              </a:ext>
            </a:extLst>
          </p:cNvPr>
          <p:cNvSpPr txBox="1"/>
          <p:nvPr/>
        </p:nvSpPr>
        <p:spPr>
          <a:xfrm>
            <a:off x="1885950" y="-38401"/>
            <a:ext cx="4067734" cy="369332"/>
          </a:xfrm>
          <a:prstGeom prst="rect">
            <a:avLst/>
          </a:prstGeom>
          <a:noFill/>
        </p:spPr>
        <p:txBody>
          <a:bodyPr wrap="square">
            <a:spAutoFit/>
          </a:bodyPr>
          <a:lstStyle/>
          <a:p>
            <a:pPr algn="ctr" fontAlgn="base"/>
            <a:r>
              <a:rPr lang="ru-RU" sz="1800" b="1" dirty="0">
                <a:effectLst/>
                <a:latin typeface="inherit"/>
              </a:rPr>
              <a:t>Задание 3</a:t>
            </a:r>
            <a:endParaRPr lang="ru-RU" sz="1800" b="1" dirty="0">
              <a:effectLst/>
              <a:latin typeface="Playfair Display"/>
            </a:endParaRPr>
          </a:p>
        </p:txBody>
      </p:sp>
      <p:pic>
        <p:nvPicPr>
          <p:cNvPr id="3" name="1336_ege">
            <a:hlinkClick r:id="" action="ppaction://media"/>
            <a:extLst>
              <a:ext uri="{FF2B5EF4-FFF2-40B4-BE49-F238E27FC236}">
                <a16:creationId xmlns:a16="http://schemas.microsoft.com/office/drawing/2014/main" xmlns="" id="{E946CEB3-407B-4196-B15E-ACF93ABCBC45}"/>
              </a:ext>
            </a:extLst>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6717383" y="839196"/>
            <a:ext cx="609600" cy="609600"/>
          </a:xfrm>
          <a:prstGeom prst="rect">
            <a:avLst/>
          </a:prstGeom>
        </p:spPr>
      </p:pic>
    </p:spTree>
    <p:extLst>
      <p:ext uri="{BB962C8B-B14F-4D97-AF65-F5344CB8AC3E}">
        <p14:creationId xmlns:p14="http://schemas.microsoft.com/office/powerpoint/2010/main" xmlns="" val="273799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55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AD57D87E-A1AB-40B3-9B96-5ECFC2921353}"/>
              </a:ext>
            </a:extLst>
          </p:cNvPr>
          <p:cNvSpPr/>
          <p:nvPr/>
        </p:nvSpPr>
        <p:spPr>
          <a:xfrm>
            <a:off x="2009332" y="111130"/>
            <a:ext cx="3667543"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a:t>
            </a: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2</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ru-RU" sz="3600" b="1" dirty="0">
                <a:ln w="9525">
                  <a:solidFill>
                    <a:schemeClr val="bg1"/>
                  </a:solidFill>
                  <a:prstDash val="solid"/>
                </a:ln>
                <a:effectLst>
                  <a:outerShdw blurRad="12700" dist="38100" dir="2700000" algn="tl" rotWithShape="0">
                    <a:schemeClr val="bg1">
                      <a:lumMod val="50000"/>
                    </a:schemeClr>
                  </a:outerShdw>
                </a:effectLst>
              </a:rPr>
              <a:t>Чтение</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p:txBody>
      </p:sp>
      <p:sp>
        <p:nvSpPr>
          <p:cNvPr id="4" name="TextBox 3">
            <a:extLst>
              <a:ext uri="{FF2B5EF4-FFF2-40B4-BE49-F238E27FC236}">
                <a16:creationId xmlns:a16="http://schemas.microsoft.com/office/drawing/2014/main" xmlns="" id="{AC1BA80C-91C1-4894-9295-4B0485E7D05C}"/>
              </a:ext>
            </a:extLst>
          </p:cNvPr>
          <p:cNvSpPr txBox="1"/>
          <p:nvPr/>
        </p:nvSpPr>
        <p:spPr>
          <a:xfrm>
            <a:off x="1207152" y="725320"/>
            <a:ext cx="6352523" cy="1077218"/>
          </a:xfrm>
          <a:prstGeom prst="rect">
            <a:avLst/>
          </a:prstGeom>
          <a:noFill/>
        </p:spPr>
        <p:txBody>
          <a:bodyPr wrap="square">
            <a:spAutoFit/>
          </a:bodyPr>
          <a:lstStyle/>
          <a:p>
            <a:r>
              <a:rPr lang="ru-RU" sz="1600" b="0" i="1" dirty="0">
                <a:effectLst/>
                <a:latin typeface="Arial" panose="020B0604020202020204" pitchFamily="34" charset="0"/>
              </a:rPr>
              <a:t>Установите соответствие между заголовками</a:t>
            </a:r>
            <a:r>
              <a:rPr lang="ru-RU" sz="1600" b="1" i="1" dirty="0">
                <a:effectLst/>
                <a:latin typeface="inherit"/>
              </a:rPr>
              <a:t> 1–8 </a:t>
            </a:r>
            <a:r>
              <a:rPr lang="ru-RU" sz="1600" b="0" i="1" dirty="0">
                <a:effectLst/>
                <a:latin typeface="Arial" panose="020B0604020202020204" pitchFamily="34" charset="0"/>
              </a:rPr>
              <a:t>и текстами</a:t>
            </a:r>
            <a:r>
              <a:rPr lang="ru-RU" sz="1600" b="1" i="1" dirty="0">
                <a:effectLst/>
                <a:latin typeface="inherit"/>
              </a:rPr>
              <a:t> A–G. </a:t>
            </a:r>
            <a:r>
              <a:rPr lang="ru-RU" sz="1600" b="0" i="1" dirty="0">
                <a:effectLst/>
                <a:latin typeface="Arial" panose="020B0604020202020204" pitchFamily="34" charset="0"/>
              </a:rPr>
              <a:t>Занесите свои ответы в таблицу. Используйте каждую цифру</a:t>
            </a:r>
            <a:r>
              <a:rPr lang="ru-RU" sz="1600" b="1" i="1" dirty="0">
                <a:effectLst/>
                <a:latin typeface="inherit"/>
              </a:rPr>
              <a:t> только один раз. </a:t>
            </a:r>
          </a:p>
          <a:p>
            <a:r>
              <a:rPr lang="ru-RU" sz="1600" b="1" i="1" dirty="0">
                <a:effectLst/>
                <a:latin typeface="inherit"/>
              </a:rPr>
              <a:t> В задании один заголовок лишний.</a:t>
            </a:r>
            <a:endParaRPr lang="ru-RU" sz="1600" dirty="0"/>
          </a:p>
        </p:txBody>
      </p:sp>
      <p:sp>
        <p:nvSpPr>
          <p:cNvPr id="5" name="Прямоугольник 4">
            <a:extLst>
              <a:ext uri="{FF2B5EF4-FFF2-40B4-BE49-F238E27FC236}">
                <a16:creationId xmlns:a16="http://schemas.microsoft.com/office/drawing/2014/main" xmlns="" id="{462DCC60-2FA3-4768-AED1-C76AD9A2627A}"/>
              </a:ext>
            </a:extLst>
          </p:cNvPr>
          <p:cNvSpPr/>
          <p:nvPr/>
        </p:nvSpPr>
        <p:spPr>
          <a:xfrm>
            <a:off x="418948" y="43588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10</a:t>
            </a:r>
          </a:p>
        </p:txBody>
      </p:sp>
      <p:sp>
        <p:nvSpPr>
          <p:cNvPr id="7" name="TextBox 6">
            <a:extLst>
              <a:ext uri="{FF2B5EF4-FFF2-40B4-BE49-F238E27FC236}">
                <a16:creationId xmlns:a16="http://schemas.microsoft.com/office/drawing/2014/main" xmlns="" id="{09330B31-560A-4DF9-A7D4-63D7CAB4985F}"/>
              </a:ext>
            </a:extLst>
          </p:cNvPr>
          <p:cNvSpPr txBox="1"/>
          <p:nvPr/>
        </p:nvSpPr>
        <p:spPr>
          <a:xfrm>
            <a:off x="119490" y="1802538"/>
            <a:ext cx="7202113" cy="1477328"/>
          </a:xfrm>
          <a:prstGeom prst="rect">
            <a:avLst/>
          </a:prstGeom>
          <a:noFill/>
        </p:spPr>
        <p:txBody>
          <a:bodyPr wrap="square">
            <a:spAutoFit/>
          </a:bodyPr>
          <a:lstStyle/>
          <a:p>
            <a:pPr algn="l" fontAlgn="base">
              <a:buFont typeface="+mj-lt"/>
              <a:buAutoNum type="arabicPeriod"/>
            </a:pPr>
            <a:r>
              <a:rPr lang="en-US" b="1" i="0" dirty="0">
                <a:effectLst/>
                <a:latin typeface="inherit"/>
              </a:rPr>
              <a:t>Don’t forget to rest                                      5. Set realistic targets</a:t>
            </a:r>
          </a:p>
          <a:p>
            <a:pPr algn="l" fontAlgn="base">
              <a:buFont typeface="+mj-lt"/>
              <a:buAutoNum type="arabicPeriod"/>
            </a:pPr>
            <a:r>
              <a:rPr lang="en-US" b="1" i="0" dirty="0">
                <a:effectLst/>
                <a:latin typeface="inherit"/>
              </a:rPr>
              <a:t>Write down and revise                                6. Study plans per week</a:t>
            </a:r>
          </a:p>
          <a:p>
            <a:pPr algn="l" fontAlgn="base">
              <a:buFont typeface="+mj-lt"/>
              <a:buAutoNum type="arabicPeriod"/>
            </a:pPr>
            <a:r>
              <a:rPr lang="en-US" b="1" i="0" dirty="0">
                <a:effectLst/>
                <a:latin typeface="inherit"/>
              </a:rPr>
              <a:t>Information and technology                      7. Find a place to your liking</a:t>
            </a:r>
          </a:p>
          <a:p>
            <a:pPr algn="l" fontAlgn="base">
              <a:buFont typeface="+mj-lt"/>
              <a:buAutoNum type="arabicPeriod"/>
            </a:pPr>
            <a:r>
              <a:rPr lang="en-US" b="1" i="0" dirty="0">
                <a:effectLst/>
                <a:latin typeface="inherit"/>
              </a:rPr>
              <a:t>Never put off till tomorrow                       8. More important at college</a:t>
            </a:r>
          </a:p>
          <a:p>
            <a:pPr algn="l" fontAlgn="base"/>
            <a:r>
              <a:rPr lang="en-US" b="0" i="0" dirty="0">
                <a:solidFill>
                  <a:srgbClr val="555555"/>
                </a:solidFill>
                <a:effectLst/>
                <a:latin typeface="Arial" panose="020B0604020202020204" pitchFamily="34" charset="0"/>
              </a:rPr>
              <a:t> </a:t>
            </a:r>
          </a:p>
        </p:txBody>
      </p:sp>
      <p:sp>
        <p:nvSpPr>
          <p:cNvPr id="9" name="TextBox 8">
            <a:extLst>
              <a:ext uri="{FF2B5EF4-FFF2-40B4-BE49-F238E27FC236}">
                <a16:creationId xmlns:a16="http://schemas.microsoft.com/office/drawing/2014/main" xmlns="" id="{909E05EE-0F85-4A62-BD09-E5A3D3C7C1E9}"/>
              </a:ext>
            </a:extLst>
          </p:cNvPr>
          <p:cNvSpPr txBox="1"/>
          <p:nvPr/>
        </p:nvSpPr>
        <p:spPr>
          <a:xfrm>
            <a:off x="242048" y="3742528"/>
            <a:ext cx="7202113" cy="6740307"/>
          </a:xfrm>
          <a:prstGeom prst="rect">
            <a:avLst/>
          </a:prstGeom>
          <a:noFill/>
        </p:spPr>
        <p:txBody>
          <a:bodyPr wrap="square">
            <a:spAutoFit/>
          </a:bodyPr>
          <a:lstStyle/>
          <a:p>
            <a:pPr algn="l" fontAlgn="base"/>
            <a:r>
              <a:rPr lang="en-US" sz="1600" b="0" i="0" dirty="0">
                <a:effectLst/>
                <a:latin typeface="Arial" panose="020B0604020202020204" pitchFamily="34" charset="0"/>
              </a:rPr>
              <a:t>A. Today’s young generation will also need to master a new skill – digital literacy. Digital literacy can be defined as “the ability to find, evaluate, utilize, share, and create content using information technologies and the Internet”. Digital literacy, by this definition, encompasses a wide range of skills, all of which are necessary to succeed in an increasingly digital world. Students who lack digital literacy skills may soon find themselves at a disadvantage. As technology changes, students also need to keep updated.</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B. The key to becoming an effective student is learning how to study smarter, not harder. This becomes more and more true as you advance in your education. An hour or two of studying a day is usually sufficient to make it through high school with satisfactory grades, but when college arrives, there aren’t enough hours in the day to squeeze all your studying in if you don’t know how to make your study efficient without skipping sleep or meals. The vast majority of successful college students achieve their success by developing and applying effective study habits.</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C. Ever find yourself up late at night expending more energy trying to keep your eyelids open than you are studying? If so, it’s time for a change. Successful students typically space their work out over shorter periods of time and rarely try to cram all of their studying into just one or two sessions. If you want to become a successful student, then you need to learn to be consistent in your studies and to have regular, yet shorter, study sessions, with periods of rest in between. That will give your brain time to process the new information.</a:t>
            </a:r>
          </a:p>
          <a:p>
            <a:pPr algn="l" fontAlgn="base"/>
            <a:endParaRPr lang="en-US" sz="1600" b="0" i="0" dirty="0">
              <a:effectLst/>
              <a:latin typeface="Arial" panose="020B0604020202020204" pitchFamily="34" charset="0"/>
            </a:endParaRPr>
          </a:p>
          <a:p>
            <a:pPr algn="l" fontAlgn="base"/>
            <a:r>
              <a:rPr lang="en-US" sz="1600" b="0" i="0" dirty="0">
                <a:solidFill>
                  <a:srgbClr val="555555"/>
                </a:solidFill>
                <a:effectLst/>
                <a:latin typeface="Arial" panose="020B0604020202020204" pitchFamily="34" charset="0"/>
              </a:rPr>
              <a:t> </a:t>
            </a:r>
          </a:p>
        </p:txBody>
      </p:sp>
    </p:spTree>
    <p:extLst>
      <p:ext uri="{BB962C8B-B14F-4D97-AF65-F5344CB8AC3E}">
        <p14:creationId xmlns:p14="http://schemas.microsoft.com/office/powerpoint/2010/main" xmlns="" val="3289620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115325A-3580-4BE3-BD26-79B68FCD0505}"/>
              </a:ext>
            </a:extLst>
          </p:cNvPr>
          <p:cNvSpPr txBox="1"/>
          <p:nvPr/>
        </p:nvSpPr>
        <p:spPr>
          <a:xfrm>
            <a:off x="142222" y="133746"/>
            <a:ext cx="7167282" cy="8956298"/>
          </a:xfrm>
          <a:prstGeom prst="rect">
            <a:avLst/>
          </a:prstGeom>
          <a:noFill/>
        </p:spPr>
        <p:txBody>
          <a:bodyPr wrap="square">
            <a:spAutoFit/>
          </a:bodyPr>
          <a:lstStyle/>
          <a:p>
            <a:pPr algn="l" fontAlgn="base"/>
            <a:r>
              <a:rPr lang="en-US" sz="1600" b="0" i="0" dirty="0">
                <a:effectLst/>
                <a:latin typeface="Arial" panose="020B0604020202020204" pitchFamily="34" charset="0"/>
              </a:rPr>
              <a:t>D. Successful students schedule specific times throughout the week when they are going to study – and then they stick with their schedule. Students who study sporadically and whimsically typically do not perform as well as students who have a set study schedule. </a:t>
            </a:r>
            <a:r>
              <a:rPr lang="en-US" sz="1600" b="0" i="0" dirty="0" err="1">
                <a:effectLst/>
                <a:latin typeface="Arial" panose="020B0604020202020204" pitchFamily="34" charset="0"/>
              </a:rPr>
              <a:t>Сreating</a:t>
            </a:r>
            <a:r>
              <a:rPr lang="en-US" sz="1600" b="0" i="0" dirty="0">
                <a:effectLst/>
                <a:latin typeface="Arial" panose="020B0604020202020204" pitchFamily="34" charset="0"/>
              </a:rPr>
              <a:t> a weekly routine, where you set aside a period of time a few days a week, to review your courses will ensure you develop habits that will enable you to succeed in your education long term. You won’t get stressed or overwhelmed by portioning your workload.</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E. It is very easy, and common, to put off your study session because of lack of interest in the subject, because you have other things you need to get done, or just because the assignment is hard and needs effort and perseverance. Successful students do not procrastinate studying. If you procrastinate your study session, your studying will become less effective and you may not get everything accomplished that you need to. Procrastination also leads to rushing, and rushing is the number one cause of errors.</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F. Always make sure to take good notes in class. Before you start each study session, and before you start a particular assignment, review your notes thoroughly to make sure you know how to complete the assignment correctly. Reviewing before each study session will help you remember important subject matter learned during the day, and make sure your studying is targeted and effective. Successful students also look through what they have written down at their lectures and seminars during the week over the weekend.</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G. Everyone gets distracted by something: TV, or maybe family. Some people actually study better with a little background noise. When you’re distracted while studying you lose your train of thought and are unable to focus – both of which will lead to very ineffective studying. Before you start, find a place where you won’t be disturbed. For some people this is a quiet cubical in the recesses of the library. For others it is in a common area where there is little background noise. For some it may be a park or a garden – there are so many options to choose from!</a:t>
            </a:r>
          </a:p>
          <a:p>
            <a:pPr algn="l" fontAlgn="base"/>
            <a:r>
              <a:rPr lang="en-US" sz="1600" b="0" i="0" dirty="0">
                <a:solidFill>
                  <a:srgbClr val="555555"/>
                </a:solidFill>
                <a:effectLst/>
                <a:latin typeface="Arial" panose="020B0604020202020204" pitchFamily="34" charset="0"/>
              </a:rPr>
              <a:t> </a:t>
            </a:r>
          </a:p>
          <a:p>
            <a:pPr algn="l" fontAlgn="base"/>
            <a:r>
              <a:rPr lang="en-US" sz="1600" b="0" i="0" dirty="0">
                <a:effectLst/>
                <a:latin typeface="Arial" panose="020B0604020202020204" pitchFamily="34" charset="0"/>
              </a:rPr>
              <a:t> </a:t>
            </a:r>
          </a:p>
        </p:txBody>
      </p:sp>
      <p:graphicFrame>
        <p:nvGraphicFramePr>
          <p:cNvPr id="4" name="Таблица 3">
            <a:extLst>
              <a:ext uri="{FF2B5EF4-FFF2-40B4-BE49-F238E27FC236}">
                <a16:creationId xmlns:a16="http://schemas.microsoft.com/office/drawing/2014/main" xmlns="" id="{FFDB15CE-73EF-477A-A410-CDCA96AE58A0}"/>
              </a:ext>
            </a:extLst>
          </p:cNvPr>
          <p:cNvGraphicFramePr>
            <a:graphicFrameLocks noGrp="1"/>
          </p:cNvGraphicFramePr>
          <p:nvPr>
            <p:extLst>
              <p:ext uri="{D42A27DB-BD31-4B8C-83A1-F6EECF244321}">
                <p14:modId xmlns:p14="http://schemas.microsoft.com/office/powerpoint/2010/main" xmlns="" val="2149917751"/>
              </p:ext>
            </p:extLst>
          </p:nvPr>
        </p:nvGraphicFramePr>
        <p:xfrm>
          <a:off x="290141" y="8597906"/>
          <a:ext cx="6871445" cy="984276"/>
        </p:xfrm>
        <a:graphic>
          <a:graphicData uri="http://schemas.openxmlformats.org/drawingml/2006/table">
            <a:tbl>
              <a:tblPr>
                <a:tableStyleId>{5940675A-B579-460E-94D1-54222C63F5DA}</a:tableStyleId>
              </a:tblPr>
              <a:tblGrid>
                <a:gridCol w="1226110">
                  <a:extLst>
                    <a:ext uri="{9D8B030D-6E8A-4147-A177-3AD203B41FA5}">
                      <a16:colId xmlns:a16="http://schemas.microsoft.com/office/drawing/2014/main" xmlns="" val="1971113523"/>
                    </a:ext>
                  </a:extLst>
                </a:gridCol>
                <a:gridCol w="739588">
                  <a:extLst>
                    <a:ext uri="{9D8B030D-6E8A-4147-A177-3AD203B41FA5}">
                      <a16:colId xmlns:a16="http://schemas.microsoft.com/office/drawing/2014/main" xmlns="" val="994310934"/>
                    </a:ext>
                  </a:extLst>
                </a:gridCol>
                <a:gridCol w="820271">
                  <a:extLst>
                    <a:ext uri="{9D8B030D-6E8A-4147-A177-3AD203B41FA5}">
                      <a16:colId xmlns:a16="http://schemas.microsoft.com/office/drawing/2014/main" xmlns="" val="919904117"/>
                    </a:ext>
                  </a:extLst>
                </a:gridCol>
                <a:gridCol w="833718">
                  <a:extLst>
                    <a:ext uri="{9D8B030D-6E8A-4147-A177-3AD203B41FA5}">
                      <a16:colId xmlns:a16="http://schemas.microsoft.com/office/drawing/2014/main" xmlns="" val="2854621035"/>
                    </a:ext>
                  </a:extLst>
                </a:gridCol>
                <a:gridCol w="806823">
                  <a:extLst>
                    <a:ext uri="{9D8B030D-6E8A-4147-A177-3AD203B41FA5}">
                      <a16:colId xmlns:a16="http://schemas.microsoft.com/office/drawing/2014/main" xmlns="" val="3855392531"/>
                    </a:ext>
                  </a:extLst>
                </a:gridCol>
                <a:gridCol w="820271">
                  <a:extLst>
                    <a:ext uri="{9D8B030D-6E8A-4147-A177-3AD203B41FA5}">
                      <a16:colId xmlns:a16="http://schemas.microsoft.com/office/drawing/2014/main" xmlns="" val="737918560"/>
                    </a:ext>
                  </a:extLst>
                </a:gridCol>
                <a:gridCol w="833717">
                  <a:extLst>
                    <a:ext uri="{9D8B030D-6E8A-4147-A177-3AD203B41FA5}">
                      <a16:colId xmlns:a16="http://schemas.microsoft.com/office/drawing/2014/main" xmlns="" val="3959679580"/>
                    </a:ext>
                  </a:extLst>
                </a:gridCol>
                <a:gridCol w="790947">
                  <a:extLst>
                    <a:ext uri="{9D8B030D-6E8A-4147-A177-3AD203B41FA5}">
                      <a16:colId xmlns:a16="http://schemas.microsoft.com/office/drawing/2014/main" xmlns="" val="1785808729"/>
                    </a:ext>
                  </a:extLst>
                </a:gridCol>
              </a:tblGrid>
              <a:tr h="513273">
                <a:tc>
                  <a:txBody>
                    <a:bodyPr/>
                    <a:lstStyle/>
                    <a:p>
                      <a:pPr algn="ctr" fontAlgn="base"/>
                      <a:r>
                        <a:rPr lang="ru-RU" sz="1400" b="0" dirty="0">
                          <a:effectLst/>
                        </a:rPr>
                        <a:t>Текст</a:t>
                      </a:r>
                      <a:endParaRPr lang="ru-RU" sz="1400" b="0" dirty="0">
                        <a:effectLst/>
                        <a:latin typeface="inherit"/>
                      </a:endParaRPr>
                    </a:p>
                  </a:txBody>
                  <a:tcPr marL="74959" marR="74959" marT="59967" marB="59967" anchor="ctr"/>
                </a:tc>
                <a:tc>
                  <a:txBody>
                    <a:bodyPr/>
                    <a:lstStyle/>
                    <a:p>
                      <a:pPr algn="ctr" fontAlgn="base"/>
                      <a:r>
                        <a:rPr lang="en-US" sz="1800" b="1" dirty="0">
                          <a:solidFill>
                            <a:schemeClr val="tx1"/>
                          </a:solidFill>
                          <a:effectLst/>
                        </a:rPr>
                        <a:t>A</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C</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F</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latin typeface="inherit"/>
                        </a:rPr>
                        <a:t>G</a:t>
                      </a:r>
                    </a:p>
                  </a:txBody>
                  <a:tcPr marL="72000" marR="72000" marT="72000" marB="72000" anchor="ctr"/>
                </a:tc>
                <a:extLst>
                  <a:ext uri="{0D108BD9-81ED-4DB2-BD59-A6C34878D82A}">
                    <a16:rowId xmlns:a16="http://schemas.microsoft.com/office/drawing/2014/main" xmlns="" val="1782171399"/>
                  </a:ext>
                </a:extLst>
              </a:tr>
              <a:tr h="471003">
                <a:tc>
                  <a:txBody>
                    <a:bodyPr/>
                    <a:lstStyle/>
                    <a:p>
                      <a:pPr algn="ctr" fontAlgn="base"/>
                      <a:r>
                        <a:rPr lang="ru-RU" sz="1400" b="0" dirty="0">
                          <a:effectLst/>
                          <a:latin typeface="inherit"/>
                        </a:rPr>
                        <a:t>Заголовок</a:t>
                      </a:r>
                    </a:p>
                  </a:txBody>
                  <a:tcPr marL="74959" marR="74959" marT="59967" marB="59967" anchor="ctr"/>
                </a:tc>
                <a:tc>
                  <a:txBody>
                    <a:bodyPr/>
                    <a:lstStyle/>
                    <a:p>
                      <a:pPr algn="ctr" fontAlgn="base"/>
                      <a:endParaRPr lang="ru-RU" sz="1800" b="1">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extLst>
                  <a:ext uri="{0D108BD9-81ED-4DB2-BD59-A6C34878D82A}">
                    <a16:rowId xmlns:a16="http://schemas.microsoft.com/office/drawing/2014/main" xmlns="" val="1052966716"/>
                  </a:ext>
                </a:extLst>
              </a:tr>
            </a:tbl>
          </a:graphicData>
        </a:graphic>
      </p:graphicFrame>
    </p:spTree>
    <p:extLst>
      <p:ext uri="{BB962C8B-B14F-4D97-AF65-F5344CB8AC3E}">
        <p14:creationId xmlns:p14="http://schemas.microsoft.com/office/powerpoint/2010/main" xmlns="" val="320042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7192389-3157-4292-ADC4-52CA7FBE7DFD}"/>
              </a:ext>
            </a:extLst>
          </p:cNvPr>
          <p:cNvSpPr txBox="1"/>
          <p:nvPr/>
        </p:nvSpPr>
        <p:spPr>
          <a:xfrm>
            <a:off x="123907" y="979557"/>
            <a:ext cx="7377228" cy="5563061"/>
          </a:xfrm>
          <a:prstGeom prst="rect">
            <a:avLst/>
          </a:prstGeom>
          <a:noFill/>
        </p:spPr>
        <p:txBody>
          <a:bodyPr wrap="square">
            <a:spAutoFit/>
          </a:bodyPr>
          <a:lstStyle/>
          <a:p>
            <a:pPr algn="ctr" fontAlgn="base"/>
            <a:endParaRPr lang="ru-RU" sz="1400" b="1" dirty="0">
              <a:effectLst/>
              <a:latin typeface="inherit"/>
            </a:endParaRPr>
          </a:p>
          <a:p>
            <a:pPr algn="ctr" fontAlgn="base"/>
            <a:r>
              <a:rPr lang="en-US" sz="1400" b="1" dirty="0">
                <a:effectLst/>
                <a:latin typeface="inherit"/>
              </a:rPr>
              <a:t>Chinese tea house in Moscow</a:t>
            </a:r>
            <a:endParaRPr lang="en-US" sz="1400" b="1" dirty="0">
              <a:effectLst/>
              <a:latin typeface="Playfair Display" panose="00000800000000000000" pitchFamily="2" charset="-52"/>
            </a:endParaRP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The bright building on </a:t>
            </a:r>
            <a:r>
              <a:rPr lang="en-US" sz="1400" b="0" i="0" dirty="0" err="1">
                <a:effectLst/>
                <a:latin typeface="Arial" panose="020B0604020202020204" pitchFamily="34" charset="0"/>
              </a:rPr>
              <a:t>Myasnitskaya</a:t>
            </a:r>
            <a:r>
              <a:rPr lang="en-US" sz="1400" b="0" i="0" dirty="0">
                <a:effectLst/>
                <a:latin typeface="Arial" panose="020B0604020202020204" pitchFamily="34" charset="0"/>
              </a:rPr>
              <a:t> Street in Moscow stands out among others and attracts the attention of passers-by with its non-typical elements for Russian architecture. The tea house resembles a Chinese pagoda and it is considered to be the real office of a company that was involved in tea trade.</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This house in the Chinese style was built for the tea merchant Sergei </a:t>
            </a:r>
            <a:r>
              <a:rPr lang="en-US" sz="1400" b="0" i="0" dirty="0" err="1">
                <a:effectLst/>
                <a:latin typeface="Arial" panose="020B0604020202020204" pitchFamily="34" charset="0"/>
              </a:rPr>
              <a:t>Vasilievich</a:t>
            </a:r>
            <a:r>
              <a:rPr lang="en-US" sz="1400" b="0" i="0" dirty="0">
                <a:effectLst/>
                <a:latin typeface="Arial" panose="020B0604020202020204" pitchFamily="34" charset="0"/>
              </a:rPr>
              <a:t> </a:t>
            </a:r>
            <a:r>
              <a:rPr lang="en-US" sz="1400" b="0" i="0" dirty="0" err="1">
                <a:effectLst/>
                <a:latin typeface="Arial" panose="020B0604020202020204" pitchFamily="34" charset="0"/>
              </a:rPr>
              <a:t>Perlov</a:t>
            </a:r>
            <a:r>
              <a:rPr lang="en-US" sz="1400" b="0" i="0" dirty="0">
                <a:effectLst/>
                <a:latin typeface="Arial" panose="020B0604020202020204" pitchFamily="34" charset="0"/>
              </a:rPr>
              <a:t> </a:t>
            </a:r>
            <a:r>
              <a:rPr lang="en-US" sz="1400" b="1" i="0" dirty="0">
                <a:effectLst/>
                <a:latin typeface="inherit"/>
              </a:rPr>
              <a:t>(A)</a:t>
            </a:r>
            <a:r>
              <a:rPr lang="en-US" sz="1400" b="0" i="0" dirty="0">
                <a:effectLst/>
                <a:latin typeface="Arial" panose="020B0604020202020204" pitchFamily="34" charset="0"/>
              </a:rPr>
              <a:t> ______ in order to establish his own business. He bought the land on </a:t>
            </a:r>
            <a:r>
              <a:rPr lang="en-US" sz="1400" b="0" i="0" dirty="0" err="1">
                <a:effectLst/>
                <a:latin typeface="Arial" panose="020B0604020202020204" pitchFamily="34" charset="0"/>
              </a:rPr>
              <a:t>Myasnitskaya</a:t>
            </a:r>
            <a:r>
              <a:rPr lang="en-US" sz="1400" b="0" i="0" dirty="0">
                <a:effectLst/>
                <a:latin typeface="Arial" panose="020B0604020202020204" pitchFamily="34" charset="0"/>
              </a:rPr>
              <a:t> Street in the </a:t>
            </a:r>
            <a:r>
              <a:rPr lang="en-US" sz="1400" b="0" i="0" dirty="0" err="1">
                <a:effectLst/>
                <a:latin typeface="Arial" panose="020B0604020202020204" pitchFamily="34" charset="0"/>
              </a:rPr>
              <a:t>centre</a:t>
            </a:r>
            <a:r>
              <a:rPr lang="en-US" sz="1400" b="0" i="0" dirty="0">
                <a:effectLst/>
                <a:latin typeface="Arial" panose="020B0604020202020204" pitchFamily="34" charset="0"/>
              </a:rPr>
              <a:t> of Moscow in 1875, </a:t>
            </a:r>
            <a:r>
              <a:rPr lang="en-US" sz="1400" b="1" i="0" dirty="0">
                <a:effectLst/>
                <a:latin typeface="inherit"/>
              </a:rPr>
              <a:t>(B)</a:t>
            </a:r>
            <a:r>
              <a:rPr lang="en-US" sz="1400" b="0" i="0" dirty="0">
                <a:effectLst/>
                <a:latin typeface="Arial" panose="020B0604020202020204" pitchFamily="34" charset="0"/>
              </a:rPr>
              <a:t> ______ in 1891. The construction was finished by 1893. The first floor was for </a:t>
            </a:r>
            <a:r>
              <a:rPr lang="en-US" sz="1400" b="0" i="0" dirty="0" err="1">
                <a:effectLst/>
                <a:latin typeface="Arial" panose="020B0604020202020204" pitchFamily="34" charset="0"/>
              </a:rPr>
              <a:t>Perlov’s</a:t>
            </a:r>
            <a:r>
              <a:rPr lang="en-US" sz="1400" b="0" i="0" dirty="0">
                <a:effectLst/>
                <a:latin typeface="Arial" panose="020B0604020202020204" pitchFamily="34" charset="0"/>
              </a:rPr>
              <a:t> tea shop, </a:t>
            </a:r>
            <a:r>
              <a:rPr lang="en-US" sz="1400" b="1" i="0" dirty="0">
                <a:effectLst/>
                <a:latin typeface="inherit"/>
              </a:rPr>
              <a:t>(C)</a:t>
            </a:r>
            <a:r>
              <a:rPr lang="en-US" sz="1400" b="0" i="0" dirty="0">
                <a:effectLst/>
                <a:latin typeface="Arial" panose="020B0604020202020204" pitchFamily="34" charset="0"/>
              </a:rPr>
              <a:t> ______ profitable apartments for rent and the host’s own family.</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The front side of the newly built house was redecorated in the Chinese style after several years. A little tower in the form of a pagoda appeared </a:t>
            </a:r>
            <a:r>
              <a:rPr lang="en-US" sz="1400" b="1" i="0" dirty="0">
                <a:effectLst/>
                <a:latin typeface="inherit"/>
              </a:rPr>
              <a:t>(D)</a:t>
            </a:r>
            <a:r>
              <a:rPr lang="en-US" sz="1400" b="0" i="0" dirty="0">
                <a:effectLst/>
                <a:latin typeface="Arial" panose="020B0604020202020204" pitchFamily="34" charset="0"/>
              </a:rPr>
              <a:t> ______ molded dragons, snakes, Chinese umbrellas and lanterns. Some materials for decoration were even brought directly from China. It was made before the visit of the Chinese Ambassador Li </a:t>
            </a:r>
            <a:r>
              <a:rPr lang="en-US" sz="1400" b="0" i="0" dirty="0" err="1">
                <a:effectLst/>
                <a:latin typeface="Arial" panose="020B0604020202020204" pitchFamily="34" charset="0"/>
              </a:rPr>
              <a:t>Hongzhang</a:t>
            </a:r>
            <a:r>
              <a:rPr lang="en-US" sz="1400" b="0" i="0" dirty="0">
                <a:effectLst/>
                <a:latin typeface="Arial" panose="020B0604020202020204" pitchFamily="34" charset="0"/>
              </a:rPr>
              <a:t>, </a:t>
            </a:r>
            <a:r>
              <a:rPr lang="en-US" sz="1400" b="1" i="0" dirty="0">
                <a:effectLst/>
                <a:latin typeface="inherit"/>
              </a:rPr>
              <a:t>(E)</a:t>
            </a:r>
            <a:r>
              <a:rPr lang="en-US" sz="1400" b="0" i="0" dirty="0">
                <a:effectLst/>
                <a:latin typeface="Arial" panose="020B0604020202020204" pitchFamily="34" charset="0"/>
              </a:rPr>
              <a:t> ______ Nikolai II and Alexandra </a:t>
            </a:r>
            <a:r>
              <a:rPr lang="en-US" sz="1400" b="0" i="0" dirty="0" err="1">
                <a:effectLst/>
                <a:latin typeface="Arial" panose="020B0604020202020204" pitchFamily="34" charset="0"/>
              </a:rPr>
              <a:t>Fyodorovna</a:t>
            </a:r>
            <a:r>
              <a:rPr lang="en-US" sz="1400" b="0" i="0" dirty="0">
                <a:effectLst/>
                <a:latin typeface="Arial" panose="020B0604020202020204" pitchFamily="34" charset="0"/>
              </a:rPr>
              <a:t> coronation. The merchant </a:t>
            </a:r>
            <a:r>
              <a:rPr lang="en-US" sz="1400" b="0" i="0" dirty="0" err="1">
                <a:effectLst/>
                <a:latin typeface="Arial" panose="020B0604020202020204" pitchFamily="34" charset="0"/>
              </a:rPr>
              <a:t>Perlov</a:t>
            </a:r>
            <a:r>
              <a:rPr lang="en-US" sz="1400" b="0" i="0" dirty="0">
                <a:effectLst/>
                <a:latin typeface="Arial" panose="020B0604020202020204" pitchFamily="34" charset="0"/>
              </a:rPr>
              <a:t> thought that it might be useful for his tea business </a:t>
            </a:r>
            <a:r>
              <a:rPr lang="en-US" sz="1400" b="1" i="0" dirty="0">
                <a:effectLst/>
                <a:latin typeface="inherit"/>
              </a:rPr>
              <a:t>(F)</a:t>
            </a:r>
            <a:r>
              <a:rPr lang="en-US" sz="1400" b="0" i="0" dirty="0">
                <a:effectLst/>
                <a:latin typeface="Arial" panose="020B0604020202020204" pitchFamily="34" charset="0"/>
              </a:rPr>
              <a:t> ______ at this house. He preferred the house of </a:t>
            </a:r>
            <a:r>
              <a:rPr lang="en-US" sz="1400" b="0" i="0" dirty="0" err="1">
                <a:effectLst/>
                <a:latin typeface="Arial" panose="020B0604020202020204" pitchFamily="34" charset="0"/>
              </a:rPr>
              <a:t>Perlov’s</a:t>
            </a:r>
            <a:r>
              <a:rPr lang="en-US" sz="1400" b="0" i="0" dirty="0">
                <a:effectLst/>
                <a:latin typeface="Arial" panose="020B0604020202020204" pitchFamily="34" charset="0"/>
              </a:rPr>
              <a:t> brother and competitor. But thanks to this case now there is a beautiful exotic building right in the city </a:t>
            </a:r>
            <a:r>
              <a:rPr lang="en-US" sz="1400" b="0" i="0" dirty="0" err="1">
                <a:effectLst/>
                <a:latin typeface="Arial" panose="020B0604020202020204" pitchFamily="34" charset="0"/>
              </a:rPr>
              <a:t>centre</a:t>
            </a:r>
            <a:r>
              <a:rPr lang="en-US" sz="1400" b="0" i="0" dirty="0">
                <a:effectLst/>
                <a:latin typeface="Arial" panose="020B0604020202020204" pitchFamily="34" charset="0"/>
              </a:rPr>
              <a:t>, as if it came right from another part of the world.</a:t>
            </a:r>
          </a:p>
          <a:p>
            <a:pPr algn="l" fontAlgn="base">
              <a:lnSpc>
                <a:spcPct val="150000"/>
              </a:lnSpc>
            </a:pPr>
            <a:r>
              <a:rPr lang="en-US" sz="1300" b="0" i="0" dirty="0">
                <a:effectLst/>
                <a:latin typeface="Arial" panose="020B0604020202020204" pitchFamily="34" charset="0"/>
              </a:rPr>
              <a:t> </a:t>
            </a:r>
          </a:p>
          <a:p>
            <a:pPr algn="just" fontAlgn="base"/>
            <a:r>
              <a:rPr lang="en-US" sz="1300" b="0" i="0" dirty="0">
                <a:effectLst/>
                <a:latin typeface="Arial" panose="020B0604020202020204" pitchFamily="34" charset="0"/>
              </a:rPr>
              <a:t> </a:t>
            </a:r>
          </a:p>
        </p:txBody>
      </p:sp>
      <p:sp>
        <p:nvSpPr>
          <p:cNvPr id="4" name="Прямоугольник 3">
            <a:extLst>
              <a:ext uri="{FF2B5EF4-FFF2-40B4-BE49-F238E27FC236}">
                <a16:creationId xmlns:a16="http://schemas.microsoft.com/office/drawing/2014/main" xmlns="" id="{B90D6221-1DD8-4E0E-A87E-8347B75999D4}"/>
              </a:ext>
            </a:extLst>
          </p:cNvPr>
          <p:cNvSpPr/>
          <p:nvPr/>
        </p:nvSpPr>
        <p:spPr>
          <a:xfrm>
            <a:off x="358775" y="54353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11</a:t>
            </a:r>
          </a:p>
        </p:txBody>
      </p:sp>
      <p:sp>
        <p:nvSpPr>
          <p:cNvPr id="6" name="TextBox 5">
            <a:extLst>
              <a:ext uri="{FF2B5EF4-FFF2-40B4-BE49-F238E27FC236}">
                <a16:creationId xmlns:a16="http://schemas.microsoft.com/office/drawing/2014/main" xmlns="" id="{09B0DB42-8609-44C3-B43B-1FE27111F8F2}"/>
              </a:ext>
            </a:extLst>
          </p:cNvPr>
          <p:cNvSpPr txBox="1"/>
          <p:nvPr/>
        </p:nvSpPr>
        <p:spPr>
          <a:xfrm>
            <a:off x="1044575" y="147204"/>
            <a:ext cx="6515100" cy="1077218"/>
          </a:xfrm>
          <a:prstGeom prst="rect">
            <a:avLst/>
          </a:prstGeom>
          <a:noFill/>
        </p:spPr>
        <p:txBody>
          <a:bodyPr wrap="square">
            <a:spAutoFit/>
          </a:bodyPr>
          <a:lstStyle/>
          <a:p>
            <a:pPr algn="l" fontAlgn="base"/>
            <a:r>
              <a:rPr lang="en-US" sz="1600" b="0" i="0" dirty="0" err="1">
                <a:effectLst/>
                <a:latin typeface="Arial" panose="020B0604020202020204" pitchFamily="34" charset="0"/>
              </a:rPr>
              <a:t>Прочитайте</a:t>
            </a:r>
            <a:r>
              <a:rPr lang="en-US" sz="1600" b="0" i="0" dirty="0">
                <a:effectLst/>
                <a:latin typeface="Arial" panose="020B0604020202020204" pitchFamily="34" charset="0"/>
              </a:rPr>
              <a:t> </a:t>
            </a:r>
            <a:r>
              <a:rPr lang="en-US" sz="1600" b="0" i="0" dirty="0" err="1">
                <a:effectLst/>
                <a:latin typeface="Arial" panose="020B0604020202020204" pitchFamily="34" charset="0"/>
              </a:rPr>
              <a:t>текст</a:t>
            </a:r>
            <a:r>
              <a:rPr lang="en-US" sz="1600" b="0" i="0" dirty="0">
                <a:effectLst/>
                <a:latin typeface="Arial" panose="020B0604020202020204" pitchFamily="34" charset="0"/>
              </a:rPr>
              <a:t> и </a:t>
            </a:r>
            <a:r>
              <a:rPr lang="en-US" sz="1600" b="0" i="0" dirty="0" err="1">
                <a:effectLst/>
                <a:latin typeface="Arial" panose="020B0604020202020204" pitchFamily="34" charset="0"/>
              </a:rPr>
              <a:t>заполните</a:t>
            </a:r>
            <a:r>
              <a:rPr lang="en-US" sz="1600" b="0" i="0" dirty="0">
                <a:effectLst/>
                <a:latin typeface="Arial" panose="020B0604020202020204" pitchFamily="34" charset="0"/>
              </a:rPr>
              <a:t> </a:t>
            </a:r>
            <a:r>
              <a:rPr lang="en-US" sz="1600" b="0" i="0" dirty="0" err="1">
                <a:effectLst/>
                <a:latin typeface="Arial" panose="020B0604020202020204" pitchFamily="34" charset="0"/>
              </a:rPr>
              <a:t>пропуски</a:t>
            </a:r>
            <a:r>
              <a:rPr lang="en-US" sz="1600" b="0" i="0" dirty="0">
                <a:effectLst/>
                <a:latin typeface="Arial" panose="020B0604020202020204" pitchFamily="34" charset="0"/>
              </a:rPr>
              <a:t> A–F </a:t>
            </a:r>
            <a:r>
              <a:rPr lang="en-US" sz="1600" b="0" i="0" dirty="0" err="1">
                <a:effectLst/>
                <a:latin typeface="Arial" panose="020B0604020202020204" pitchFamily="34" charset="0"/>
              </a:rPr>
              <a:t>частями</a:t>
            </a:r>
            <a:r>
              <a:rPr lang="en-US" sz="1600" b="0" i="0" dirty="0">
                <a:effectLst/>
                <a:latin typeface="Arial" panose="020B0604020202020204" pitchFamily="34" charset="0"/>
              </a:rPr>
              <a:t> </a:t>
            </a:r>
            <a:r>
              <a:rPr lang="en-US" sz="1600" b="0" i="0" dirty="0" err="1">
                <a:effectLst/>
                <a:latin typeface="Arial" panose="020B0604020202020204" pitchFamily="34" charset="0"/>
              </a:rPr>
              <a:t>предложений</a:t>
            </a:r>
            <a:r>
              <a:rPr lang="en-US" sz="1600" b="0" i="0" dirty="0">
                <a:effectLst/>
                <a:latin typeface="Arial" panose="020B0604020202020204" pitchFamily="34" charset="0"/>
              </a:rPr>
              <a:t>, </a:t>
            </a:r>
            <a:r>
              <a:rPr lang="en-US" sz="1600" b="0" i="0" dirty="0" err="1">
                <a:effectLst/>
                <a:latin typeface="Arial" panose="020B0604020202020204" pitchFamily="34" charset="0"/>
              </a:rPr>
              <a:t>обозначенными</a:t>
            </a:r>
            <a:r>
              <a:rPr lang="en-US" sz="1600" b="0" i="0" dirty="0">
                <a:effectLst/>
                <a:latin typeface="Arial" panose="020B0604020202020204" pitchFamily="34" charset="0"/>
              </a:rPr>
              <a:t> </a:t>
            </a:r>
            <a:r>
              <a:rPr lang="en-US" sz="1600" b="0" i="0" dirty="0" err="1">
                <a:effectLst/>
                <a:latin typeface="Arial" panose="020B0604020202020204" pitchFamily="34" charset="0"/>
              </a:rPr>
              <a:t>цифрами</a:t>
            </a:r>
            <a:r>
              <a:rPr lang="en-US" sz="1600" b="0" i="0" dirty="0">
                <a:effectLst/>
                <a:latin typeface="Arial" panose="020B0604020202020204" pitchFamily="34" charset="0"/>
              </a:rPr>
              <a:t> 1–7. </a:t>
            </a:r>
            <a:r>
              <a:rPr lang="en-US" sz="1600" b="0" i="0" dirty="0" err="1">
                <a:effectLst/>
                <a:latin typeface="Arial" panose="020B0604020202020204" pitchFamily="34" charset="0"/>
              </a:rPr>
              <a:t>Одна</a:t>
            </a:r>
            <a:r>
              <a:rPr lang="en-US" sz="1600" b="0" i="0" dirty="0">
                <a:effectLst/>
                <a:latin typeface="Arial" panose="020B0604020202020204" pitchFamily="34" charset="0"/>
              </a:rPr>
              <a:t> </a:t>
            </a:r>
            <a:r>
              <a:rPr lang="en-US" sz="1600" b="0" i="0" dirty="0" err="1">
                <a:effectLst/>
                <a:latin typeface="Arial" panose="020B0604020202020204" pitchFamily="34" charset="0"/>
              </a:rPr>
              <a:t>из</a:t>
            </a:r>
            <a:r>
              <a:rPr lang="en-US" sz="1600" b="0" i="0" dirty="0">
                <a:effectLst/>
                <a:latin typeface="Arial" panose="020B0604020202020204" pitchFamily="34" charset="0"/>
              </a:rPr>
              <a:t> </a:t>
            </a:r>
            <a:r>
              <a:rPr lang="en-US" sz="1600" b="0" i="0" dirty="0" err="1">
                <a:effectLst/>
                <a:latin typeface="Arial" panose="020B0604020202020204" pitchFamily="34" charset="0"/>
              </a:rPr>
              <a:t>частей</a:t>
            </a:r>
            <a:r>
              <a:rPr lang="en-US" sz="1600" b="0" i="0" dirty="0">
                <a:effectLst/>
                <a:latin typeface="Arial" panose="020B0604020202020204" pitchFamily="34" charset="0"/>
              </a:rPr>
              <a:t> в </a:t>
            </a:r>
            <a:r>
              <a:rPr lang="en-US" sz="1600" b="0" i="0" dirty="0" err="1">
                <a:effectLst/>
                <a:latin typeface="Arial" panose="020B0604020202020204" pitchFamily="34" charset="0"/>
              </a:rPr>
              <a:t>списке</a:t>
            </a:r>
            <a:r>
              <a:rPr lang="en-US" sz="1600" b="0" i="0" dirty="0">
                <a:effectLst/>
                <a:latin typeface="Arial" panose="020B0604020202020204" pitchFamily="34" charset="0"/>
              </a:rPr>
              <a:t> 1–7 — </a:t>
            </a:r>
            <a:r>
              <a:rPr lang="en-US" sz="1600" b="0" i="0" dirty="0" err="1">
                <a:effectLst/>
                <a:latin typeface="Arial" panose="020B0604020202020204" pitchFamily="34" charset="0"/>
              </a:rPr>
              <a:t>лишняя</a:t>
            </a:r>
            <a:r>
              <a:rPr lang="en-US" sz="1600" b="0" i="0" dirty="0">
                <a:effectLst/>
                <a:latin typeface="Arial" panose="020B0604020202020204" pitchFamily="34" charset="0"/>
              </a:rPr>
              <a:t>. </a:t>
            </a:r>
            <a:r>
              <a:rPr lang="en-US" sz="1600" b="0" i="0" dirty="0" err="1">
                <a:effectLst/>
                <a:latin typeface="Arial" panose="020B0604020202020204" pitchFamily="34" charset="0"/>
              </a:rPr>
              <a:t>Занесите</a:t>
            </a:r>
            <a:r>
              <a:rPr lang="en-US" sz="1600" b="0" i="0" dirty="0">
                <a:effectLst/>
                <a:latin typeface="Arial" panose="020B0604020202020204" pitchFamily="34" charset="0"/>
              </a:rPr>
              <a:t> </a:t>
            </a:r>
            <a:r>
              <a:rPr lang="en-US" sz="1600" b="0" i="0" dirty="0" err="1">
                <a:effectLst/>
                <a:latin typeface="Arial" panose="020B0604020202020204" pitchFamily="34" charset="0"/>
              </a:rPr>
              <a:t>цифры</a:t>
            </a:r>
            <a:r>
              <a:rPr lang="en-US" sz="1600" b="0" i="0" dirty="0">
                <a:effectLst/>
                <a:latin typeface="Arial" panose="020B0604020202020204" pitchFamily="34" charset="0"/>
              </a:rPr>
              <a:t>, </a:t>
            </a:r>
            <a:r>
              <a:rPr lang="en-US" sz="1600" b="0" i="0" dirty="0" err="1">
                <a:effectLst/>
                <a:latin typeface="Arial" panose="020B0604020202020204" pitchFamily="34" charset="0"/>
              </a:rPr>
              <a:t>обозначающие</a:t>
            </a:r>
            <a:r>
              <a:rPr lang="en-US" sz="1600" b="0" i="0" dirty="0">
                <a:effectLst/>
                <a:latin typeface="Arial" panose="020B0604020202020204" pitchFamily="34" charset="0"/>
              </a:rPr>
              <a:t> </a:t>
            </a:r>
            <a:r>
              <a:rPr lang="en-US" sz="1600" b="0" i="0" dirty="0" err="1">
                <a:effectLst/>
                <a:latin typeface="Arial" panose="020B0604020202020204" pitchFamily="34" charset="0"/>
              </a:rPr>
              <a:t>соответствующие</a:t>
            </a:r>
            <a:r>
              <a:rPr lang="en-US" sz="1600" b="0" i="0" dirty="0">
                <a:effectLst/>
                <a:latin typeface="Arial" panose="020B0604020202020204" pitchFamily="34" charset="0"/>
              </a:rPr>
              <a:t> </a:t>
            </a:r>
            <a:r>
              <a:rPr lang="en-US" sz="1600" b="0" i="0" dirty="0" err="1">
                <a:effectLst/>
                <a:latin typeface="Arial" panose="020B0604020202020204" pitchFamily="34" charset="0"/>
              </a:rPr>
              <a:t>части</a:t>
            </a:r>
            <a:r>
              <a:rPr lang="en-US" sz="1600" b="0" i="0" dirty="0">
                <a:effectLst/>
                <a:latin typeface="Arial" panose="020B0604020202020204" pitchFamily="34" charset="0"/>
              </a:rPr>
              <a:t> </a:t>
            </a:r>
            <a:r>
              <a:rPr lang="en-US" sz="1600" b="0" i="0" dirty="0" err="1">
                <a:effectLst/>
                <a:latin typeface="Arial" panose="020B0604020202020204" pitchFamily="34" charset="0"/>
              </a:rPr>
              <a:t>предложений</a:t>
            </a:r>
            <a:r>
              <a:rPr lang="en-US" sz="1600" b="0" i="0" dirty="0">
                <a:effectLst/>
                <a:latin typeface="Arial" panose="020B0604020202020204" pitchFamily="34" charset="0"/>
              </a:rPr>
              <a:t>, в </a:t>
            </a:r>
            <a:r>
              <a:rPr lang="en-US" sz="1600" b="0" i="0" dirty="0" err="1">
                <a:effectLst/>
                <a:latin typeface="Arial" panose="020B0604020202020204" pitchFamily="34" charset="0"/>
              </a:rPr>
              <a:t>таблицу</a:t>
            </a:r>
            <a:r>
              <a:rPr lang="en-US" sz="1600" b="0" i="0" dirty="0">
                <a:effectLst/>
                <a:latin typeface="Arial" panose="020B0604020202020204" pitchFamily="34" charset="0"/>
              </a:rPr>
              <a:t>.</a:t>
            </a:r>
          </a:p>
        </p:txBody>
      </p:sp>
      <p:sp>
        <p:nvSpPr>
          <p:cNvPr id="8" name="TextBox 7">
            <a:extLst>
              <a:ext uri="{FF2B5EF4-FFF2-40B4-BE49-F238E27FC236}">
                <a16:creationId xmlns:a16="http://schemas.microsoft.com/office/drawing/2014/main" xmlns="" id="{92A82561-D354-48D3-AEA7-A0E727FB3028}"/>
              </a:ext>
            </a:extLst>
          </p:cNvPr>
          <p:cNvSpPr txBox="1"/>
          <p:nvPr/>
        </p:nvSpPr>
        <p:spPr>
          <a:xfrm>
            <a:off x="123907" y="5813836"/>
            <a:ext cx="7036172" cy="3354765"/>
          </a:xfrm>
          <a:prstGeom prst="rect">
            <a:avLst/>
          </a:prstGeom>
          <a:noFill/>
        </p:spPr>
        <p:txBody>
          <a:bodyPr wrap="square">
            <a:spAutoFit/>
          </a:bodyPr>
          <a:lstStyle/>
          <a:p>
            <a:pPr algn="l" fontAlgn="base"/>
            <a:r>
              <a:rPr lang="en-US" sz="1400" b="0" i="0" dirty="0">
                <a:solidFill>
                  <a:srgbClr val="555555"/>
                </a:solidFill>
                <a:effectLst/>
                <a:latin typeface="Arial" panose="020B0604020202020204" pitchFamily="34" charset="0"/>
                <a:cs typeface="Arial" panose="020B0604020202020204" pitchFamily="34" charset="0"/>
              </a:rPr>
              <a:t> </a:t>
            </a:r>
            <a:endParaRPr lang="en-US" sz="1400" b="0" i="0" dirty="0">
              <a:effectLst/>
              <a:latin typeface="Arial" panose="020B0604020202020204" pitchFamily="34" charset="0"/>
              <a:cs typeface="Arial" panose="020B0604020202020204" pitchFamily="34" charset="0"/>
            </a:endParaRPr>
          </a:p>
          <a:p>
            <a:pPr algn="l" fontAlgn="base">
              <a:lnSpc>
                <a:spcPct val="150000"/>
              </a:lnSpc>
              <a:buFont typeface="+mj-lt"/>
              <a:buAutoNum type="arabicPeriod"/>
            </a:pPr>
            <a:r>
              <a:rPr lang="en-US" sz="1600" b="0" i="0" dirty="0">
                <a:effectLst/>
                <a:latin typeface="inherit"/>
              </a:rPr>
              <a:t>who was going to visit Moscow for</a:t>
            </a:r>
          </a:p>
          <a:p>
            <a:pPr algn="l" fontAlgn="base">
              <a:lnSpc>
                <a:spcPct val="150000"/>
              </a:lnSpc>
              <a:buFont typeface="+mj-lt"/>
              <a:buAutoNum type="arabicPeriod"/>
            </a:pPr>
            <a:r>
              <a:rPr lang="en-US" sz="1600" b="0" i="0" dirty="0">
                <a:effectLst/>
                <a:latin typeface="inherit"/>
              </a:rPr>
              <a:t>who left the family tea trade company</a:t>
            </a:r>
          </a:p>
          <a:p>
            <a:pPr algn="l" fontAlgn="base">
              <a:lnSpc>
                <a:spcPct val="150000"/>
              </a:lnSpc>
              <a:buFont typeface="+mj-lt"/>
              <a:buAutoNum type="arabicPeriod"/>
            </a:pPr>
            <a:r>
              <a:rPr lang="en-US" sz="1600" b="0" i="0" dirty="0">
                <a:effectLst/>
                <a:latin typeface="inherit"/>
              </a:rPr>
              <a:t>and the other two floors were used for</a:t>
            </a:r>
          </a:p>
          <a:p>
            <a:pPr algn="l" fontAlgn="base">
              <a:lnSpc>
                <a:spcPct val="150000"/>
              </a:lnSpc>
              <a:buFont typeface="+mj-lt"/>
              <a:buAutoNum type="arabicPeriod"/>
            </a:pPr>
            <a:r>
              <a:rPr lang="en-US" sz="1600" b="0" i="0" dirty="0">
                <a:effectLst/>
                <a:latin typeface="inherit"/>
              </a:rPr>
              <a:t>and began to build the new house on it</a:t>
            </a:r>
          </a:p>
          <a:p>
            <a:pPr algn="l" fontAlgn="base">
              <a:lnSpc>
                <a:spcPct val="150000"/>
              </a:lnSpc>
              <a:buFont typeface="+mj-lt"/>
              <a:buAutoNum type="arabicPeriod"/>
            </a:pPr>
            <a:r>
              <a:rPr lang="en-US" sz="1600" b="0" i="0" dirty="0">
                <a:effectLst/>
                <a:latin typeface="inherit"/>
              </a:rPr>
              <a:t>and the front side was decorated with</a:t>
            </a:r>
          </a:p>
          <a:p>
            <a:pPr algn="l" fontAlgn="base">
              <a:lnSpc>
                <a:spcPct val="150000"/>
              </a:lnSpc>
              <a:buFont typeface="+mj-lt"/>
              <a:buAutoNum type="arabicPeriod"/>
            </a:pPr>
            <a:r>
              <a:rPr lang="en-US" sz="1600" b="0" i="0" dirty="0">
                <a:effectLst/>
                <a:latin typeface="inherit"/>
              </a:rPr>
              <a:t>which was imported mainly from China</a:t>
            </a:r>
          </a:p>
          <a:p>
            <a:pPr algn="l" fontAlgn="base">
              <a:lnSpc>
                <a:spcPct val="150000"/>
              </a:lnSpc>
              <a:buFont typeface="+mj-lt"/>
              <a:buAutoNum type="arabicPeriod"/>
            </a:pPr>
            <a:r>
              <a:rPr lang="en-US" sz="1600" b="0" i="0" dirty="0">
                <a:effectLst/>
                <a:latin typeface="inherit"/>
              </a:rPr>
              <a:t>but the Ambassador did not in fact stay</a:t>
            </a:r>
          </a:p>
          <a:p>
            <a:pPr algn="l" fontAlgn="base"/>
            <a:r>
              <a:rPr lang="en-US" sz="1200" b="0" i="0" dirty="0">
                <a:effectLst/>
                <a:latin typeface="Arial" panose="020B0604020202020204" pitchFamily="34" charset="0"/>
              </a:rPr>
              <a:t> </a:t>
            </a:r>
          </a:p>
          <a:p>
            <a:pPr algn="l" fontAlgn="base"/>
            <a:r>
              <a:rPr lang="en-US" b="0" i="0" dirty="0">
                <a:effectLst/>
              </a:rPr>
              <a:t> </a:t>
            </a:r>
            <a:endParaRPr lang="en-US" sz="1600" b="0" i="0" dirty="0">
              <a:effectLst/>
            </a:endParaRPr>
          </a:p>
        </p:txBody>
      </p:sp>
      <p:graphicFrame>
        <p:nvGraphicFramePr>
          <p:cNvPr id="9" name="Таблица 8">
            <a:extLst>
              <a:ext uri="{FF2B5EF4-FFF2-40B4-BE49-F238E27FC236}">
                <a16:creationId xmlns:a16="http://schemas.microsoft.com/office/drawing/2014/main" xmlns="" id="{AA22C8D0-3EEB-44AB-ADCA-8A9D378B643F}"/>
              </a:ext>
            </a:extLst>
          </p:cNvPr>
          <p:cNvGraphicFramePr>
            <a:graphicFrameLocks noGrp="1"/>
          </p:cNvGraphicFramePr>
          <p:nvPr>
            <p:extLst>
              <p:ext uri="{D42A27DB-BD31-4B8C-83A1-F6EECF244321}">
                <p14:modId xmlns:p14="http://schemas.microsoft.com/office/powerpoint/2010/main" xmlns="" val="4155477638"/>
              </p:ext>
            </p:extLst>
          </p:nvPr>
        </p:nvGraphicFramePr>
        <p:xfrm>
          <a:off x="201706" y="8869318"/>
          <a:ext cx="7156261" cy="1136127"/>
        </p:xfrm>
        <a:graphic>
          <a:graphicData uri="http://schemas.openxmlformats.org/drawingml/2006/table">
            <a:tbl>
              <a:tblPr>
                <a:tableStyleId>{5940675A-B579-460E-94D1-54222C63F5DA}</a:tableStyleId>
              </a:tblPr>
              <a:tblGrid>
                <a:gridCol w="1022323">
                  <a:extLst>
                    <a:ext uri="{9D8B030D-6E8A-4147-A177-3AD203B41FA5}">
                      <a16:colId xmlns:a16="http://schemas.microsoft.com/office/drawing/2014/main" xmlns="" val="1971113523"/>
                    </a:ext>
                  </a:extLst>
                </a:gridCol>
                <a:gridCol w="1022323">
                  <a:extLst>
                    <a:ext uri="{9D8B030D-6E8A-4147-A177-3AD203B41FA5}">
                      <a16:colId xmlns:a16="http://schemas.microsoft.com/office/drawing/2014/main" xmlns="" val="994310934"/>
                    </a:ext>
                  </a:extLst>
                </a:gridCol>
                <a:gridCol w="1022323">
                  <a:extLst>
                    <a:ext uri="{9D8B030D-6E8A-4147-A177-3AD203B41FA5}">
                      <a16:colId xmlns:a16="http://schemas.microsoft.com/office/drawing/2014/main" xmlns="" val="919904117"/>
                    </a:ext>
                  </a:extLst>
                </a:gridCol>
                <a:gridCol w="1022323">
                  <a:extLst>
                    <a:ext uri="{9D8B030D-6E8A-4147-A177-3AD203B41FA5}">
                      <a16:colId xmlns:a16="http://schemas.microsoft.com/office/drawing/2014/main" xmlns="" val="2854621035"/>
                    </a:ext>
                  </a:extLst>
                </a:gridCol>
                <a:gridCol w="1022323">
                  <a:extLst>
                    <a:ext uri="{9D8B030D-6E8A-4147-A177-3AD203B41FA5}">
                      <a16:colId xmlns:a16="http://schemas.microsoft.com/office/drawing/2014/main" xmlns="" val="3855392531"/>
                    </a:ext>
                  </a:extLst>
                </a:gridCol>
                <a:gridCol w="1022323">
                  <a:extLst>
                    <a:ext uri="{9D8B030D-6E8A-4147-A177-3AD203B41FA5}">
                      <a16:colId xmlns:a16="http://schemas.microsoft.com/office/drawing/2014/main" xmlns="" val="737918560"/>
                    </a:ext>
                  </a:extLst>
                </a:gridCol>
                <a:gridCol w="1022323">
                  <a:extLst>
                    <a:ext uri="{9D8B030D-6E8A-4147-A177-3AD203B41FA5}">
                      <a16:colId xmlns:a16="http://schemas.microsoft.com/office/drawing/2014/main" xmlns="" val="3959679580"/>
                    </a:ext>
                  </a:extLst>
                </a:gridCol>
              </a:tblGrid>
              <a:tr h="513273">
                <a:tc>
                  <a:txBody>
                    <a:bodyPr/>
                    <a:lstStyle/>
                    <a:p>
                      <a:pPr algn="ctr" fontAlgn="base"/>
                      <a:r>
                        <a:rPr lang="ru-RU" sz="1200" b="0" dirty="0">
                          <a:effectLst/>
                        </a:rPr>
                        <a:t>Пропуск</a:t>
                      </a:r>
                      <a:endParaRPr lang="ru-RU" sz="1200" b="0" dirty="0">
                        <a:effectLst/>
                        <a:latin typeface="inherit"/>
                      </a:endParaRPr>
                    </a:p>
                  </a:txBody>
                  <a:tcPr marL="74959" marR="74959" marT="59967" marB="59967" anchor="ctr"/>
                </a:tc>
                <a:tc>
                  <a:txBody>
                    <a:bodyPr/>
                    <a:lstStyle/>
                    <a:p>
                      <a:pPr algn="ctr" fontAlgn="base"/>
                      <a:r>
                        <a:rPr lang="en-US" sz="1800" b="1">
                          <a:solidFill>
                            <a:schemeClr val="tx1"/>
                          </a:solidFill>
                          <a:effectLst/>
                        </a:rPr>
                        <a:t>A</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dirty="0">
                          <a:solidFill>
                            <a:schemeClr val="tx1"/>
                          </a:solidFill>
                          <a:effectLst/>
                        </a:rPr>
                        <a:t>C</a:t>
                      </a:r>
                      <a:endParaRPr lang="en-US" sz="1800" b="1" dirty="0">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F</a:t>
                      </a:r>
                      <a:endParaRPr lang="en-US" sz="1800" b="1">
                        <a:solidFill>
                          <a:schemeClr val="tx1"/>
                        </a:solidFill>
                        <a:effectLst/>
                        <a:latin typeface="inherit"/>
                      </a:endParaRPr>
                    </a:p>
                  </a:txBody>
                  <a:tcPr marL="74959" marR="74959" marT="59967" marB="59967" anchor="ctr"/>
                </a:tc>
                <a:extLst>
                  <a:ext uri="{0D108BD9-81ED-4DB2-BD59-A6C34878D82A}">
                    <a16:rowId xmlns:a16="http://schemas.microsoft.com/office/drawing/2014/main" xmlns="" val="1782171399"/>
                  </a:ext>
                </a:extLst>
              </a:tr>
              <a:tr h="513273">
                <a:tc>
                  <a:txBody>
                    <a:bodyPr/>
                    <a:lstStyle/>
                    <a:p>
                      <a:pPr algn="ctr" fontAlgn="base"/>
                      <a:r>
                        <a:rPr lang="ru-RU" sz="1100" b="0" dirty="0">
                          <a:effectLst/>
                          <a:latin typeface="inherit"/>
                        </a:rPr>
                        <a:t>Часть предложения</a:t>
                      </a: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extLst>
                  <a:ext uri="{0D108BD9-81ED-4DB2-BD59-A6C34878D82A}">
                    <a16:rowId xmlns:a16="http://schemas.microsoft.com/office/drawing/2014/main" xmlns="" val="1052966716"/>
                  </a:ext>
                </a:extLst>
              </a:tr>
            </a:tbl>
          </a:graphicData>
        </a:graphic>
      </p:graphicFrame>
    </p:spTree>
    <p:extLst>
      <p:ext uri="{BB962C8B-B14F-4D97-AF65-F5344CB8AC3E}">
        <p14:creationId xmlns:p14="http://schemas.microsoft.com/office/powerpoint/2010/main" xmlns="" val="817595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4BA4570-E1E0-4EBA-9B34-AD610618C4A0}"/>
              </a:ext>
            </a:extLst>
          </p:cNvPr>
          <p:cNvSpPr txBox="1"/>
          <p:nvPr/>
        </p:nvSpPr>
        <p:spPr>
          <a:xfrm>
            <a:off x="418072" y="144814"/>
            <a:ext cx="6723529" cy="830997"/>
          </a:xfrm>
          <a:prstGeom prst="rect">
            <a:avLst/>
          </a:prstGeom>
          <a:noFill/>
        </p:spPr>
        <p:txBody>
          <a:bodyPr wrap="square">
            <a:spAutoFit/>
          </a:bodyPr>
          <a:lstStyle/>
          <a:p>
            <a:r>
              <a:rPr lang="ru-RU" sz="1600" b="0" i="1" dirty="0">
                <a:effectLst/>
                <a:latin typeface="Arial" panose="020B0604020202020204" pitchFamily="34" charset="0"/>
              </a:rPr>
              <a:t>Прочитайте рассказ и выполните задания </a:t>
            </a:r>
            <a:r>
              <a:rPr lang="ru-RU" sz="1600" b="1" i="1" dirty="0">
                <a:effectLst/>
                <a:latin typeface="inherit"/>
              </a:rPr>
              <a:t>1–7</a:t>
            </a:r>
            <a:r>
              <a:rPr lang="ru-RU" sz="1600" b="0" i="1" dirty="0">
                <a:effectLst/>
                <a:latin typeface="Arial" panose="020B0604020202020204" pitchFamily="34" charset="0"/>
              </a:rPr>
              <a:t>. В каждом задании обведите букву </a:t>
            </a:r>
            <a:r>
              <a:rPr lang="ru-RU" sz="1600" b="1" i="1" dirty="0">
                <a:effectLst/>
                <a:latin typeface="inherit"/>
              </a:rPr>
              <a:t>A</a:t>
            </a:r>
            <a:r>
              <a:rPr lang="ru-RU" sz="1600" b="0" i="1" dirty="0">
                <a:effectLst/>
                <a:latin typeface="Arial" panose="020B0604020202020204" pitchFamily="34" charset="0"/>
              </a:rPr>
              <a:t>, </a:t>
            </a:r>
            <a:r>
              <a:rPr lang="ru-RU" sz="1600" b="1" i="1" dirty="0">
                <a:effectLst/>
                <a:latin typeface="inherit"/>
              </a:rPr>
              <a:t>B</a:t>
            </a:r>
            <a:r>
              <a:rPr lang="ru-RU" sz="1600" b="0" i="1" dirty="0">
                <a:effectLst/>
                <a:latin typeface="Arial" panose="020B0604020202020204" pitchFamily="34" charset="0"/>
              </a:rPr>
              <a:t>, </a:t>
            </a:r>
            <a:r>
              <a:rPr lang="ru-RU" sz="1600" b="1" i="1" dirty="0">
                <a:effectLst/>
                <a:latin typeface="inherit"/>
              </a:rPr>
              <a:t>C</a:t>
            </a:r>
            <a:r>
              <a:rPr lang="ru-RU" sz="1600" b="0" i="1" dirty="0">
                <a:effectLst/>
                <a:latin typeface="Arial" panose="020B0604020202020204" pitchFamily="34" charset="0"/>
              </a:rPr>
              <a:t> или </a:t>
            </a:r>
            <a:r>
              <a:rPr lang="ru-RU" sz="1600" b="1" i="1" dirty="0">
                <a:effectLst/>
                <a:latin typeface="inherit"/>
              </a:rPr>
              <a:t>D</a:t>
            </a:r>
            <a:r>
              <a:rPr lang="ru-RU" sz="1600" b="0" i="1" dirty="0">
                <a:effectLst/>
                <a:latin typeface="Arial" panose="020B0604020202020204" pitchFamily="34" charset="0"/>
              </a:rPr>
              <a:t>, соответствующую выбранному вами варианту ответа.</a:t>
            </a:r>
            <a:endParaRPr lang="ru-RU" sz="1600" dirty="0"/>
          </a:p>
        </p:txBody>
      </p:sp>
      <p:sp>
        <p:nvSpPr>
          <p:cNvPr id="8" name="TextBox 7">
            <a:extLst>
              <a:ext uri="{FF2B5EF4-FFF2-40B4-BE49-F238E27FC236}">
                <a16:creationId xmlns:a16="http://schemas.microsoft.com/office/drawing/2014/main" xmlns="" id="{00BB319C-2C7A-4D69-A243-41977BE177AC}"/>
              </a:ext>
            </a:extLst>
          </p:cNvPr>
          <p:cNvSpPr txBox="1"/>
          <p:nvPr/>
        </p:nvSpPr>
        <p:spPr>
          <a:xfrm>
            <a:off x="227116" y="1232552"/>
            <a:ext cx="7105439" cy="7509748"/>
          </a:xfrm>
          <a:prstGeom prst="rect">
            <a:avLst/>
          </a:prstGeom>
          <a:noFill/>
        </p:spPr>
        <p:txBody>
          <a:bodyPr wrap="square">
            <a:spAutoFit/>
          </a:bodyPr>
          <a:lstStyle/>
          <a:p>
            <a:pPr algn="ctr" fontAlgn="base"/>
            <a:r>
              <a:rPr lang="en-US" sz="1600" b="1" dirty="0" err="1">
                <a:effectLst/>
                <a:latin typeface="inherit"/>
              </a:rPr>
              <a:t>iGeneration</a:t>
            </a:r>
            <a:r>
              <a:rPr lang="en-US" sz="1600" b="1" dirty="0">
                <a:effectLst/>
                <a:latin typeface="inherit"/>
              </a:rPr>
              <a:t>: teenagers affected by phones</a:t>
            </a:r>
            <a:endParaRPr lang="en-US" sz="1600" b="1" dirty="0">
              <a:effectLst/>
              <a:latin typeface="Playfair Display" panose="00000800000000000000" pitchFamily="2" charset="-52"/>
            </a:endParaRPr>
          </a:p>
          <a:p>
            <a:pPr algn="l" fontAlgn="base"/>
            <a:r>
              <a:rPr lang="en-US" sz="1600" b="0" i="0" dirty="0">
                <a:effectLst/>
                <a:latin typeface="Arial" panose="020B0604020202020204" pitchFamily="34" charset="0"/>
              </a:rPr>
              <a:t> </a:t>
            </a:r>
          </a:p>
          <a:p>
            <a:pPr algn="l" fontAlgn="base"/>
            <a:r>
              <a:rPr lang="en-US" sz="1400" b="0" i="0" dirty="0">
                <a:effectLst/>
                <a:latin typeface="Arial" panose="020B0604020202020204" pitchFamily="34" charset="0"/>
              </a:rPr>
              <a:t>One day last summer, around noon, I called Athena, a 13-year-old who lives in Houston, Texas. She answered her phone – she has had an iPhone since she was 11 – sounding as if she’d just woken up. We chatted about her favorite songs and TV shows, and I asked her what she likes to do with her friends. “We go to the mall,” she said. “Do your parents drop you off?” I asked, recalling my own middle-school days, in the 1980s, when I’d enjoy a few parent-free hours shopping with my friends. “No – I go with my family,” she replied. “We’ll go with my mom and brothers and walk a little behind them. I just have to tell my mom where we are going. I have to check in every hour or every 30 minutes.”</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Those mall trips are infrequent – about once a month. More often, Athena and her friends spend time together on their phones, unchaperoned. Unlike the teens of my generation, who might have spent an evening tying up the family landline with gossip, they talk on Snapchat, a smartphone app that allows users to send pictures and videos that quickly disappear. They make sure to keep up their </a:t>
            </a:r>
            <a:r>
              <a:rPr lang="en-US" sz="1400" b="0" i="0" dirty="0" err="1">
                <a:effectLst/>
                <a:latin typeface="Arial" panose="020B0604020202020204" pitchFamily="34" charset="0"/>
              </a:rPr>
              <a:t>Snapstreaks</a:t>
            </a:r>
            <a:r>
              <a:rPr lang="en-US" sz="1400" b="0" i="0" dirty="0">
                <a:effectLst/>
                <a:latin typeface="Arial" panose="020B0604020202020204" pitchFamily="34" charset="0"/>
              </a:rPr>
              <a:t>, which show how many days in a row, they have Snapchatted with each other. She told me she had spent most of the summer hanging out alone in her room with her phone. That is just the way her generation is, she said. “We didn’t know any life other than with iPads or iPhones. I think we like our phones more than we like actual people.”</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Some generational changes are positive, some are negative, and many are both. More comfortable in their bedrooms than in a car or at a party, today’s teens are physically safer than teens have ever been. They are markedly less likely to get into a car accident and, having less of a taste for alcohol than their predecessors, are less susceptible to drinking’s attendant ills.</a:t>
            </a:r>
          </a:p>
          <a:p>
            <a:pPr algn="l" fontAlgn="base"/>
            <a:endParaRPr lang="en-US" sz="1400" dirty="0">
              <a:latin typeface="Arial" panose="020B0604020202020204" pitchFamily="34" charset="0"/>
            </a:endParaRPr>
          </a:p>
          <a:p>
            <a:pPr fontAlgn="base"/>
            <a:r>
              <a:rPr lang="en-US" sz="1400" b="0" i="0" dirty="0">
                <a:effectLst/>
                <a:latin typeface="Arial" panose="020B0604020202020204" pitchFamily="34" charset="0"/>
              </a:rPr>
              <a:t>Psychologically, however, they are more vulnerable than Millennials were: rates of teen depression and suicide have skyrocketed since 2011. It is not an exaggeration to describe </a:t>
            </a:r>
            <a:r>
              <a:rPr lang="en-US" sz="1400" b="0" i="0" dirty="0" err="1">
                <a:effectLst/>
                <a:latin typeface="Arial" panose="020B0604020202020204" pitchFamily="34" charset="0"/>
              </a:rPr>
              <a:t>iGen</a:t>
            </a:r>
            <a:r>
              <a:rPr lang="en-US" sz="1400" b="0" i="0" dirty="0">
                <a:effectLst/>
                <a:latin typeface="Arial" panose="020B0604020202020204" pitchFamily="34" charset="0"/>
              </a:rPr>
              <a:t> as being on the brink of the worst mental-health crisis in decades. Much of this deterioration can be traced to their phones.</a:t>
            </a:r>
          </a:p>
          <a:p>
            <a:pPr algn="l" fontAlgn="base"/>
            <a:endParaRPr lang="en-US" sz="1600" b="0" i="0" dirty="0">
              <a:effectLst/>
              <a:latin typeface="Arial" panose="020B0604020202020204" pitchFamily="34" charset="0"/>
            </a:endParaRPr>
          </a:p>
          <a:p>
            <a:pPr algn="l" fontAlgn="base"/>
            <a:endParaRPr lang="en-US" sz="1400" b="0" i="0" dirty="0">
              <a:effectLst/>
              <a:latin typeface="Arial" panose="020B0604020202020204" pitchFamily="34" charset="0"/>
            </a:endParaRPr>
          </a:p>
        </p:txBody>
      </p:sp>
    </p:spTree>
    <p:extLst>
      <p:ext uri="{BB962C8B-B14F-4D97-AF65-F5344CB8AC3E}">
        <p14:creationId xmlns:p14="http://schemas.microsoft.com/office/powerpoint/2010/main" xmlns="" val="1607746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3C2A24CC-9AF3-4795-BBE4-3F29F4E381E4}"/>
              </a:ext>
            </a:extLst>
          </p:cNvPr>
          <p:cNvSpPr/>
          <p:nvPr/>
        </p:nvSpPr>
        <p:spPr>
          <a:xfrm>
            <a:off x="171213" y="435653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12</a:t>
            </a:r>
          </a:p>
        </p:txBody>
      </p:sp>
      <p:sp>
        <p:nvSpPr>
          <p:cNvPr id="9" name="TextBox 8">
            <a:extLst>
              <a:ext uri="{FF2B5EF4-FFF2-40B4-BE49-F238E27FC236}">
                <a16:creationId xmlns:a16="http://schemas.microsoft.com/office/drawing/2014/main" xmlns="" id="{3C5EDF50-7A76-4ECD-9E78-BA7E726BB942}"/>
              </a:ext>
            </a:extLst>
          </p:cNvPr>
          <p:cNvSpPr txBox="1"/>
          <p:nvPr/>
        </p:nvSpPr>
        <p:spPr>
          <a:xfrm>
            <a:off x="892779" y="4296370"/>
            <a:ext cx="5894107" cy="1846659"/>
          </a:xfrm>
          <a:prstGeom prst="rect">
            <a:avLst/>
          </a:prstGeom>
          <a:noFill/>
        </p:spPr>
        <p:txBody>
          <a:bodyPr wrap="square">
            <a:spAutoFit/>
          </a:bodyPr>
          <a:lstStyle/>
          <a:p>
            <a:pPr algn="l" fontAlgn="base"/>
            <a:r>
              <a:rPr lang="en-US" sz="1600" b="0" i="0" dirty="0">
                <a:effectLst/>
                <a:latin typeface="Arial" panose="020B0604020202020204" pitchFamily="34" charset="0"/>
              </a:rPr>
              <a:t>According to the author, in her childhood she used to …</a:t>
            </a:r>
          </a:p>
          <a:p>
            <a:pPr algn="l" fontAlgn="base"/>
            <a:r>
              <a:rPr lang="en-US" sz="1600" b="0" i="0" dirty="0">
                <a:effectLst/>
                <a:latin typeface="Arial" panose="020B0604020202020204" pitchFamily="34" charset="0"/>
              </a:rPr>
              <a:t>A) do the shopping with her friends.</a:t>
            </a:r>
          </a:p>
          <a:p>
            <a:pPr algn="l" fontAlgn="base"/>
            <a:r>
              <a:rPr lang="en-US" sz="1600" b="0" i="0" dirty="0">
                <a:effectLst/>
                <a:latin typeface="Arial" panose="020B0604020202020204" pitchFamily="34" charset="0"/>
              </a:rPr>
              <a:t>B) go to the mall with her family.</a:t>
            </a:r>
          </a:p>
          <a:p>
            <a:pPr algn="l" fontAlgn="base"/>
            <a:r>
              <a:rPr lang="en-US" sz="1600" b="0" i="0" dirty="0">
                <a:effectLst/>
                <a:latin typeface="Arial" panose="020B0604020202020204" pitchFamily="34" charset="0"/>
              </a:rPr>
              <a:t>C) call her mother every half an hour.</a:t>
            </a:r>
          </a:p>
          <a:p>
            <a:pPr algn="l" fontAlgn="base"/>
            <a:r>
              <a:rPr lang="en-US" sz="1600" b="0" i="0" dirty="0">
                <a:effectLst/>
                <a:latin typeface="Arial" panose="020B0604020202020204" pitchFamily="34" charset="0"/>
              </a:rPr>
              <a:t>D) watch TV a lot.</a:t>
            </a:r>
          </a:p>
          <a:p>
            <a:pPr algn="l" fontAlgn="base"/>
            <a:r>
              <a:rPr lang="en-US" sz="1600" b="0" i="0" dirty="0">
                <a:solidFill>
                  <a:srgbClr val="555555"/>
                </a:solidFill>
                <a:effectLst/>
                <a:latin typeface="Arial" panose="020B0604020202020204" pitchFamily="34" charset="0"/>
              </a:rPr>
              <a:t> </a:t>
            </a:r>
          </a:p>
          <a:p>
            <a:pPr algn="l" fontAlgn="base"/>
            <a:r>
              <a:rPr lang="en-US" b="0" i="0" dirty="0">
                <a:effectLst/>
                <a:latin typeface="Arial" panose="020B0604020202020204" pitchFamily="34" charset="0"/>
              </a:rPr>
              <a:t> </a:t>
            </a:r>
          </a:p>
        </p:txBody>
      </p:sp>
      <p:sp>
        <p:nvSpPr>
          <p:cNvPr id="10" name="Прямоугольник 9">
            <a:extLst>
              <a:ext uri="{FF2B5EF4-FFF2-40B4-BE49-F238E27FC236}">
                <a16:creationId xmlns:a16="http://schemas.microsoft.com/office/drawing/2014/main" xmlns="" id="{8435E5EC-DF9B-452E-A190-F34AD67C88D8}"/>
              </a:ext>
            </a:extLst>
          </p:cNvPr>
          <p:cNvSpPr/>
          <p:nvPr/>
        </p:nvSpPr>
        <p:spPr>
          <a:xfrm>
            <a:off x="154836" y="609050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13</a:t>
            </a:r>
          </a:p>
        </p:txBody>
      </p:sp>
      <p:sp>
        <p:nvSpPr>
          <p:cNvPr id="12" name="TextBox 11">
            <a:extLst>
              <a:ext uri="{FF2B5EF4-FFF2-40B4-BE49-F238E27FC236}">
                <a16:creationId xmlns:a16="http://schemas.microsoft.com/office/drawing/2014/main" xmlns="" id="{AC040D59-1323-4E4C-9884-00850737D5A8}"/>
              </a:ext>
            </a:extLst>
          </p:cNvPr>
          <p:cNvSpPr txBox="1"/>
          <p:nvPr/>
        </p:nvSpPr>
        <p:spPr>
          <a:xfrm>
            <a:off x="772789" y="6041363"/>
            <a:ext cx="6719095" cy="1569660"/>
          </a:xfrm>
          <a:prstGeom prst="rect">
            <a:avLst/>
          </a:prstGeom>
          <a:noFill/>
        </p:spPr>
        <p:txBody>
          <a:bodyPr wrap="square">
            <a:spAutoFit/>
          </a:bodyPr>
          <a:lstStyle/>
          <a:p>
            <a:pPr algn="l" fontAlgn="base"/>
            <a:r>
              <a:rPr lang="en-US" sz="1600" b="0" i="0" dirty="0">
                <a:effectLst/>
                <a:latin typeface="Arial" panose="020B0604020202020204" pitchFamily="34" charset="0"/>
              </a:rPr>
              <a:t>Which of the following does Athena do monthly?</a:t>
            </a:r>
          </a:p>
          <a:p>
            <a:pPr algn="l" fontAlgn="base"/>
            <a:r>
              <a:rPr lang="en-US" sz="1600" b="0" i="0" dirty="0">
                <a:effectLst/>
                <a:latin typeface="Arial" panose="020B0604020202020204" pitchFamily="34" charset="0"/>
              </a:rPr>
              <a:t>A) Invites friends to her place.</a:t>
            </a:r>
          </a:p>
          <a:p>
            <a:pPr algn="l" fontAlgn="base"/>
            <a:r>
              <a:rPr lang="en-US" sz="1600" b="0" i="0" dirty="0">
                <a:effectLst/>
                <a:latin typeface="Arial" panose="020B0604020202020204" pitchFamily="34" charset="0"/>
              </a:rPr>
              <a:t>B) Uses the Snapchat.</a:t>
            </a:r>
          </a:p>
          <a:p>
            <a:pPr algn="l" fontAlgn="base"/>
            <a:r>
              <a:rPr lang="en-US" sz="1600" b="0" i="0" dirty="0">
                <a:effectLst/>
                <a:latin typeface="Arial" panose="020B0604020202020204" pitchFamily="34" charset="0"/>
              </a:rPr>
              <a:t>C) Goes to the mall with her family.</a:t>
            </a:r>
          </a:p>
          <a:p>
            <a:pPr algn="l" fontAlgn="base"/>
            <a:r>
              <a:rPr lang="en-US" sz="1600" b="0" i="0" dirty="0">
                <a:effectLst/>
                <a:latin typeface="Arial" panose="020B0604020202020204" pitchFamily="34" charset="0"/>
              </a:rPr>
              <a:t>D) Changes her iPhone.</a:t>
            </a:r>
          </a:p>
          <a:p>
            <a:pPr algn="l" fontAlgn="base"/>
            <a:r>
              <a:rPr lang="en-US" sz="1600" b="0" i="0" dirty="0">
                <a:solidFill>
                  <a:srgbClr val="555555"/>
                </a:solidFill>
                <a:effectLst/>
                <a:latin typeface="Arial" panose="020B0604020202020204" pitchFamily="34" charset="0"/>
              </a:rPr>
              <a:t> </a:t>
            </a:r>
          </a:p>
        </p:txBody>
      </p:sp>
      <p:sp>
        <p:nvSpPr>
          <p:cNvPr id="13" name="Прямоугольник 12">
            <a:extLst>
              <a:ext uri="{FF2B5EF4-FFF2-40B4-BE49-F238E27FC236}">
                <a16:creationId xmlns:a16="http://schemas.microsoft.com/office/drawing/2014/main" xmlns="" id="{F3CD37C0-E3C8-45AD-B2BE-8C56E8136342}"/>
              </a:ext>
            </a:extLst>
          </p:cNvPr>
          <p:cNvSpPr/>
          <p:nvPr/>
        </p:nvSpPr>
        <p:spPr>
          <a:xfrm>
            <a:off x="177795" y="807321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14</a:t>
            </a:r>
          </a:p>
        </p:txBody>
      </p:sp>
      <p:sp>
        <p:nvSpPr>
          <p:cNvPr id="15" name="TextBox 14">
            <a:extLst>
              <a:ext uri="{FF2B5EF4-FFF2-40B4-BE49-F238E27FC236}">
                <a16:creationId xmlns:a16="http://schemas.microsoft.com/office/drawing/2014/main" xmlns="" id="{4744E306-AB29-4C58-A465-9E330F2CFBBA}"/>
              </a:ext>
            </a:extLst>
          </p:cNvPr>
          <p:cNvSpPr txBox="1"/>
          <p:nvPr/>
        </p:nvSpPr>
        <p:spPr>
          <a:xfrm>
            <a:off x="822182" y="8012522"/>
            <a:ext cx="6256106" cy="1569660"/>
          </a:xfrm>
          <a:prstGeom prst="rect">
            <a:avLst/>
          </a:prstGeom>
          <a:noFill/>
        </p:spPr>
        <p:txBody>
          <a:bodyPr wrap="square">
            <a:spAutoFit/>
          </a:bodyPr>
          <a:lstStyle/>
          <a:p>
            <a:pPr algn="l" fontAlgn="base"/>
            <a:r>
              <a:rPr lang="en-US" sz="1600" b="0" i="0" dirty="0">
                <a:effectLst/>
                <a:latin typeface="Arial" panose="020B0604020202020204" pitchFamily="34" charset="0"/>
                <a:cs typeface="Arial" panose="020B0604020202020204" pitchFamily="34" charset="0"/>
              </a:rPr>
              <a:t> </a:t>
            </a:r>
            <a:r>
              <a:rPr lang="en-US" sz="1600" b="0" i="0" dirty="0">
                <a:effectLst/>
                <a:latin typeface="Arial" panose="020B0604020202020204" pitchFamily="34" charset="0"/>
              </a:rPr>
              <a:t> For Athena’s peers spending time alone in their rooms seems …</a:t>
            </a:r>
          </a:p>
          <a:p>
            <a:pPr algn="l" fontAlgn="base"/>
            <a:r>
              <a:rPr lang="en-US" sz="1600" b="0" i="0" dirty="0">
                <a:effectLst/>
                <a:latin typeface="Arial" panose="020B0604020202020204" pitchFamily="34" charset="0"/>
              </a:rPr>
              <a:t>A) natural.</a:t>
            </a:r>
          </a:p>
          <a:p>
            <a:pPr algn="l" fontAlgn="base"/>
            <a:r>
              <a:rPr lang="en-US" sz="1600" b="0" i="0" dirty="0">
                <a:effectLst/>
                <a:latin typeface="Arial" panose="020B0604020202020204" pitchFamily="34" charset="0"/>
              </a:rPr>
              <a:t>B) difficult.</a:t>
            </a:r>
          </a:p>
          <a:p>
            <a:pPr algn="l" fontAlgn="base"/>
            <a:r>
              <a:rPr lang="en-US" sz="1600" b="0" i="0" dirty="0">
                <a:effectLst/>
                <a:latin typeface="Arial" panose="020B0604020202020204" pitchFamily="34" charset="0"/>
              </a:rPr>
              <a:t>C) awkward.</a:t>
            </a:r>
          </a:p>
          <a:p>
            <a:pPr algn="l" fontAlgn="base"/>
            <a:r>
              <a:rPr lang="en-US" sz="1600" b="0" i="0" dirty="0">
                <a:effectLst/>
                <a:latin typeface="Arial" panose="020B0604020202020204" pitchFamily="34" charset="0"/>
              </a:rPr>
              <a:t>D) soothing.</a:t>
            </a:r>
          </a:p>
          <a:p>
            <a:pPr algn="l" fontAlgn="base"/>
            <a:r>
              <a:rPr lang="en-US" sz="1600" b="0" i="0" dirty="0">
                <a:effectLst/>
                <a:latin typeface="Arial" panose="020B0604020202020204" pitchFamily="34" charset="0"/>
              </a:rPr>
              <a:t> </a:t>
            </a:r>
          </a:p>
        </p:txBody>
      </p:sp>
      <p:sp>
        <p:nvSpPr>
          <p:cNvPr id="17" name="Прямоугольник 16">
            <a:extLst>
              <a:ext uri="{FF2B5EF4-FFF2-40B4-BE49-F238E27FC236}">
                <a16:creationId xmlns:a16="http://schemas.microsoft.com/office/drawing/2014/main" xmlns="" id="{6062A9DF-BC11-414D-9731-F5BA3B7473FB}"/>
              </a:ext>
            </a:extLst>
          </p:cNvPr>
          <p:cNvSpPr/>
          <p:nvPr/>
        </p:nvSpPr>
        <p:spPr>
          <a:xfrm>
            <a:off x="6513511" y="429637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8" name="Прямоугольник 17">
            <a:extLst>
              <a:ext uri="{FF2B5EF4-FFF2-40B4-BE49-F238E27FC236}">
                <a16:creationId xmlns:a16="http://schemas.microsoft.com/office/drawing/2014/main" xmlns="" id="{5838872A-149C-4D33-A25F-EA5EADD3E9D0}"/>
              </a:ext>
            </a:extLst>
          </p:cNvPr>
          <p:cNvSpPr/>
          <p:nvPr/>
        </p:nvSpPr>
        <p:spPr>
          <a:xfrm>
            <a:off x="6513511" y="649265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9" name="Прямоугольник 18">
            <a:extLst>
              <a:ext uri="{FF2B5EF4-FFF2-40B4-BE49-F238E27FC236}">
                <a16:creationId xmlns:a16="http://schemas.microsoft.com/office/drawing/2014/main" xmlns="" id="{0A46CD9F-2DE0-44F8-A79E-6B0F767A1FAC}"/>
              </a:ext>
            </a:extLst>
          </p:cNvPr>
          <p:cNvSpPr/>
          <p:nvPr/>
        </p:nvSpPr>
        <p:spPr>
          <a:xfrm>
            <a:off x="6513511" y="830853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4" name="TextBox 13">
            <a:extLst>
              <a:ext uri="{FF2B5EF4-FFF2-40B4-BE49-F238E27FC236}">
                <a16:creationId xmlns:a16="http://schemas.microsoft.com/office/drawing/2014/main" xmlns="" id="{B0D70CD3-EF18-4B88-9983-F70CC7E74CB3}"/>
              </a:ext>
            </a:extLst>
          </p:cNvPr>
          <p:cNvSpPr txBox="1"/>
          <p:nvPr/>
        </p:nvSpPr>
        <p:spPr>
          <a:xfrm>
            <a:off x="154836" y="39719"/>
            <a:ext cx="7124438" cy="5047536"/>
          </a:xfrm>
          <a:prstGeom prst="rect">
            <a:avLst/>
          </a:prstGeom>
          <a:noFill/>
        </p:spPr>
        <p:txBody>
          <a:bodyPr wrap="square">
            <a:spAutoFit/>
          </a:bodyPr>
          <a:lstStyle/>
          <a:p>
            <a:pPr algn="l" fontAlgn="base"/>
            <a:r>
              <a:rPr lang="en-US" sz="1400" b="0" i="0" dirty="0">
                <a:solidFill>
                  <a:srgbClr val="555555"/>
                </a:solidFill>
                <a:effectLst/>
                <a:latin typeface="Arial" panose="020B0604020202020204" pitchFamily="34" charset="0"/>
              </a:rPr>
              <a:t> </a:t>
            </a:r>
            <a:endParaRPr lang="en-US" sz="1400" b="0" i="0" dirty="0">
              <a:effectLst/>
              <a:latin typeface="Arial" panose="020B0604020202020204" pitchFamily="34" charset="0"/>
            </a:endParaRPr>
          </a:p>
          <a:p>
            <a:pPr algn="l" fontAlgn="base"/>
            <a:r>
              <a:rPr lang="en-US" sz="1400" b="0" i="0" dirty="0">
                <a:effectLst/>
                <a:latin typeface="Arial" panose="020B0604020202020204" pitchFamily="34" charset="0"/>
              </a:rPr>
              <a:t>However, in my conversations with teens, I saw hopeful signs that kids themselves are beginning to link some of their troubles to their ever-present phone. Athena told me that when she does spend time with her friends in person, they are often looking at their device instead of at her. “I’m trying to talk to them about something, and they don’t actually look at my face,” she said. “They’re looking at their phone, or they’re looking at their Apple Watch.” “What does that feel like, when you’re trying to talk to somebody face-to-face and they’re not looking at you?” I asked. “It kind of hurts,” she said. “It hurts. I know my parents’ generation didn’t do that. I could be talking about something super important to me, and they wouldn’t even be listening.”</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Once, she told me, she was hanging out with a friend who was texting her boyfriend. “I was trying to talk to her about my family, and what was going on, and she was like, ‘Uh-huh, yeah, whatever.’ So I took her phone out of her hands and I threw it at the wall.”</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Though it is aggressive behavior that I don’t support, on the other hand – it is a step towards a life with limited phone use. So, if I were going to give advice for a happy adolescence, it would be straightforward: put down the phone, turn off the laptop, and do something – anything – that does not involve a screen.</a:t>
            </a:r>
          </a:p>
          <a:p>
            <a:pPr algn="l" fontAlgn="base"/>
            <a:r>
              <a:rPr lang="en-US" sz="1400" b="0" i="0" dirty="0">
                <a:solidFill>
                  <a:srgbClr val="555555"/>
                </a:solidFill>
                <a:effectLst/>
                <a:latin typeface="Arial" panose="020B0604020202020204" pitchFamily="34" charset="0"/>
              </a:rPr>
              <a:t> </a:t>
            </a:r>
          </a:p>
          <a:p>
            <a:pPr algn="l" fontAlgn="base"/>
            <a:r>
              <a:rPr lang="en-US" sz="1400" b="0" i="0" dirty="0">
                <a:solidFill>
                  <a:srgbClr val="555555"/>
                </a:solidFill>
                <a:effectLst/>
                <a:latin typeface="Arial" panose="020B0604020202020204" pitchFamily="34" charset="0"/>
              </a:rPr>
              <a:t> </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 </a:t>
            </a:r>
          </a:p>
        </p:txBody>
      </p:sp>
    </p:spTree>
    <p:extLst>
      <p:ext uri="{BB962C8B-B14F-4D97-AF65-F5344CB8AC3E}">
        <p14:creationId xmlns:p14="http://schemas.microsoft.com/office/powerpoint/2010/main" xmlns="" val="1085102457"/>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7732</TotalTime>
  <Words>1258</Words>
  <Application>Microsoft Office PowerPoint</Application>
  <PresentationFormat>Произвольный</PresentationFormat>
  <Paragraphs>377</Paragraphs>
  <Slides>18</Slides>
  <Notes>0</Notes>
  <HiddenSlides>0</HiddenSlides>
  <MMClips>3</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Margarita Ten</dc:creator>
  <cp:lastModifiedBy>admin</cp:lastModifiedBy>
  <cp:revision>428</cp:revision>
  <dcterms:created xsi:type="dcterms:W3CDTF">2021-06-14T22:32:42Z</dcterms:created>
  <dcterms:modified xsi:type="dcterms:W3CDTF">2022-11-07T13:48:36Z</dcterms:modified>
</cp:coreProperties>
</file>