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2" r:id="rId5"/>
    <p:sldId id="266" r:id="rId6"/>
    <p:sldId id="267" r:id="rId7"/>
    <p:sldId id="269" r:id="rId8"/>
    <p:sldId id="270" r:id="rId9"/>
    <p:sldId id="271" r:id="rId10"/>
    <p:sldId id="272" r:id="rId11"/>
    <p:sldId id="274" r:id="rId12"/>
    <p:sldId id="277" r:id="rId13"/>
    <p:sldId id="276" r:id="rId14"/>
    <p:sldId id="282" r:id="rId15"/>
    <p:sldId id="279" r:id="rId16"/>
    <p:sldId id="285" r:id="rId17"/>
    <p:sldId id="280" r:id="rId18"/>
    <p:sldId id="281" r:id="rId19"/>
  </p:sldIdLst>
  <p:sldSz cx="7559675" cy="10439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72" d="100"/>
          <a:sy n="72" d="100"/>
        </p:scale>
        <p:origin x="-3240" y="-108"/>
      </p:cViewPr>
      <p:guideLst>
        <p:guide orient="horz" pos="3288"/>
        <p:guide pos="238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8"/>
  <c:chart>
    <c:autoTitleDeleted val="1"/>
    <c:plotArea>
      <c:layout>
        <c:manualLayout>
          <c:layoutTarget val="inner"/>
          <c:xMode val="edge"/>
          <c:yMode val="edge"/>
          <c:x val="0.22934208655467483"/>
          <c:y val="0.23127632495923189"/>
          <c:w val="0.75194123335012542"/>
          <c:h val="0.63408852855563858"/>
        </c:manualLayout>
      </c:layout>
      <c:pieChart>
        <c:varyColors val="1"/>
        <c:ser>
          <c:idx val="0"/>
          <c:order val="0"/>
          <c:tx>
            <c:strRef>
              <c:f>Лист1!$B$1</c:f>
              <c:strCache>
                <c:ptCount val="1"/>
                <c:pt idx="0">
                  <c:v>What museums are popular among teenagers </c:v>
                </c:pt>
              </c:strCache>
            </c:strRef>
          </c:tx>
          <c:dPt>
            <c:idx val="0"/>
            <c:spPr>
              <a:solidFill>
                <a:schemeClr val="accent6">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8A2B-4468-B56D-6B2ECD432AD1}"/>
              </c:ext>
            </c:extLst>
          </c:dPt>
          <c:dPt>
            <c:idx val="1"/>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8A2B-4468-B56D-6B2ECD432AD1}"/>
              </c:ext>
            </c:extLst>
          </c:dPt>
          <c:dPt>
            <c:idx val="2"/>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8A2B-4468-B56D-6B2ECD432AD1}"/>
              </c:ext>
            </c:extLst>
          </c:dPt>
          <c:dPt>
            <c:idx val="3"/>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8A2B-4468-B56D-6B2ECD432AD1}"/>
              </c:ext>
            </c:extLst>
          </c:dPt>
          <c:dPt>
            <c:idx val="4"/>
            <c:spPr>
              <a:solidFill>
                <a:schemeClr val="accent6">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8A2B-4468-B56D-6B2ECD432AD1}"/>
              </c:ext>
            </c:extLst>
          </c:dPt>
          <c:cat>
            <c:strRef>
              <c:f>Лист1!$A$2:$A$6</c:f>
              <c:strCache>
                <c:ptCount val="5"/>
                <c:pt idx="0">
                  <c:v>By ship</c:v>
                </c:pt>
                <c:pt idx="1">
                  <c:v>By bus</c:v>
                </c:pt>
                <c:pt idx="2">
                  <c:v>By car</c:v>
                </c:pt>
                <c:pt idx="3">
                  <c:v>By train</c:v>
                </c:pt>
                <c:pt idx="4">
                  <c:v>By plane</c:v>
                </c:pt>
              </c:strCache>
            </c:strRef>
          </c:cat>
          <c:val>
            <c:numRef>
              <c:f>Лист1!$B$2:$B$6</c:f>
              <c:numCache>
                <c:formatCode>General</c:formatCode>
                <c:ptCount val="5"/>
                <c:pt idx="0">
                  <c:v>7</c:v>
                </c:pt>
                <c:pt idx="1">
                  <c:v>15</c:v>
                </c:pt>
                <c:pt idx="2">
                  <c:v>23</c:v>
                </c:pt>
                <c:pt idx="3">
                  <c:v>26</c:v>
                </c:pt>
                <c:pt idx="4">
                  <c:v>26</c:v>
                </c:pt>
              </c:numCache>
            </c:numRef>
          </c:val>
          <c:extLst xmlns:c16r2="http://schemas.microsoft.com/office/drawing/2015/06/chart">
            <c:ext xmlns:c16="http://schemas.microsoft.com/office/drawing/2014/chart" uri="{C3380CC4-5D6E-409C-BE32-E72D297353CC}">
              <c16:uniqueId val="{0000000A-8A2B-4468-B56D-6B2ECD432AD1}"/>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12044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62669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8895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3286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68026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02147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520713" y="3813281"/>
            <a:ext cx="3198096"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3827086" y="3813281"/>
            <a:ext cx="3213847"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77153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58537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8862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94941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4587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C841908D-6937-4D1E-B13D-A1009C6A5FBE}" type="datetimeFigureOut">
              <a:rPr lang="ru-RU" smtClean="0"/>
              <a:pPr/>
              <a:t>07.11.2022</a:t>
            </a:fld>
            <a:endParaRPr lang="ru-RU"/>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237369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k.com/e_oge_eg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audio"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slideLayout" Target="../slideLayouts/slideLayout7.xml"/><Relationship Id="rId1" Type="http://schemas.openxmlformats.org/officeDocument/2006/relationships/audio" Target="../media/media2.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slideLayout" Target="../slideLayouts/slideLayout7.xml"/><Relationship Id="rId1" Type="http://schemas.openxmlformats.org/officeDocument/2006/relationships/audio" Target="../media/media3.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56A741B-F8EF-40BB-AB3D-EDE79B177C20}"/>
              </a:ext>
            </a:extLst>
          </p:cNvPr>
          <p:cNvSpPr/>
          <p:nvPr/>
        </p:nvSpPr>
        <p:spPr>
          <a:xfrm>
            <a:off x="1133984" y="2418246"/>
            <a:ext cx="5291705" cy="1754326"/>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ЕГЭ</a:t>
            </a:r>
          </a:p>
          <a:p>
            <a:pPr algn="ctr"/>
            <a:r>
              <a:rPr lang="ru-RU" sz="5400" b="1" dirty="0">
                <a:ln w="9525">
                  <a:solidFill>
                    <a:schemeClr val="bg1"/>
                  </a:solidFill>
                  <a:prstDash val="solid"/>
                </a:ln>
                <a:effectLst>
                  <a:outerShdw blurRad="12700" dist="38100" dir="2700000" algn="tl" rotWithShape="0">
                    <a:schemeClr val="bg1">
                      <a:lumMod val="50000"/>
                    </a:schemeClr>
                  </a:outerShdw>
                </a:effectLst>
              </a:rPr>
              <a:t>английский язык</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a:extLst>
              <a:ext uri="{FF2B5EF4-FFF2-40B4-BE49-F238E27FC236}">
                <a16:creationId xmlns:a16="http://schemas.microsoft.com/office/drawing/2014/main" xmlns="" id="{AF1F6FBD-488B-476D-BE11-0E045190BE11}"/>
              </a:ext>
            </a:extLst>
          </p:cNvPr>
          <p:cNvSpPr txBox="1"/>
          <p:nvPr/>
        </p:nvSpPr>
        <p:spPr>
          <a:xfrm>
            <a:off x="2314106" y="4767308"/>
            <a:ext cx="2931459" cy="584775"/>
          </a:xfrm>
          <a:prstGeom prst="rect">
            <a:avLst/>
          </a:prstGeom>
          <a:noFill/>
        </p:spPr>
        <p:txBody>
          <a:bodyPr wrap="square" rtlCol="0">
            <a:spAutoFit/>
          </a:bodyPr>
          <a:lstStyle/>
          <a:p>
            <a:r>
              <a:rPr lang="ru-RU" sz="3200" dirty="0">
                <a:latin typeface="Arial Black" panose="020B0A04020102020204" pitchFamily="34" charset="0"/>
              </a:rPr>
              <a:t>ВАРИАНТ 3</a:t>
            </a:r>
          </a:p>
        </p:txBody>
      </p:sp>
      <p:pic>
        <p:nvPicPr>
          <p:cNvPr id="5" name="Рисунок 4">
            <a:hlinkClick r:id="rId2"/>
            <a:extLst>
              <a:ext uri="{FF2B5EF4-FFF2-40B4-BE49-F238E27FC236}">
                <a16:creationId xmlns:a16="http://schemas.microsoft.com/office/drawing/2014/main" xmlns="" id="{6D339BD1-0BAB-B089-A40C-A55F58C107C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9907" y="106130"/>
            <a:ext cx="2150428" cy="2150428"/>
          </a:xfrm>
          <a:prstGeom prst="rect">
            <a:avLst/>
          </a:prstGeom>
        </p:spPr>
      </p:pic>
      <p:sp>
        <p:nvSpPr>
          <p:cNvPr id="6" name="TextBox 5">
            <a:extLst>
              <a:ext uri="{FF2B5EF4-FFF2-40B4-BE49-F238E27FC236}">
                <a16:creationId xmlns:a16="http://schemas.microsoft.com/office/drawing/2014/main" xmlns="" id="{CAE84554-D12A-3940-BF03-E005EA47A4CB}"/>
              </a:ext>
            </a:extLst>
          </p:cNvPr>
          <p:cNvSpPr txBox="1"/>
          <p:nvPr/>
        </p:nvSpPr>
        <p:spPr>
          <a:xfrm>
            <a:off x="1332599" y="5835345"/>
            <a:ext cx="5809128" cy="369332"/>
          </a:xfrm>
          <a:prstGeom prst="rect">
            <a:avLst/>
          </a:prstGeom>
          <a:noFill/>
        </p:spPr>
        <p:txBody>
          <a:bodyPr wrap="square" rtlCol="0">
            <a:spAutoFit/>
          </a:bodyPr>
          <a:lstStyle/>
          <a:p>
            <a:r>
              <a:rPr lang="ru-RU" dirty="0"/>
              <a:t>Время выполнения работы 3 часа </a:t>
            </a:r>
            <a:r>
              <a:rPr lang="en-US" dirty="0"/>
              <a:t>10 </a:t>
            </a:r>
            <a:r>
              <a:rPr lang="ru-RU" dirty="0"/>
              <a:t>мин ( 1</a:t>
            </a:r>
            <a:r>
              <a:rPr lang="en-US" dirty="0"/>
              <a:t>9</a:t>
            </a:r>
            <a:r>
              <a:rPr lang="ru-RU" dirty="0"/>
              <a:t>0 минут) </a:t>
            </a:r>
          </a:p>
        </p:txBody>
      </p:sp>
      <p:graphicFrame>
        <p:nvGraphicFramePr>
          <p:cNvPr id="7" name="Таблица 6">
            <a:extLst>
              <a:ext uri="{FF2B5EF4-FFF2-40B4-BE49-F238E27FC236}">
                <a16:creationId xmlns:a16="http://schemas.microsoft.com/office/drawing/2014/main" xmlns="" id="{CDF100CB-46D3-8794-52FC-E6CECB7108A2}"/>
              </a:ext>
            </a:extLst>
          </p:cNvPr>
          <p:cNvGraphicFramePr>
            <a:graphicFrameLocks noGrp="1"/>
          </p:cNvGraphicFramePr>
          <p:nvPr>
            <p:extLst>
              <p:ext uri="{D42A27DB-BD31-4B8C-83A1-F6EECF244321}">
                <p14:modId xmlns:p14="http://schemas.microsoft.com/office/powerpoint/2010/main" xmlns="" val="312485712"/>
              </p:ext>
            </p:extLst>
          </p:nvPr>
        </p:nvGraphicFramePr>
        <p:xfrm>
          <a:off x="1291599" y="6551895"/>
          <a:ext cx="5288105" cy="3200400"/>
        </p:xfrm>
        <a:graphic>
          <a:graphicData uri="http://schemas.openxmlformats.org/drawingml/2006/table">
            <a:tbl>
              <a:tblPr/>
              <a:tblGrid>
                <a:gridCol w="5288105">
                  <a:extLst>
                    <a:ext uri="{9D8B030D-6E8A-4147-A177-3AD203B41FA5}">
                      <a16:colId xmlns:a16="http://schemas.microsoft.com/office/drawing/2014/main" xmlns="" val="1802723221"/>
                    </a:ext>
                  </a:extLst>
                </a:gridCol>
              </a:tblGrid>
              <a:tr h="0">
                <a:tc>
                  <a:txBody>
                    <a:bodyPr/>
                    <a:lstStyle/>
                    <a:p>
                      <a:r>
                        <a:rPr lang="ru-RU" sz="1200" b="0" i="0" dirty="0">
                          <a:solidFill>
                            <a:srgbClr val="000000"/>
                          </a:solidFill>
                          <a:effectLst/>
                          <a:latin typeface="TimesNewRoman"/>
                        </a:rPr>
                        <a:t>Работа состоит из четырёх разделов: </a:t>
                      </a:r>
                    </a:p>
                    <a:p>
                      <a:r>
                        <a:rPr lang="ru-RU" sz="1200" b="1" i="0" dirty="0">
                          <a:solidFill>
                            <a:srgbClr val="000000"/>
                          </a:solidFill>
                          <a:effectLst/>
                          <a:latin typeface="TimesNewRoman"/>
                        </a:rPr>
                        <a:t>«Аудирование», «Чтение", "Грамматика и лексика», «Письменная речь».</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1 </a:t>
                      </a:r>
                      <a:r>
                        <a:rPr lang="ru-RU" sz="1200" b="1" i="0" dirty="0">
                          <a:solidFill>
                            <a:srgbClr val="000000"/>
                          </a:solidFill>
                          <a:effectLst/>
                          <a:latin typeface="TimesNewRoman"/>
                        </a:rPr>
                        <a:t>(«Аудирование»)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1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2 </a:t>
                      </a:r>
                      <a:r>
                        <a:rPr lang="ru-RU" sz="1200" b="1" i="0" dirty="0">
                          <a:solidFill>
                            <a:srgbClr val="000000"/>
                          </a:solidFill>
                          <a:effectLst/>
                          <a:latin typeface="TimesNewRoman"/>
                        </a:rPr>
                        <a:t>(«Чтение»)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2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a:t>
                      </a:r>
                      <a:r>
                        <a:rPr lang="ru-RU" sz="1200" b="1" i="0" dirty="0">
                          <a:solidFill>
                            <a:srgbClr val="000000"/>
                          </a:solidFill>
                          <a:effectLst/>
                          <a:latin typeface="TimesNewRoman"/>
                        </a:rPr>
                        <a:t>3 («Грамматика и лексика») </a:t>
                      </a:r>
                      <a:r>
                        <a:rPr lang="ru-RU" sz="1200" b="0" i="0" dirty="0">
                          <a:solidFill>
                            <a:srgbClr val="000000"/>
                          </a:solidFill>
                          <a:effectLst/>
                          <a:latin typeface="TimesNewRoman"/>
                        </a:rPr>
                        <a:t>содержит 20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раздела 3 составляет </a:t>
                      </a:r>
                      <a:r>
                        <a:rPr lang="ru-RU" sz="1200" b="1" i="0" dirty="0">
                          <a:solidFill>
                            <a:srgbClr val="000000"/>
                          </a:solidFill>
                          <a:effectLst/>
                          <a:latin typeface="TimesNewRoman"/>
                        </a:rPr>
                        <a:t>40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4 </a:t>
                      </a:r>
                      <a:r>
                        <a:rPr lang="ru-RU" sz="1200" b="1" i="0" dirty="0">
                          <a:solidFill>
                            <a:srgbClr val="000000"/>
                          </a:solidFill>
                          <a:effectLst/>
                          <a:latin typeface="TimesNewRoman"/>
                        </a:rPr>
                        <a:t>(«Письменная речь») </a:t>
                      </a:r>
                      <a:r>
                        <a:rPr lang="ru-RU" sz="1200" b="0" i="0" dirty="0">
                          <a:solidFill>
                            <a:srgbClr val="000000"/>
                          </a:solidFill>
                          <a:effectLst/>
                          <a:latin typeface="TimesNewRoman"/>
                        </a:rPr>
                        <a:t>состоит из 2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этого раздела работы – </a:t>
                      </a:r>
                      <a:r>
                        <a:rPr lang="ru-RU" sz="1200" b="1" i="0" dirty="0">
                          <a:solidFill>
                            <a:srgbClr val="000000"/>
                          </a:solidFill>
                          <a:effectLst/>
                          <a:latin typeface="TimesNewRoman"/>
                        </a:rPr>
                        <a:t>90 минут</a:t>
                      </a:r>
                      <a:r>
                        <a:rPr lang="ru-RU" sz="1200" b="0" i="0" dirty="0">
                          <a:solidFill>
                            <a:srgbClr val="000000"/>
                          </a:solidFill>
                          <a:effectLst/>
                          <a:latin typeface="TimesNewRoman"/>
                        </a:rPr>
                        <a:t>.</a:t>
                      </a:r>
                      <a:endParaRPr lang="ru-RU" sz="20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451297"/>
                  </a:ext>
                </a:extLst>
              </a:tr>
            </a:tbl>
          </a:graphicData>
        </a:graphic>
      </p:graphicFrame>
    </p:spTree>
    <p:extLst>
      <p:ext uri="{BB962C8B-B14F-4D97-AF65-F5344CB8AC3E}">
        <p14:creationId xmlns:p14="http://schemas.microsoft.com/office/powerpoint/2010/main" xmlns="" val="1808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A953FBB-A038-4051-BB58-9264081E22C6}"/>
              </a:ext>
            </a:extLst>
          </p:cNvPr>
          <p:cNvSpPr/>
          <p:nvPr/>
        </p:nvSpPr>
        <p:spPr>
          <a:xfrm>
            <a:off x="277952" y="43412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15</a:t>
            </a:r>
          </a:p>
        </p:txBody>
      </p:sp>
      <p:sp>
        <p:nvSpPr>
          <p:cNvPr id="4" name="TextBox 3">
            <a:extLst>
              <a:ext uri="{FF2B5EF4-FFF2-40B4-BE49-F238E27FC236}">
                <a16:creationId xmlns:a16="http://schemas.microsoft.com/office/drawing/2014/main" xmlns="" id="{7795DFF3-91EF-44C2-A8CF-F27A3CACC8F1}"/>
              </a:ext>
            </a:extLst>
          </p:cNvPr>
          <p:cNvSpPr txBox="1"/>
          <p:nvPr/>
        </p:nvSpPr>
        <p:spPr>
          <a:xfrm>
            <a:off x="865187" y="428190"/>
            <a:ext cx="6468035" cy="1600438"/>
          </a:xfrm>
          <a:prstGeom prst="rect">
            <a:avLst/>
          </a:prstGeom>
          <a:noFill/>
        </p:spPr>
        <p:txBody>
          <a:bodyPr wrap="square">
            <a:spAutoFit/>
          </a:bodyPr>
          <a:lstStyle/>
          <a:p>
            <a:pPr algn="l" fontAlgn="base"/>
            <a:r>
              <a:rPr lang="en-US" sz="1600" b="0" i="0" dirty="0">
                <a:effectLst/>
                <a:latin typeface="Arial" panose="020B0604020202020204" pitchFamily="34" charset="0"/>
              </a:rPr>
              <a:t>According to the author, the space water sources may be used for …</a:t>
            </a:r>
          </a:p>
          <a:p>
            <a:pPr algn="l" fontAlgn="base"/>
            <a:r>
              <a:rPr lang="en-US" sz="1600" b="0" i="0" dirty="0">
                <a:effectLst/>
                <a:latin typeface="Arial" panose="020B0604020202020204" pitchFamily="34" charset="0"/>
              </a:rPr>
              <a:t>A) the production of electricity.</a:t>
            </a:r>
          </a:p>
          <a:p>
            <a:pPr algn="l" fontAlgn="base"/>
            <a:r>
              <a:rPr lang="en-US" sz="1600" b="0" i="0" dirty="0">
                <a:effectLst/>
                <a:latin typeface="Arial" panose="020B0604020202020204" pitchFamily="34" charset="0"/>
              </a:rPr>
              <a:t>B) fuel production.</a:t>
            </a:r>
          </a:p>
          <a:p>
            <a:pPr algn="l" fontAlgn="base"/>
            <a:r>
              <a:rPr lang="en-US" sz="1600" b="0" i="0" dirty="0">
                <a:effectLst/>
                <a:latin typeface="Arial" panose="020B0604020202020204" pitchFamily="34" charset="0"/>
              </a:rPr>
              <a:t>C) moon exploration.</a:t>
            </a:r>
          </a:p>
          <a:p>
            <a:pPr algn="l" fontAlgn="base"/>
            <a:r>
              <a:rPr lang="en-US" sz="1600" b="0" i="0" dirty="0">
                <a:effectLst/>
                <a:latin typeface="Arial" panose="020B0604020202020204" pitchFamily="34" charset="0"/>
              </a:rPr>
              <a:t>D) water supplies for spaceships.</a:t>
            </a:r>
          </a:p>
          <a:p>
            <a:pPr algn="l" fontAlgn="base"/>
            <a:endParaRPr lang="en-US" b="0" i="0" dirty="0">
              <a:solidFill>
                <a:srgbClr val="555555"/>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01C51677-0F55-4868-9546-3D40C9B27237}"/>
              </a:ext>
            </a:extLst>
          </p:cNvPr>
          <p:cNvSpPr/>
          <p:nvPr/>
        </p:nvSpPr>
        <p:spPr>
          <a:xfrm>
            <a:off x="286963" y="220016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16</a:t>
            </a:r>
          </a:p>
        </p:txBody>
      </p:sp>
      <p:sp>
        <p:nvSpPr>
          <p:cNvPr id="7" name="TextBox 6">
            <a:extLst>
              <a:ext uri="{FF2B5EF4-FFF2-40B4-BE49-F238E27FC236}">
                <a16:creationId xmlns:a16="http://schemas.microsoft.com/office/drawing/2014/main" xmlns="" id="{E717D639-7792-490D-B08F-437001E4EBA8}"/>
              </a:ext>
            </a:extLst>
          </p:cNvPr>
          <p:cNvSpPr txBox="1"/>
          <p:nvPr/>
        </p:nvSpPr>
        <p:spPr>
          <a:xfrm>
            <a:off x="903240" y="2167953"/>
            <a:ext cx="6468034" cy="1815882"/>
          </a:xfrm>
          <a:prstGeom prst="rect">
            <a:avLst/>
          </a:prstGeom>
          <a:noFill/>
        </p:spPr>
        <p:txBody>
          <a:bodyPr wrap="square">
            <a:spAutoFit/>
          </a:bodyPr>
          <a:lstStyle/>
          <a:p>
            <a:pPr algn="l" fontAlgn="base"/>
            <a:r>
              <a:rPr lang="en-US" sz="1600" b="0" i="0" dirty="0">
                <a:effectLst/>
                <a:latin typeface="Arial" panose="020B0604020202020204" pitchFamily="34" charset="0"/>
              </a:rPr>
              <a:t>The </a:t>
            </a:r>
            <a:r>
              <a:rPr lang="en-US" sz="1600" b="0" i="1" dirty="0">
                <a:effectLst/>
                <a:latin typeface="inherit"/>
              </a:rPr>
              <a:t>Google </a:t>
            </a:r>
            <a:r>
              <a:rPr lang="en-US" sz="1600" b="0" i="0" dirty="0">
                <a:effectLst/>
                <a:latin typeface="Arial" panose="020B0604020202020204" pitchFamily="34" charset="0"/>
              </a:rPr>
              <a:t>and </a:t>
            </a:r>
            <a:r>
              <a:rPr lang="en-US" sz="1600" b="0" i="1" dirty="0">
                <a:effectLst/>
                <a:latin typeface="inherit"/>
              </a:rPr>
              <a:t>Microsoft</a:t>
            </a:r>
            <a:r>
              <a:rPr lang="en-US" sz="1600" b="0" i="0" dirty="0">
                <a:effectLst/>
                <a:latin typeface="Arial" panose="020B0604020202020204" pitchFamily="34" charset="0"/>
              </a:rPr>
              <a:t> (paragraph 9) are mentioned to …</a:t>
            </a:r>
          </a:p>
          <a:p>
            <a:pPr algn="l" fontAlgn="base"/>
            <a:r>
              <a:rPr lang="en-US" sz="1600" b="0" i="0" dirty="0">
                <a:effectLst/>
                <a:latin typeface="Arial" panose="020B0604020202020204" pitchFamily="34" charset="0"/>
              </a:rPr>
              <a:t>A) show that space research is important for computer science.</a:t>
            </a:r>
          </a:p>
          <a:p>
            <a:pPr algn="l" fontAlgn="base"/>
            <a:r>
              <a:rPr lang="en-US" sz="1600" b="0" i="0" dirty="0">
                <a:effectLst/>
                <a:latin typeface="Arial" panose="020B0604020202020204" pitchFamily="34" charset="0"/>
              </a:rPr>
              <a:t>B) prove that asteroids can be commercially attractive.</a:t>
            </a:r>
          </a:p>
          <a:p>
            <a:pPr algn="l" fontAlgn="base"/>
            <a:r>
              <a:rPr lang="en-US" sz="1600" b="0" i="0" dirty="0">
                <a:effectLst/>
                <a:latin typeface="Arial" panose="020B0604020202020204" pitchFamily="34" charset="0"/>
              </a:rPr>
              <a:t>C) explain how </a:t>
            </a:r>
            <a:r>
              <a:rPr lang="en-US" sz="1600" b="0" i="1" dirty="0">
                <a:effectLst/>
                <a:latin typeface="inherit"/>
              </a:rPr>
              <a:t>Planetary Resources</a:t>
            </a:r>
            <a:r>
              <a:rPr lang="en-US" sz="1600" b="1" i="1" dirty="0">
                <a:effectLst/>
                <a:latin typeface="inherit"/>
              </a:rPr>
              <a:t> </a:t>
            </a:r>
            <a:r>
              <a:rPr lang="en-US" sz="1600" b="0" i="1" dirty="0">
                <a:effectLst/>
                <a:latin typeface="inherit"/>
              </a:rPr>
              <a:t>Inc.</a:t>
            </a:r>
            <a:r>
              <a:rPr lang="en-US" sz="1600" b="0" i="0" dirty="0">
                <a:effectLst/>
                <a:latin typeface="Arial" panose="020B0604020202020204" pitchFamily="34" charset="0"/>
              </a:rPr>
              <a:t> became famous.</a:t>
            </a:r>
          </a:p>
          <a:p>
            <a:pPr algn="l" fontAlgn="base"/>
            <a:r>
              <a:rPr lang="en-US" sz="1600" b="0" i="0" dirty="0">
                <a:effectLst/>
                <a:latin typeface="Arial" panose="020B0604020202020204" pitchFamily="34" charset="0"/>
              </a:rPr>
              <a:t>D) that asteroids can interfere with the Internet.</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8" name="Прямоугольник 7">
            <a:extLst>
              <a:ext uri="{FF2B5EF4-FFF2-40B4-BE49-F238E27FC236}">
                <a16:creationId xmlns:a16="http://schemas.microsoft.com/office/drawing/2014/main" xmlns="" id="{64247231-BC81-4A07-99B0-FDEC6A071800}"/>
              </a:ext>
            </a:extLst>
          </p:cNvPr>
          <p:cNvSpPr/>
          <p:nvPr/>
        </p:nvSpPr>
        <p:spPr>
          <a:xfrm>
            <a:off x="275270" y="405555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17</a:t>
            </a:r>
          </a:p>
        </p:txBody>
      </p:sp>
      <p:sp>
        <p:nvSpPr>
          <p:cNvPr id="10" name="TextBox 9">
            <a:extLst>
              <a:ext uri="{FF2B5EF4-FFF2-40B4-BE49-F238E27FC236}">
                <a16:creationId xmlns:a16="http://schemas.microsoft.com/office/drawing/2014/main" xmlns="" id="{4CF715D3-ED5B-4776-9F97-CF562DEE7640}"/>
              </a:ext>
            </a:extLst>
          </p:cNvPr>
          <p:cNvSpPr txBox="1"/>
          <p:nvPr/>
        </p:nvSpPr>
        <p:spPr>
          <a:xfrm>
            <a:off x="903240" y="3971764"/>
            <a:ext cx="6544141" cy="2308324"/>
          </a:xfrm>
          <a:prstGeom prst="rect">
            <a:avLst/>
          </a:prstGeom>
          <a:noFill/>
        </p:spPr>
        <p:txBody>
          <a:bodyPr wrap="square">
            <a:spAutoFit/>
          </a:bodyPr>
          <a:lstStyle/>
          <a:p>
            <a:pPr algn="l" fontAlgn="base"/>
            <a:r>
              <a:rPr lang="en-US" sz="1600" b="0" i="0" dirty="0">
                <a:effectLst/>
                <a:latin typeface="Arial" panose="020B0604020202020204" pitchFamily="34" charset="0"/>
                <a:cs typeface="Arial" panose="020B0604020202020204" pitchFamily="34" charset="0"/>
              </a:rPr>
              <a:t>The expression </a:t>
            </a:r>
            <a:r>
              <a:rPr lang="en-US" sz="1600" b="0" i="1" dirty="0">
                <a:effectLst/>
                <a:latin typeface="Arial" panose="020B0604020202020204" pitchFamily="34" charset="0"/>
                <a:cs typeface="Arial" panose="020B0604020202020204" pitchFamily="34" charset="0"/>
              </a:rPr>
              <a:t>“put the gears in motion”</a:t>
            </a:r>
            <a:r>
              <a:rPr lang="en-US" sz="1600" b="0" i="0" dirty="0">
                <a:effectLst/>
                <a:latin typeface="Arial" panose="020B0604020202020204" pitchFamily="34" charset="0"/>
                <a:cs typeface="Arial" panose="020B0604020202020204" pitchFamily="34" charset="0"/>
              </a:rPr>
              <a:t> in “…it is wise to </a:t>
            </a:r>
            <a:r>
              <a:rPr lang="en-US" sz="1600" b="1" i="0" dirty="0">
                <a:effectLst/>
                <a:latin typeface="Arial" panose="020B0604020202020204" pitchFamily="34" charset="0"/>
                <a:cs typeface="Arial" panose="020B0604020202020204" pitchFamily="34" charset="0"/>
              </a:rPr>
              <a:t>put the gears in motion</a:t>
            </a:r>
            <a:r>
              <a:rPr lang="en-US" sz="1600" b="0" i="0" dirty="0">
                <a:effectLst/>
                <a:latin typeface="Arial" panose="020B0604020202020204" pitchFamily="34" charset="0"/>
                <a:cs typeface="Arial" panose="020B0604020202020204" pitchFamily="34" charset="0"/>
              </a:rPr>
              <a:t> now” (paragraph 9) means …</a:t>
            </a:r>
          </a:p>
          <a:p>
            <a:pPr algn="l" fontAlgn="base"/>
            <a:r>
              <a:rPr lang="en-US" sz="1600" b="0" i="0" dirty="0">
                <a:effectLst/>
                <a:latin typeface="Arial" panose="020B0604020202020204" pitchFamily="34" charset="0"/>
                <a:cs typeface="Arial" panose="020B0604020202020204" pitchFamily="34" charset="0"/>
              </a:rPr>
              <a:t>A) to move.</a:t>
            </a:r>
          </a:p>
          <a:p>
            <a:pPr algn="l" fontAlgn="base"/>
            <a:r>
              <a:rPr lang="en-US" sz="1600" b="0" i="0" dirty="0">
                <a:effectLst/>
                <a:latin typeface="Arial" panose="020B0604020202020204" pitchFamily="34" charset="0"/>
                <a:cs typeface="Arial" panose="020B0604020202020204" pitchFamily="34" charset="0"/>
              </a:rPr>
              <a:t>B) to explore.</a:t>
            </a:r>
          </a:p>
          <a:p>
            <a:pPr algn="l" fontAlgn="base"/>
            <a:r>
              <a:rPr lang="en-US" sz="1600" b="0" i="0" dirty="0">
                <a:effectLst/>
                <a:latin typeface="Arial" panose="020B0604020202020204" pitchFamily="34" charset="0"/>
                <a:cs typeface="Arial" panose="020B0604020202020204" pitchFamily="34" charset="0"/>
              </a:rPr>
              <a:t>C) to begin.</a:t>
            </a:r>
          </a:p>
          <a:p>
            <a:pPr algn="l" fontAlgn="base"/>
            <a:r>
              <a:rPr lang="en-US" sz="1600" b="0" i="0" dirty="0">
                <a:effectLst/>
                <a:latin typeface="Arial" panose="020B0604020202020204" pitchFamily="34" charset="0"/>
                <a:cs typeface="Arial" panose="020B0604020202020204" pitchFamily="34" charset="0"/>
              </a:rPr>
              <a:t>D) to invest.</a:t>
            </a:r>
          </a:p>
          <a:p>
            <a:pPr algn="l" fontAlgn="base"/>
            <a:r>
              <a:rPr lang="en-US" sz="1600" b="0" i="0" dirty="0">
                <a:solidFill>
                  <a:srgbClr val="555555"/>
                </a:solidFill>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11" name="Прямоугольник 10">
            <a:extLst>
              <a:ext uri="{FF2B5EF4-FFF2-40B4-BE49-F238E27FC236}">
                <a16:creationId xmlns:a16="http://schemas.microsoft.com/office/drawing/2014/main" xmlns="" id="{3D4421B2-07A4-4CBA-9CDD-EEE88B2A577F}"/>
              </a:ext>
            </a:extLst>
          </p:cNvPr>
          <p:cNvSpPr/>
          <p:nvPr/>
        </p:nvSpPr>
        <p:spPr>
          <a:xfrm>
            <a:off x="6591997" y="1172221"/>
            <a:ext cx="564777" cy="44894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2" name="Прямоугольник 11">
            <a:extLst>
              <a:ext uri="{FF2B5EF4-FFF2-40B4-BE49-F238E27FC236}">
                <a16:creationId xmlns:a16="http://schemas.microsoft.com/office/drawing/2014/main" xmlns="" id="{93942B2A-41EB-4FE8-8DC9-20FD6D6398A8}"/>
              </a:ext>
            </a:extLst>
          </p:cNvPr>
          <p:cNvSpPr/>
          <p:nvPr/>
        </p:nvSpPr>
        <p:spPr>
          <a:xfrm>
            <a:off x="6612876" y="265792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50EE329D-18AD-41BB-A500-19D9166E20A2}"/>
              </a:ext>
            </a:extLst>
          </p:cNvPr>
          <p:cNvSpPr/>
          <p:nvPr/>
        </p:nvSpPr>
        <p:spPr>
          <a:xfrm>
            <a:off x="6656435" y="474905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F98E59CB-4207-4D80-BD77-8157FA71AB37}"/>
              </a:ext>
            </a:extLst>
          </p:cNvPr>
          <p:cNvSpPr/>
          <p:nvPr/>
        </p:nvSpPr>
        <p:spPr>
          <a:xfrm>
            <a:off x="275269" y="591093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18</a:t>
            </a:r>
          </a:p>
        </p:txBody>
      </p:sp>
      <p:sp>
        <p:nvSpPr>
          <p:cNvPr id="16" name="TextBox 15">
            <a:extLst>
              <a:ext uri="{FF2B5EF4-FFF2-40B4-BE49-F238E27FC236}">
                <a16:creationId xmlns:a16="http://schemas.microsoft.com/office/drawing/2014/main" xmlns="" id="{67660ACE-7447-4FF9-9078-7592D77A6423}"/>
              </a:ext>
            </a:extLst>
          </p:cNvPr>
          <p:cNvSpPr txBox="1"/>
          <p:nvPr/>
        </p:nvSpPr>
        <p:spPr>
          <a:xfrm>
            <a:off x="903239" y="5921864"/>
            <a:ext cx="6274414" cy="1569660"/>
          </a:xfrm>
          <a:prstGeom prst="rect">
            <a:avLst/>
          </a:prstGeom>
          <a:noFill/>
        </p:spPr>
        <p:txBody>
          <a:bodyPr wrap="square">
            <a:spAutoFit/>
          </a:bodyPr>
          <a:lstStyle/>
          <a:p>
            <a:pPr algn="l" fontAlgn="base"/>
            <a:r>
              <a:rPr lang="en-US" sz="1600" b="0" i="0" dirty="0">
                <a:effectLst/>
                <a:latin typeface="Arial" panose="020B0604020202020204" pitchFamily="34" charset="0"/>
              </a:rPr>
              <a:t>What idea is stressed in the last two paragraphs?</a:t>
            </a:r>
          </a:p>
          <a:p>
            <a:pPr algn="l" fontAlgn="base"/>
            <a:r>
              <a:rPr lang="en-US" sz="1600" b="0" i="0" dirty="0">
                <a:effectLst/>
                <a:latin typeface="Arial" panose="020B0604020202020204" pitchFamily="34" charset="0"/>
              </a:rPr>
              <a:t>A) Asteroids are unique objects for scientific research.</a:t>
            </a:r>
          </a:p>
          <a:p>
            <a:pPr algn="l" fontAlgn="base"/>
            <a:r>
              <a:rPr lang="en-US" sz="1600" b="0" i="0" dirty="0">
                <a:effectLst/>
                <a:latin typeface="Arial" panose="020B0604020202020204" pitchFamily="34" charset="0"/>
              </a:rPr>
              <a:t>B) International Space Station is the heaviest object in space.</a:t>
            </a:r>
          </a:p>
          <a:p>
            <a:pPr algn="l" fontAlgn="base"/>
            <a:r>
              <a:rPr lang="en-US" sz="1600" b="0" i="0" dirty="0">
                <a:effectLst/>
                <a:latin typeface="Arial" panose="020B0604020202020204" pitchFamily="34" charset="0"/>
              </a:rPr>
              <a:t>C) There is room for further achievements in space exploration.</a:t>
            </a:r>
          </a:p>
          <a:p>
            <a:pPr algn="l" fontAlgn="base"/>
            <a:r>
              <a:rPr lang="en-US" sz="1600" b="0" i="0" dirty="0">
                <a:effectLst/>
                <a:latin typeface="Arial" panose="020B0604020202020204" pitchFamily="34" charset="0"/>
              </a:rPr>
              <a:t>D) Only smart administration can manage space programs.</a:t>
            </a:r>
          </a:p>
          <a:p>
            <a:pPr algn="l" fontAlgn="base"/>
            <a:r>
              <a:rPr lang="en-US" sz="1600" b="0" i="0" dirty="0">
                <a:solidFill>
                  <a:srgbClr val="555555"/>
                </a:solidFill>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FECC4C6E-82BA-4C84-8040-581D37487CA8}"/>
              </a:ext>
            </a:extLst>
          </p:cNvPr>
          <p:cNvSpPr/>
          <p:nvPr/>
        </p:nvSpPr>
        <p:spPr>
          <a:xfrm>
            <a:off x="6649092" y="634826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Tree>
    <p:extLst>
      <p:ext uri="{BB962C8B-B14F-4D97-AF65-F5344CB8AC3E}">
        <p14:creationId xmlns:p14="http://schemas.microsoft.com/office/powerpoint/2010/main" xmlns="" val="252167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67A0977-33FD-42AD-BEB0-45A8BE4BFE28}"/>
              </a:ext>
            </a:extLst>
          </p:cNvPr>
          <p:cNvSpPr/>
          <p:nvPr/>
        </p:nvSpPr>
        <p:spPr>
          <a:xfrm>
            <a:off x="465083" y="178365"/>
            <a:ext cx="662950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ru-RU" sz="3600" b="1" dirty="0">
                <a:ln w="9525">
                  <a:solidFill>
                    <a:schemeClr val="bg1"/>
                  </a:solidFill>
                  <a:prstDash val="solid"/>
                </a:ln>
                <a:effectLst>
                  <a:outerShdw blurRad="12700" dist="38100" dir="2700000" algn="tl" rotWithShape="0">
                    <a:schemeClr val="bg1">
                      <a:lumMod val="50000"/>
                    </a:schemeClr>
                  </a:outerShdw>
                </a:effectLst>
              </a:rPr>
              <a:t>3</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Грамматика и лексика</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3">
            <a:extLst>
              <a:ext uri="{FF2B5EF4-FFF2-40B4-BE49-F238E27FC236}">
                <a16:creationId xmlns:a16="http://schemas.microsoft.com/office/drawing/2014/main" xmlns="" id="{E933B69F-81BB-4707-965D-E95CA00879AB}"/>
              </a:ext>
            </a:extLst>
          </p:cNvPr>
          <p:cNvSpPr txBox="1"/>
          <p:nvPr/>
        </p:nvSpPr>
        <p:spPr>
          <a:xfrm>
            <a:off x="323019" y="824696"/>
            <a:ext cx="6913635" cy="1323439"/>
          </a:xfrm>
          <a:prstGeom prst="rect">
            <a:avLst/>
          </a:prstGeom>
          <a:noFill/>
        </p:spPr>
        <p:txBody>
          <a:bodyPr wrap="square">
            <a:spAutoFit/>
          </a:bodyPr>
          <a:lstStyle/>
          <a:p>
            <a:r>
              <a:rPr lang="ru-RU" sz="1600" b="0" i="1" dirty="0">
                <a:effectLst/>
                <a:latin typeface="Arial" panose="020B0604020202020204" pitchFamily="34" charset="0"/>
              </a:rPr>
              <a:t>Прочтите текст ниже. Преобразуйте слова, напечатанные заглавными буквами в </a:t>
            </a:r>
            <a:r>
              <a:rPr lang="ru-RU" sz="1600" i="1" dirty="0">
                <a:latin typeface="Arial" panose="020B0604020202020204" pitchFamily="34" charset="0"/>
              </a:rPr>
              <a:t>конце</a:t>
            </a:r>
            <a:r>
              <a:rPr lang="ru-RU" sz="1600" b="0" i="1" dirty="0">
                <a:effectLst/>
                <a:latin typeface="Arial" panose="020B0604020202020204" pitchFamily="34" charset="0"/>
              </a:rPr>
              <a:t> строк, обозначенных цифрами </a:t>
            </a:r>
            <a:r>
              <a:rPr lang="ru-RU" sz="1600" b="1" i="1" dirty="0">
                <a:effectLst/>
                <a:latin typeface="inherit"/>
              </a:rPr>
              <a:t>19-24</a:t>
            </a:r>
            <a:r>
              <a:rPr lang="ru-RU" sz="1600" b="0" i="1" dirty="0">
                <a:effectLst/>
                <a:latin typeface="Arial" panose="020B0604020202020204" pitchFamily="34" charset="0"/>
              </a:rPr>
              <a:t>, чтобы они грамматически соответствовали содержанию текста. Заполните пропуски словами, которые вы получили. Каждый проход соответствует отдельной задаче из группы </a:t>
            </a:r>
            <a:r>
              <a:rPr lang="ru-RU" sz="1600" b="1" i="1" dirty="0">
                <a:effectLst/>
                <a:latin typeface="inherit"/>
              </a:rPr>
              <a:t>19-24</a:t>
            </a:r>
            <a:r>
              <a:rPr lang="ru-RU" sz="1600" b="0" i="1" dirty="0">
                <a:effectLst/>
                <a:latin typeface="Arial" panose="020B0604020202020204" pitchFamily="34" charset="0"/>
              </a:rPr>
              <a:t>.</a:t>
            </a:r>
            <a:endParaRPr lang="ru-RU" sz="1600" dirty="0"/>
          </a:p>
        </p:txBody>
      </p:sp>
      <p:sp>
        <p:nvSpPr>
          <p:cNvPr id="8" name="TextBox 7">
            <a:extLst>
              <a:ext uri="{FF2B5EF4-FFF2-40B4-BE49-F238E27FC236}">
                <a16:creationId xmlns:a16="http://schemas.microsoft.com/office/drawing/2014/main" xmlns="" id="{2CEFAB51-B9FC-44C7-B742-D39D50CF6378}"/>
              </a:ext>
            </a:extLst>
          </p:cNvPr>
          <p:cNvSpPr txBox="1"/>
          <p:nvPr/>
        </p:nvSpPr>
        <p:spPr>
          <a:xfrm>
            <a:off x="978950" y="2436655"/>
            <a:ext cx="5546541" cy="8293104"/>
          </a:xfrm>
          <a:prstGeom prst="rect">
            <a:avLst/>
          </a:prstGeom>
          <a:noFill/>
        </p:spPr>
        <p:txBody>
          <a:bodyPr wrap="square">
            <a:spAutoFit/>
          </a:bodyPr>
          <a:lstStyle/>
          <a:p>
            <a:pPr algn="ctr" fontAlgn="base"/>
            <a:r>
              <a:rPr lang="en-US" b="1" dirty="0">
                <a:effectLst/>
                <a:latin typeface="Arial" panose="020B0604020202020204" pitchFamily="34" charset="0"/>
                <a:cs typeface="Arial" panose="020B0604020202020204" pitchFamily="34" charset="0"/>
              </a:rPr>
              <a:t>A solution for drivers</a:t>
            </a:r>
          </a:p>
          <a:p>
            <a:pPr algn="l" fontAlgn="base"/>
            <a:r>
              <a:rPr lang="en-US" b="0" i="0" dirty="0">
                <a:effectLst/>
                <a:latin typeface="Arial" panose="020B0604020202020204" pitchFamily="34" charset="0"/>
                <a:cs typeface="Arial" panose="020B0604020202020204" pitchFamily="34" charset="0"/>
              </a:rPr>
              <a:t> </a:t>
            </a:r>
          </a:p>
          <a:p>
            <a:pPr algn="l" fontAlgn="base">
              <a:lnSpc>
                <a:spcPct val="150000"/>
              </a:lnSpc>
            </a:pPr>
            <a:r>
              <a:rPr lang="en-US" b="0" i="0" dirty="0">
                <a:effectLst/>
                <a:latin typeface="Arial" panose="020B0604020202020204" pitchFamily="34" charset="0"/>
                <a:cs typeface="Arial" panose="020B0604020202020204" pitchFamily="34" charset="0"/>
              </a:rPr>
              <a:t>It’s a problem for any driver to drive in sunny weather. Wearing sunglasses _______much – it’s still very hard to see anything in front of you.</a:t>
            </a:r>
          </a:p>
          <a:p>
            <a:pPr algn="l" fontAlgn="base">
              <a:lnSpc>
                <a:spcPct val="150000"/>
              </a:lnSpc>
            </a:pPr>
            <a:r>
              <a:rPr lang="en-US" b="0" i="0" dirty="0">
                <a:effectLst/>
                <a:latin typeface="Arial" panose="020B0604020202020204" pitchFamily="34" charset="0"/>
                <a:cs typeface="Arial" panose="020B0604020202020204" pitchFamily="34" charset="0"/>
              </a:rPr>
              <a:t>Now there is a solution to this problem. In 2011 LCD sunglasses ______. They dynamically block direct sunlight. There’s no doubt that in the future more drivers _____ them.</a:t>
            </a:r>
          </a:p>
          <a:p>
            <a:pPr algn="l" fontAlgn="base">
              <a:lnSpc>
                <a:spcPct val="150000"/>
              </a:lnSpc>
            </a:pPr>
            <a:endParaRPr lang="en-US" b="0" i="0" dirty="0">
              <a:effectLst/>
              <a:latin typeface="Arial" panose="020B0604020202020204" pitchFamily="34" charset="0"/>
              <a:cs typeface="Arial" panose="020B0604020202020204" pitchFamily="34" charset="0"/>
            </a:endParaRPr>
          </a:p>
          <a:p>
            <a:pPr algn="ctr" fontAlgn="base">
              <a:lnSpc>
                <a:spcPct val="150000"/>
              </a:lnSpc>
            </a:pPr>
            <a:r>
              <a:rPr lang="en-US" b="1" dirty="0" err="1">
                <a:effectLst/>
                <a:latin typeface="Arial" panose="020B0604020202020204" pitchFamily="34" charset="0"/>
                <a:cs typeface="Arial" panose="020B0604020202020204" pitchFamily="34" charset="0"/>
              </a:rPr>
              <a:t>Meteora</a:t>
            </a:r>
            <a:endParaRPr lang="en-US" b="0" i="0" dirty="0">
              <a:effectLst/>
              <a:latin typeface="Arial" panose="020B0604020202020204" pitchFamily="34" charset="0"/>
              <a:cs typeface="Arial" panose="020B0604020202020204" pitchFamily="34" charset="0"/>
            </a:endParaRPr>
          </a:p>
          <a:p>
            <a:pPr algn="l" fontAlgn="base">
              <a:lnSpc>
                <a:spcPct val="150000"/>
              </a:lnSpc>
            </a:pPr>
            <a:r>
              <a:rPr lang="en-US" b="0" i="0" dirty="0" err="1">
                <a:effectLst/>
                <a:latin typeface="Arial" panose="020B0604020202020204" pitchFamily="34" charset="0"/>
                <a:cs typeface="Arial" panose="020B0604020202020204" pitchFamily="34" charset="0"/>
              </a:rPr>
              <a:t>Meteora</a:t>
            </a:r>
            <a:r>
              <a:rPr lang="en-US" b="0" i="0" dirty="0">
                <a:effectLst/>
                <a:latin typeface="Arial" panose="020B0604020202020204" pitchFamily="34" charset="0"/>
                <a:cs typeface="Arial" panose="020B0604020202020204" pitchFamily="34" charset="0"/>
              </a:rPr>
              <a:t> is an area that attracts thousands of tourists from all over the world. </a:t>
            </a:r>
            <a:r>
              <a:rPr lang="en-US" b="0" i="0" dirty="0" err="1">
                <a:effectLst/>
                <a:latin typeface="Arial" panose="020B0604020202020204" pitchFamily="34" charset="0"/>
                <a:cs typeface="Arial" panose="020B0604020202020204" pitchFamily="34" charset="0"/>
              </a:rPr>
              <a:t>Meteora</a:t>
            </a:r>
            <a:r>
              <a:rPr lang="en-US" b="0" i="0" dirty="0">
                <a:effectLst/>
                <a:latin typeface="Arial" panose="020B0604020202020204" pitchFamily="34" charset="0"/>
                <a:cs typeface="Arial" panose="020B0604020202020204" pitchFamily="34" charset="0"/>
              </a:rPr>
              <a:t> _______ in Greece. It is famous for the ancient monasteries _______ right on the eroded rocks.</a:t>
            </a:r>
          </a:p>
          <a:p>
            <a:pPr algn="l" fontAlgn="base">
              <a:lnSpc>
                <a:spcPct val="150000"/>
              </a:lnSpc>
            </a:pPr>
            <a:r>
              <a:rPr lang="en-US" b="0" i="0" dirty="0">
                <a:effectLst/>
                <a:latin typeface="Arial" panose="020B0604020202020204" pitchFamily="34" charset="0"/>
                <a:cs typeface="Arial" panose="020B0604020202020204" pitchFamily="34" charset="0"/>
              </a:rPr>
              <a:t>Now tourists enjoy ___</a:t>
            </a:r>
            <a:r>
              <a:rPr lang="en-US" b="1" dirty="0">
                <a:latin typeface="Arial" panose="020B0604020202020204" pitchFamily="34" charset="0"/>
                <a:cs typeface="Arial" panose="020B0604020202020204" pitchFamily="34" charset="0"/>
              </a:rPr>
              <a:t>___</a:t>
            </a:r>
            <a:r>
              <a:rPr lang="en-US" b="0" i="0" dirty="0">
                <a:effectLst/>
                <a:latin typeface="Arial" panose="020B0604020202020204" pitchFamily="34" charset="0"/>
                <a:cs typeface="Arial" panose="020B0604020202020204" pitchFamily="34" charset="0"/>
              </a:rPr>
              <a:t>__ them and they take numerous pictures. The </a:t>
            </a:r>
            <a:r>
              <a:rPr lang="en-US" dirty="0">
                <a:latin typeface="Arial" panose="020B0604020202020204" pitchFamily="34" charset="0"/>
                <a:cs typeface="Arial" panose="020B0604020202020204" pitchFamily="34" charset="0"/>
              </a:rPr>
              <a:t>best </a:t>
            </a:r>
            <a:r>
              <a:rPr lang="en-US" b="0" i="0" dirty="0">
                <a:effectLst/>
                <a:latin typeface="Arial" panose="020B0604020202020204" pitchFamily="34" charset="0"/>
                <a:cs typeface="Arial" panose="020B0604020202020204" pitchFamily="34" charset="0"/>
              </a:rPr>
              <a:t>way to reach this amazing place is to take a bus from Athens.</a:t>
            </a:r>
          </a:p>
          <a:p>
            <a:pPr algn="l" fontAlgn="base">
              <a:lnSpc>
                <a:spcPct val="150000"/>
              </a:lnSpc>
            </a:pPr>
            <a:r>
              <a:rPr lang="en-US" sz="1500" b="0" i="0" dirty="0">
                <a:effectLst/>
                <a:latin typeface="Arial" panose="020B0604020202020204" pitchFamily="34" charset="0"/>
              </a:rPr>
              <a:t> </a:t>
            </a:r>
          </a:p>
          <a:p>
            <a:pPr algn="l" fontAlgn="base">
              <a:lnSpc>
                <a:spcPct val="150000"/>
              </a:lnSpc>
            </a:pPr>
            <a:r>
              <a:rPr lang="en-US" sz="1600" b="0" i="0" dirty="0">
                <a:effectLst/>
                <a:latin typeface="Arial" panose="020B0604020202020204" pitchFamily="34" charset="0"/>
              </a:rPr>
              <a:t> </a:t>
            </a:r>
          </a:p>
          <a:p>
            <a:pPr algn="l" fontAlgn="base">
              <a:lnSpc>
                <a:spcPct val="150000"/>
              </a:lnSpc>
            </a:pPr>
            <a:r>
              <a:rPr lang="en-US" sz="1400"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7A2C29E4-4A62-46AD-839C-F48BE9393C40}"/>
              </a:ext>
            </a:extLst>
          </p:cNvPr>
          <p:cNvSpPr txBox="1"/>
          <p:nvPr/>
        </p:nvSpPr>
        <p:spPr>
          <a:xfrm>
            <a:off x="6294552" y="3459672"/>
            <a:ext cx="1218581" cy="338554"/>
          </a:xfrm>
          <a:prstGeom prst="rect">
            <a:avLst/>
          </a:prstGeom>
          <a:noFill/>
        </p:spPr>
        <p:txBody>
          <a:bodyPr wrap="square" rtlCol="0">
            <a:spAutoFit/>
          </a:bodyPr>
          <a:lstStyle/>
          <a:p>
            <a:r>
              <a:rPr lang="en-US" sz="1600" b="1" dirty="0">
                <a:latin typeface="inherit"/>
              </a:rPr>
              <a:t>NOT/HELP</a:t>
            </a:r>
            <a:endParaRPr lang="ru-RU" sz="1600" b="1" dirty="0">
              <a:latin typeface="inherit"/>
            </a:endParaRPr>
          </a:p>
        </p:txBody>
      </p:sp>
      <p:sp>
        <p:nvSpPr>
          <p:cNvPr id="11" name="TextBox 10">
            <a:extLst>
              <a:ext uri="{FF2B5EF4-FFF2-40B4-BE49-F238E27FC236}">
                <a16:creationId xmlns:a16="http://schemas.microsoft.com/office/drawing/2014/main" xmlns="" id="{103E1413-ACA1-452F-8B5D-C1688E8FFF7E}"/>
              </a:ext>
            </a:extLst>
          </p:cNvPr>
          <p:cNvSpPr txBox="1"/>
          <p:nvPr/>
        </p:nvSpPr>
        <p:spPr>
          <a:xfrm>
            <a:off x="6364538" y="4771209"/>
            <a:ext cx="1170082" cy="338554"/>
          </a:xfrm>
          <a:prstGeom prst="rect">
            <a:avLst/>
          </a:prstGeom>
          <a:noFill/>
        </p:spPr>
        <p:txBody>
          <a:bodyPr wrap="square">
            <a:spAutoFit/>
          </a:bodyPr>
          <a:lstStyle/>
          <a:p>
            <a:r>
              <a:rPr lang="en-US" sz="1600" b="1" dirty="0"/>
              <a:t>INVENT</a:t>
            </a:r>
            <a:endParaRPr lang="ru-RU" sz="1600" b="1" dirty="0"/>
          </a:p>
        </p:txBody>
      </p:sp>
      <p:sp>
        <p:nvSpPr>
          <p:cNvPr id="12" name="Прямоугольник 11">
            <a:extLst>
              <a:ext uri="{FF2B5EF4-FFF2-40B4-BE49-F238E27FC236}">
                <a16:creationId xmlns:a16="http://schemas.microsoft.com/office/drawing/2014/main" xmlns="" id="{5772A7B7-3C58-4E26-8D35-227DC9647DEC}"/>
              </a:ext>
            </a:extLst>
          </p:cNvPr>
          <p:cNvSpPr/>
          <p:nvPr/>
        </p:nvSpPr>
        <p:spPr>
          <a:xfrm>
            <a:off x="229575" y="335534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r>
              <a:rPr lang="en-US" sz="2400" b="1" dirty="0">
                <a:solidFill>
                  <a:schemeClr val="tx1"/>
                </a:solidFill>
              </a:rPr>
              <a:t>9</a:t>
            </a: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B4664730-DFDD-4A14-BA91-26E09746928B}"/>
              </a:ext>
            </a:extLst>
          </p:cNvPr>
          <p:cNvSpPr/>
          <p:nvPr/>
        </p:nvSpPr>
        <p:spPr>
          <a:xfrm>
            <a:off x="229575" y="453588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6522FA38-AD8E-4B35-94FC-4A403FA12122}"/>
              </a:ext>
            </a:extLst>
          </p:cNvPr>
          <p:cNvSpPr/>
          <p:nvPr/>
        </p:nvSpPr>
        <p:spPr>
          <a:xfrm>
            <a:off x="215230" y="541447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a:t>
            </a: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80030E12-0494-4CF2-A297-18200BB1AB26}"/>
              </a:ext>
            </a:extLst>
          </p:cNvPr>
          <p:cNvSpPr/>
          <p:nvPr/>
        </p:nvSpPr>
        <p:spPr>
          <a:xfrm>
            <a:off x="182694" y="697136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a:t>
            </a: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C519D621-3512-4B91-A9BB-A6853F577C72}"/>
              </a:ext>
            </a:extLst>
          </p:cNvPr>
          <p:cNvSpPr/>
          <p:nvPr/>
        </p:nvSpPr>
        <p:spPr>
          <a:xfrm>
            <a:off x="182786" y="755217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a:t>
            </a:r>
            <a:endParaRPr lang="ru-RU" sz="2400" b="1" dirty="0">
              <a:solidFill>
                <a:schemeClr val="tx1"/>
              </a:solidFill>
            </a:endParaRPr>
          </a:p>
        </p:txBody>
      </p:sp>
      <p:sp>
        <p:nvSpPr>
          <p:cNvPr id="17" name="Прямоугольник 16">
            <a:extLst>
              <a:ext uri="{FF2B5EF4-FFF2-40B4-BE49-F238E27FC236}">
                <a16:creationId xmlns:a16="http://schemas.microsoft.com/office/drawing/2014/main" xmlns="" id="{53985D2C-4B2B-4D55-9285-83080A1A2A64}"/>
              </a:ext>
            </a:extLst>
          </p:cNvPr>
          <p:cNvSpPr/>
          <p:nvPr/>
        </p:nvSpPr>
        <p:spPr>
          <a:xfrm>
            <a:off x="182693" y="828604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24</a:t>
            </a:r>
            <a:endParaRPr lang="ru-RU" sz="2400" b="1" dirty="0">
              <a:solidFill>
                <a:schemeClr val="tx1"/>
              </a:solidFill>
            </a:endParaRPr>
          </a:p>
        </p:txBody>
      </p:sp>
      <p:sp>
        <p:nvSpPr>
          <p:cNvPr id="20" name="TextBox 19">
            <a:extLst>
              <a:ext uri="{FF2B5EF4-FFF2-40B4-BE49-F238E27FC236}">
                <a16:creationId xmlns:a16="http://schemas.microsoft.com/office/drawing/2014/main" xmlns="" id="{5F847F6A-1D3B-458E-948F-6A3CCF30AC98}"/>
              </a:ext>
            </a:extLst>
          </p:cNvPr>
          <p:cNvSpPr txBox="1"/>
          <p:nvPr/>
        </p:nvSpPr>
        <p:spPr>
          <a:xfrm>
            <a:off x="6359617" y="5423987"/>
            <a:ext cx="1179924" cy="338554"/>
          </a:xfrm>
          <a:prstGeom prst="rect">
            <a:avLst/>
          </a:prstGeom>
          <a:noFill/>
        </p:spPr>
        <p:txBody>
          <a:bodyPr wrap="square">
            <a:spAutoFit/>
          </a:bodyPr>
          <a:lstStyle/>
          <a:p>
            <a:r>
              <a:rPr lang="en-US" sz="1600" b="1" dirty="0">
                <a:latin typeface="inherit"/>
              </a:rPr>
              <a:t>USE</a:t>
            </a:r>
            <a:endParaRPr lang="ru-RU" sz="1600" dirty="0"/>
          </a:p>
        </p:txBody>
      </p:sp>
      <p:sp>
        <p:nvSpPr>
          <p:cNvPr id="22" name="TextBox 21">
            <a:extLst>
              <a:ext uri="{FF2B5EF4-FFF2-40B4-BE49-F238E27FC236}">
                <a16:creationId xmlns:a16="http://schemas.microsoft.com/office/drawing/2014/main" xmlns="" id="{CC48050C-5D39-415A-8D33-5C07FF7394AB}"/>
              </a:ext>
            </a:extLst>
          </p:cNvPr>
          <p:cNvSpPr txBox="1"/>
          <p:nvPr/>
        </p:nvSpPr>
        <p:spPr>
          <a:xfrm>
            <a:off x="6331724" y="7213601"/>
            <a:ext cx="1122095" cy="338554"/>
          </a:xfrm>
          <a:prstGeom prst="rect">
            <a:avLst/>
          </a:prstGeom>
          <a:noFill/>
        </p:spPr>
        <p:txBody>
          <a:bodyPr wrap="square">
            <a:spAutoFit/>
          </a:bodyPr>
          <a:lstStyle/>
          <a:p>
            <a:r>
              <a:rPr lang="en-US" sz="1600" b="1" i="0" dirty="0">
                <a:effectLst/>
                <a:latin typeface="inherit"/>
              </a:rPr>
              <a:t>SITUATE</a:t>
            </a:r>
            <a:endParaRPr lang="ru-RU" sz="1600" dirty="0"/>
          </a:p>
        </p:txBody>
      </p:sp>
      <p:sp>
        <p:nvSpPr>
          <p:cNvPr id="24" name="TextBox 23">
            <a:extLst>
              <a:ext uri="{FF2B5EF4-FFF2-40B4-BE49-F238E27FC236}">
                <a16:creationId xmlns:a16="http://schemas.microsoft.com/office/drawing/2014/main" xmlns="" id="{FE561002-C427-4902-BB6E-EA1315C6D486}"/>
              </a:ext>
            </a:extLst>
          </p:cNvPr>
          <p:cNvSpPr txBox="1"/>
          <p:nvPr/>
        </p:nvSpPr>
        <p:spPr>
          <a:xfrm>
            <a:off x="6294552" y="8002745"/>
            <a:ext cx="1122095" cy="338554"/>
          </a:xfrm>
          <a:prstGeom prst="rect">
            <a:avLst/>
          </a:prstGeom>
          <a:noFill/>
        </p:spPr>
        <p:txBody>
          <a:bodyPr wrap="square">
            <a:spAutoFit/>
          </a:bodyPr>
          <a:lstStyle/>
          <a:p>
            <a:r>
              <a:rPr lang="en-US" sz="1600" b="1" dirty="0">
                <a:latin typeface="inherit"/>
              </a:rPr>
              <a:t>BUILD</a:t>
            </a:r>
            <a:endParaRPr lang="ru-RU" sz="1600" dirty="0"/>
          </a:p>
        </p:txBody>
      </p:sp>
      <p:sp>
        <p:nvSpPr>
          <p:cNvPr id="26" name="TextBox 25">
            <a:extLst>
              <a:ext uri="{FF2B5EF4-FFF2-40B4-BE49-F238E27FC236}">
                <a16:creationId xmlns:a16="http://schemas.microsoft.com/office/drawing/2014/main" xmlns="" id="{A7818694-40BC-40D1-81C2-CC9A03EE3C2C}"/>
              </a:ext>
            </a:extLst>
          </p:cNvPr>
          <p:cNvSpPr txBox="1"/>
          <p:nvPr/>
        </p:nvSpPr>
        <p:spPr>
          <a:xfrm>
            <a:off x="6313880" y="8418141"/>
            <a:ext cx="1179924" cy="338554"/>
          </a:xfrm>
          <a:prstGeom prst="rect">
            <a:avLst/>
          </a:prstGeom>
          <a:noFill/>
        </p:spPr>
        <p:txBody>
          <a:bodyPr wrap="square">
            <a:spAutoFit/>
          </a:bodyPr>
          <a:lstStyle/>
          <a:p>
            <a:r>
              <a:rPr lang="en-US" sz="1600" b="1" dirty="0">
                <a:latin typeface="inherit"/>
              </a:rPr>
              <a:t>VISIT</a:t>
            </a:r>
            <a:endParaRPr lang="ru-RU" sz="1600" dirty="0"/>
          </a:p>
        </p:txBody>
      </p:sp>
    </p:spTree>
    <p:extLst>
      <p:ext uri="{BB962C8B-B14F-4D97-AF65-F5344CB8AC3E}">
        <p14:creationId xmlns:p14="http://schemas.microsoft.com/office/powerpoint/2010/main" xmlns="" val="141230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045F33-FAA5-4E9E-8A89-30D2BB202B02}"/>
              </a:ext>
            </a:extLst>
          </p:cNvPr>
          <p:cNvSpPr txBox="1"/>
          <p:nvPr/>
        </p:nvSpPr>
        <p:spPr>
          <a:xfrm>
            <a:off x="136187" y="219993"/>
            <a:ext cx="7423488" cy="1077218"/>
          </a:xfrm>
          <a:prstGeom prst="rect">
            <a:avLst/>
          </a:prstGeom>
          <a:noFill/>
        </p:spPr>
        <p:txBody>
          <a:bodyPr wrap="square">
            <a:spAutoFit/>
          </a:bodyPr>
          <a:lstStyle/>
          <a:p>
            <a:r>
              <a:rPr lang="ru-RU" sz="1600" b="0" i="1" dirty="0">
                <a:effectLst/>
                <a:latin typeface="Arial" panose="020B0604020202020204" pitchFamily="34" charset="0"/>
              </a:rPr>
              <a:t>Преобразуйте, если необходимо, слова, напечатанные заглавными буквами, так чтобы они грамматически и лексически соответствовали содержанию текста. Каждый пропуск соответствует отдельному заданию из группы </a:t>
            </a:r>
            <a:r>
              <a:rPr lang="ru-RU" sz="1600" b="1" i="1" dirty="0">
                <a:effectLst/>
                <a:latin typeface="inherit"/>
              </a:rPr>
              <a:t>2</a:t>
            </a:r>
            <a:r>
              <a:rPr lang="en-US" sz="1600" b="1" i="1" dirty="0">
                <a:effectLst/>
                <a:latin typeface="inherit"/>
              </a:rPr>
              <a:t>5</a:t>
            </a:r>
            <a:r>
              <a:rPr lang="ru-RU" sz="1600" b="1" i="1" dirty="0">
                <a:effectLst/>
                <a:latin typeface="inherit"/>
              </a:rPr>
              <a:t>-</a:t>
            </a:r>
            <a:r>
              <a:rPr lang="en-US" sz="1600" b="1" i="1" dirty="0">
                <a:effectLst/>
                <a:latin typeface="inherit"/>
              </a:rPr>
              <a:t>29</a:t>
            </a:r>
            <a:r>
              <a:rPr lang="ru-RU" sz="1600" b="0" i="1" dirty="0">
                <a:effectLst/>
                <a:latin typeface="Arial" panose="020B0604020202020204" pitchFamily="34" charset="0"/>
              </a:rPr>
              <a:t>. Впишите слова в поле ответа.</a:t>
            </a:r>
            <a:endParaRPr lang="ru-RU" sz="1600" dirty="0"/>
          </a:p>
        </p:txBody>
      </p:sp>
      <p:sp>
        <p:nvSpPr>
          <p:cNvPr id="4" name="Прямоугольник 3">
            <a:extLst>
              <a:ext uri="{FF2B5EF4-FFF2-40B4-BE49-F238E27FC236}">
                <a16:creationId xmlns:a16="http://schemas.microsoft.com/office/drawing/2014/main" xmlns="" id="{ECC6517E-D8B5-4F9F-BD9B-6C52F3DC8A8E}"/>
              </a:ext>
            </a:extLst>
          </p:cNvPr>
          <p:cNvSpPr/>
          <p:nvPr/>
        </p:nvSpPr>
        <p:spPr>
          <a:xfrm>
            <a:off x="199747" y="277584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25</a:t>
            </a:r>
            <a:endParaRPr lang="ru-RU" sz="2400" b="1" dirty="0">
              <a:solidFill>
                <a:schemeClr val="tx1"/>
              </a:solidFill>
            </a:endParaRPr>
          </a:p>
        </p:txBody>
      </p:sp>
      <p:sp>
        <p:nvSpPr>
          <p:cNvPr id="5" name="Прямоугольник 4">
            <a:extLst>
              <a:ext uri="{FF2B5EF4-FFF2-40B4-BE49-F238E27FC236}">
                <a16:creationId xmlns:a16="http://schemas.microsoft.com/office/drawing/2014/main" xmlns="" id="{01C0A01C-9663-446B-A29F-746FC4C02FF0}"/>
              </a:ext>
            </a:extLst>
          </p:cNvPr>
          <p:cNvSpPr/>
          <p:nvPr/>
        </p:nvSpPr>
        <p:spPr>
          <a:xfrm>
            <a:off x="199748" y="473372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26</a:t>
            </a:r>
            <a:endParaRPr lang="ru-RU" sz="2400" b="1" dirty="0">
              <a:solidFill>
                <a:schemeClr val="tx1"/>
              </a:solidFill>
            </a:endParaRPr>
          </a:p>
        </p:txBody>
      </p:sp>
      <p:sp>
        <p:nvSpPr>
          <p:cNvPr id="6" name="Прямоугольник 5">
            <a:extLst>
              <a:ext uri="{FF2B5EF4-FFF2-40B4-BE49-F238E27FC236}">
                <a16:creationId xmlns:a16="http://schemas.microsoft.com/office/drawing/2014/main" xmlns="" id="{C51AEBFC-AF2F-4885-B47B-1B7795FE1D41}"/>
              </a:ext>
            </a:extLst>
          </p:cNvPr>
          <p:cNvSpPr/>
          <p:nvPr/>
        </p:nvSpPr>
        <p:spPr>
          <a:xfrm>
            <a:off x="199748" y="5317565"/>
            <a:ext cx="564777" cy="46579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27</a:t>
            </a:r>
            <a:endParaRPr lang="ru-RU" sz="2400" b="1" dirty="0">
              <a:solidFill>
                <a:schemeClr val="tx1"/>
              </a:solidFill>
            </a:endParaRPr>
          </a:p>
        </p:txBody>
      </p:sp>
      <p:sp>
        <p:nvSpPr>
          <p:cNvPr id="7" name="Прямоугольник 6">
            <a:extLst>
              <a:ext uri="{FF2B5EF4-FFF2-40B4-BE49-F238E27FC236}">
                <a16:creationId xmlns:a16="http://schemas.microsoft.com/office/drawing/2014/main" xmlns="" id="{3E9B43AD-47DA-41D8-9E9C-5B414E7205F2}"/>
              </a:ext>
            </a:extLst>
          </p:cNvPr>
          <p:cNvSpPr/>
          <p:nvPr/>
        </p:nvSpPr>
        <p:spPr>
          <a:xfrm>
            <a:off x="180275" y="611529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a:t>
            </a:r>
            <a:endParaRPr lang="ru-RU" sz="2400" b="1" dirty="0">
              <a:solidFill>
                <a:schemeClr val="tx1"/>
              </a:solidFill>
            </a:endParaRPr>
          </a:p>
        </p:txBody>
      </p:sp>
      <p:sp>
        <p:nvSpPr>
          <p:cNvPr id="8" name="Прямоугольник 7">
            <a:extLst>
              <a:ext uri="{FF2B5EF4-FFF2-40B4-BE49-F238E27FC236}">
                <a16:creationId xmlns:a16="http://schemas.microsoft.com/office/drawing/2014/main" xmlns="" id="{922ABAF1-C478-4243-9114-D0988DE94DFB}"/>
              </a:ext>
            </a:extLst>
          </p:cNvPr>
          <p:cNvSpPr/>
          <p:nvPr/>
        </p:nvSpPr>
        <p:spPr>
          <a:xfrm>
            <a:off x="197294" y="726154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29</a:t>
            </a:r>
            <a:endParaRPr lang="ru-RU" sz="2400" b="1" dirty="0">
              <a:solidFill>
                <a:schemeClr val="tx1"/>
              </a:solidFill>
            </a:endParaRPr>
          </a:p>
        </p:txBody>
      </p:sp>
      <p:sp>
        <p:nvSpPr>
          <p:cNvPr id="12" name="TextBox 11">
            <a:extLst>
              <a:ext uri="{FF2B5EF4-FFF2-40B4-BE49-F238E27FC236}">
                <a16:creationId xmlns:a16="http://schemas.microsoft.com/office/drawing/2014/main" xmlns="" id="{65F9BBB8-E8A5-41B5-9E5C-38A99E6744BE}"/>
              </a:ext>
            </a:extLst>
          </p:cNvPr>
          <p:cNvSpPr txBox="1"/>
          <p:nvPr/>
        </p:nvSpPr>
        <p:spPr>
          <a:xfrm>
            <a:off x="853696" y="1001499"/>
            <a:ext cx="5298828" cy="9217908"/>
          </a:xfrm>
          <a:prstGeom prst="rect">
            <a:avLst/>
          </a:prstGeom>
          <a:noFill/>
        </p:spPr>
        <p:txBody>
          <a:bodyPr wrap="square">
            <a:spAutoFit/>
          </a:bodyPr>
          <a:lstStyle/>
          <a:p>
            <a:pPr algn="ctr" fontAlgn="base">
              <a:lnSpc>
                <a:spcPct val="150000"/>
              </a:lnSpc>
            </a:pPr>
            <a:endParaRPr lang="en-US" b="0" i="0" dirty="0">
              <a:effectLst/>
              <a:latin typeface="Arial" panose="020B0604020202020204" pitchFamily="34" charset="0"/>
            </a:endParaRPr>
          </a:p>
          <a:p>
            <a:pPr algn="ctr" fontAlgn="base"/>
            <a:r>
              <a:rPr lang="en-US" b="1" dirty="0">
                <a:solidFill>
                  <a:srgbClr val="111111"/>
                </a:solidFill>
                <a:effectLst/>
                <a:latin typeface="inherit"/>
              </a:rPr>
              <a:t>The Crown</a:t>
            </a:r>
            <a:endParaRPr lang="en-US" b="1" dirty="0">
              <a:solidFill>
                <a:srgbClr val="111111"/>
              </a:solidFill>
              <a:effectLst/>
              <a:latin typeface="Playfair Display" panose="00000500000000000000" pitchFamily="2" charset="-52"/>
            </a:endParaRPr>
          </a:p>
          <a:p>
            <a:pPr algn="l" fontAlgn="base"/>
            <a:r>
              <a:rPr lang="en-US" b="0" i="0" dirty="0">
                <a:solidFill>
                  <a:srgbClr val="555555"/>
                </a:solidFill>
                <a:effectLst/>
                <a:latin typeface="Arial" panose="020B0604020202020204" pitchFamily="34" charset="0"/>
              </a:rPr>
              <a:t> </a:t>
            </a:r>
          </a:p>
          <a:p>
            <a:pPr algn="l" fontAlgn="base">
              <a:lnSpc>
                <a:spcPct val="150000"/>
              </a:lnSpc>
            </a:pPr>
            <a:r>
              <a:rPr lang="en-US" b="0" i="0" dirty="0">
                <a:effectLst/>
                <a:latin typeface="Arial" panose="020B0604020202020204" pitchFamily="34" charset="0"/>
                <a:cs typeface="Arial" panose="020B0604020202020204" pitchFamily="34" charset="0"/>
              </a:rPr>
              <a:t>Even those people who are not fans of the royal family enjoy the series The Crown. This is _______ a palace drama based on a true story. In fact, one of the show’s great strengths is that the viewers understand that this story is real.</a:t>
            </a:r>
          </a:p>
          <a:p>
            <a:pPr algn="l" fontAlgn="base">
              <a:lnSpc>
                <a:spcPct val="150000"/>
              </a:lnSpc>
            </a:pPr>
            <a:r>
              <a:rPr lang="en-US" b="0" i="0" dirty="0">
                <a:effectLst/>
                <a:latin typeface="Arial" panose="020B0604020202020204" pitchFamily="34" charset="0"/>
                <a:cs typeface="Arial" panose="020B0604020202020204" pitchFamily="34" charset="0"/>
              </a:rPr>
              <a:t>The first season caught everybody’s attention, but The Crown’s second season went even deeper into its characters and their __________. The most ______ episodes are undoubtedly the ones devoted to Elizabeth II as a monarch. She has to deal with her prime ministers and the ______, with the press, and with the Kennedys.</a:t>
            </a:r>
          </a:p>
          <a:p>
            <a:pPr algn="l" fontAlgn="base">
              <a:lnSpc>
                <a:spcPct val="150000"/>
              </a:lnSpc>
            </a:pPr>
            <a:r>
              <a:rPr lang="en-US" b="0" i="0" dirty="0">
                <a:effectLst/>
                <a:latin typeface="Arial" panose="020B0604020202020204" pitchFamily="34" charset="0"/>
                <a:cs typeface="Arial" panose="020B0604020202020204" pitchFamily="34" charset="0"/>
              </a:rPr>
              <a:t>You can also enjoy the </a:t>
            </a:r>
            <a:r>
              <a:rPr lang="en-US" dirty="0">
                <a:latin typeface="Arial" panose="020B0604020202020204" pitchFamily="34" charset="0"/>
                <a:cs typeface="Arial" panose="020B0604020202020204" pitchFamily="34" charset="0"/>
              </a:rPr>
              <a:t>beautiful </a:t>
            </a:r>
            <a:r>
              <a:rPr lang="en-US" b="0" i="0" dirty="0">
                <a:effectLst/>
                <a:latin typeface="Arial" panose="020B0604020202020204" pitchFamily="34" charset="0"/>
                <a:cs typeface="Arial" panose="020B0604020202020204" pitchFamily="34" charset="0"/>
              </a:rPr>
              <a:t> settings and the costumes created for the show. And it’s ________ to forget some of the scenes from the Second World War history – you won’t believe some of the facts presented in the film.</a:t>
            </a:r>
          </a:p>
          <a:p>
            <a:pPr algn="l" fontAlgn="base"/>
            <a:r>
              <a:rPr lang="en-US" b="0" i="0" dirty="0">
                <a:solidFill>
                  <a:srgbClr val="555555"/>
                </a:solidFill>
                <a:effectLst/>
                <a:latin typeface="Arial" panose="020B0604020202020204" pitchFamily="34" charset="0"/>
              </a:rPr>
              <a:t> </a:t>
            </a:r>
          </a:p>
          <a:p>
            <a:pPr algn="l" fontAlgn="base">
              <a:lnSpc>
                <a:spcPct val="150000"/>
              </a:lnSpc>
            </a:pPr>
            <a:r>
              <a:rPr lang="en-US" sz="1400" b="0" i="0" dirty="0">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a:p>
            <a:pPr algn="l" fontAlgn="base"/>
            <a:endParaRPr lang="en-US" sz="1600" b="0" i="0" dirty="0">
              <a:solidFill>
                <a:srgbClr val="555555"/>
              </a:solidFill>
              <a:effectLst/>
              <a:latin typeface="Arial" panose="020B0604020202020204" pitchFamily="34" charset="0"/>
            </a:endParaRPr>
          </a:p>
        </p:txBody>
      </p:sp>
      <p:sp>
        <p:nvSpPr>
          <p:cNvPr id="14" name="TextBox 13">
            <a:extLst>
              <a:ext uri="{FF2B5EF4-FFF2-40B4-BE49-F238E27FC236}">
                <a16:creationId xmlns:a16="http://schemas.microsoft.com/office/drawing/2014/main" xmlns="" id="{6386C6C9-8369-4522-8C4F-695589A549AD}"/>
              </a:ext>
            </a:extLst>
          </p:cNvPr>
          <p:cNvSpPr txBox="1"/>
          <p:nvPr/>
        </p:nvSpPr>
        <p:spPr>
          <a:xfrm>
            <a:off x="6145551" y="2951041"/>
            <a:ext cx="1311331" cy="369332"/>
          </a:xfrm>
          <a:prstGeom prst="rect">
            <a:avLst/>
          </a:prstGeom>
          <a:noFill/>
        </p:spPr>
        <p:txBody>
          <a:bodyPr wrap="square">
            <a:spAutoFit/>
          </a:bodyPr>
          <a:lstStyle/>
          <a:p>
            <a:r>
              <a:rPr lang="en-US" b="1" dirty="0">
                <a:latin typeface="inherit"/>
              </a:rPr>
              <a:t>ACTUAL</a:t>
            </a:r>
            <a:endParaRPr lang="ru-RU" dirty="0"/>
          </a:p>
        </p:txBody>
      </p:sp>
      <p:sp>
        <p:nvSpPr>
          <p:cNvPr id="16" name="TextBox 15">
            <a:extLst>
              <a:ext uri="{FF2B5EF4-FFF2-40B4-BE49-F238E27FC236}">
                <a16:creationId xmlns:a16="http://schemas.microsoft.com/office/drawing/2014/main" xmlns="" id="{F21314A9-B941-49C4-862A-ED71E15EE211}"/>
              </a:ext>
            </a:extLst>
          </p:cNvPr>
          <p:cNvSpPr txBox="1"/>
          <p:nvPr/>
        </p:nvSpPr>
        <p:spPr>
          <a:xfrm>
            <a:off x="6110275" y="4977061"/>
            <a:ext cx="1269886" cy="369332"/>
          </a:xfrm>
          <a:prstGeom prst="rect">
            <a:avLst/>
          </a:prstGeom>
          <a:noFill/>
        </p:spPr>
        <p:txBody>
          <a:bodyPr wrap="square">
            <a:spAutoFit/>
          </a:bodyPr>
          <a:lstStyle/>
          <a:p>
            <a:r>
              <a:rPr lang="en-US" b="1" dirty="0">
                <a:latin typeface="inherit"/>
              </a:rPr>
              <a:t>RELATION</a:t>
            </a:r>
            <a:endParaRPr lang="ru-RU" dirty="0"/>
          </a:p>
        </p:txBody>
      </p:sp>
      <p:sp>
        <p:nvSpPr>
          <p:cNvPr id="18" name="TextBox 17">
            <a:extLst>
              <a:ext uri="{FF2B5EF4-FFF2-40B4-BE49-F238E27FC236}">
                <a16:creationId xmlns:a16="http://schemas.microsoft.com/office/drawing/2014/main" xmlns="" id="{EDF93E73-DB02-4160-8AD4-F781800C1A45}"/>
              </a:ext>
            </a:extLst>
          </p:cNvPr>
          <p:cNvSpPr txBox="1"/>
          <p:nvPr/>
        </p:nvSpPr>
        <p:spPr>
          <a:xfrm>
            <a:off x="6137410" y="5383437"/>
            <a:ext cx="1376091" cy="369332"/>
          </a:xfrm>
          <a:prstGeom prst="rect">
            <a:avLst/>
          </a:prstGeom>
          <a:noFill/>
        </p:spPr>
        <p:txBody>
          <a:bodyPr wrap="square">
            <a:spAutoFit/>
          </a:bodyPr>
          <a:lstStyle/>
          <a:p>
            <a:r>
              <a:rPr lang="en-US" b="1" dirty="0">
                <a:latin typeface="inherit"/>
              </a:rPr>
              <a:t>INTEREST</a:t>
            </a:r>
            <a:endParaRPr lang="ru-RU" dirty="0"/>
          </a:p>
        </p:txBody>
      </p:sp>
      <p:sp>
        <p:nvSpPr>
          <p:cNvPr id="20" name="TextBox 19">
            <a:extLst>
              <a:ext uri="{FF2B5EF4-FFF2-40B4-BE49-F238E27FC236}">
                <a16:creationId xmlns:a16="http://schemas.microsoft.com/office/drawing/2014/main" xmlns="" id="{C5A91F1B-054E-4FF9-B144-21274B6BAB0F}"/>
              </a:ext>
            </a:extLst>
          </p:cNvPr>
          <p:cNvSpPr txBox="1"/>
          <p:nvPr/>
        </p:nvSpPr>
        <p:spPr>
          <a:xfrm>
            <a:off x="6112688" y="6246423"/>
            <a:ext cx="1189664" cy="369332"/>
          </a:xfrm>
          <a:prstGeom prst="rect">
            <a:avLst/>
          </a:prstGeom>
          <a:noFill/>
        </p:spPr>
        <p:txBody>
          <a:bodyPr wrap="square">
            <a:spAutoFit/>
          </a:bodyPr>
          <a:lstStyle/>
          <a:p>
            <a:r>
              <a:rPr lang="en-US" sz="1800" b="1" i="0" dirty="0">
                <a:effectLst/>
                <a:latin typeface="inherit"/>
              </a:rPr>
              <a:t>GOVERN</a:t>
            </a:r>
            <a:endParaRPr lang="ru-RU" dirty="0"/>
          </a:p>
        </p:txBody>
      </p:sp>
      <p:sp>
        <p:nvSpPr>
          <p:cNvPr id="22" name="TextBox 21">
            <a:extLst>
              <a:ext uri="{FF2B5EF4-FFF2-40B4-BE49-F238E27FC236}">
                <a16:creationId xmlns:a16="http://schemas.microsoft.com/office/drawing/2014/main" xmlns="" id="{E57FA06F-E408-4D7A-8BA4-3B9E202AA167}"/>
              </a:ext>
            </a:extLst>
          </p:cNvPr>
          <p:cNvSpPr txBox="1"/>
          <p:nvPr/>
        </p:nvSpPr>
        <p:spPr>
          <a:xfrm>
            <a:off x="6092495" y="7390422"/>
            <a:ext cx="1269886" cy="369332"/>
          </a:xfrm>
          <a:prstGeom prst="rect">
            <a:avLst/>
          </a:prstGeom>
          <a:noFill/>
        </p:spPr>
        <p:txBody>
          <a:bodyPr wrap="square">
            <a:spAutoFit/>
          </a:bodyPr>
          <a:lstStyle/>
          <a:p>
            <a:r>
              <a:rPr lang="en-US" b="1" dirty="0">
                <a:latin typeface="inherit"/>
              </a:rPr>
              <a:t>POSSIBLE</a:t>
            </a:r>
            <a:endParaRPr lang="ru-RU" dirty="0"/>
          </a:p>
        </p:txBody>
      </p:sp>
    </p:spTree>
    <p:extLst>
      <p:ext uri="{BB962C8B-B14F-4D97-AF65-F5344CB8AC3E}">
        <p14:creationId xmlns:p14="http://schemas.microsoft.com/office/powerpoint/2010/main" xmlns="" val="349618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FD34701D-02FC-45B3-81FC-D49E4C66334A}"/>
              </a:ext>
            </a:extLst>
          </p:cNvPr>
          <p:cNvSpPr txBox="1"/>
          <p:nvPr/>
        </p:nvSpPr>
        <p:spPr>
          <a:xfrm>
            <a:off x="744558" y="6764144"/>
            <a:ext cx="6712324" cy="3877985"/>
          </a:xfrm>
          <a:prstGeom prst="rect">
            <a:avLst/>
          </a:prstGeom>
          <a:noFill/>
        </p:spPr>
        <p:txBody>
          <a:bodyPr wrap="square">
            <a:spAutoFit/>
          </a:bodyPr>
          <a:lstStyle/>
          <a:p>
            <a:pPr algn="l" fontAlgn="base"/>
            <a:r>
              <a:rPr lang="en-US" sz="1500" dirty="0">
                <a:latin typeface="Arial" panose="020B0604020202020204" pitchFamily="34" charset="0"/>
              </a:rPr>
              <a:t> </a:t>
            </a:r>
          </a:p>
          <a:p>
            <a:pPr marL="342900" indent="-342900" algn="l" fontAlgn="base">
              <a:buAutoNum type="alphaUcParenR"/>
            </a:pPr>
            <a:r>
              <a:rPr lang="en-US" sz="1500" b="0" i="0" dirty="0">
                <a:effectLst/>
                <a:latin typeface="inherit"/>
              </a:rPr>
              <a:t>review                      B) remind                 C) remember               D) repeat</a:t>
            </a:r>
          </a:p>
          <a:p>
            <a:pPr marL="342900" indent="-342900" algn="l" fontAlgn="base">
              <a:buAutoNum type="alphaUcParenR"/>
            </a:pPr>
            <a:endParaRPr lang="en-US" sz="1500" b="0" i="0" dirty="0">
              <a:effectLst/>
              <a:latin typeface="inherit"/>
            </a:endParaRPr>
          </a:p>
          <a:p>
            <a:pPr marL="342900" indent="-342900" algn="l" fontAlgn="base">
              <a:buAutoNum type="alphaUcParenR"/>
            </a:pPr>
            <a:r>
              <a:rPr lang="en-US" sz="1500" b="0" i="0" dirty="0">
                <a:effectLst/>
                <a:latin typeface="inherit"/>
              </a:rPr>
              <a:t>however                    B) although             C) therefore                D) nevertheless</a:t>
            </a:r>
          </a:p>
          <a:p>
            <a:pPr marL="342900" indent="-342900" algn="l" fontAlgn="base">
              <a:buAutoNum type="alphaUcParenR"/>
            </a:pPr>
            <a:endParaRPr lang="en-US" sz="1500" b="0" i="0" dirty="0">
              <a:effectLst/>
              <a:latin typeface="inherit"/>
            </a:endParaRPr>
          </a:p>
          <a:p>
            <a:pPr marL="342900" indent="-342900" algn="l" fontAlgn="base">
              <a:buAutoNum type="alphaUcParenR"/>
            </a:pPr>
            <a:r>
              <a:rPr lang="en-US" sz="1500" b="0" i="0" dirty="0">
                <a:effectLst/>
                <a:latin typeface="inherit"/>
              </a:rPr>
              <a:t>over                            B) off                       C) in                              D) out</a:t>
            </a:r>
          </a:p>
          <a:p>
            <a:pPr algn="l" fontAlgn="base"/>
            <a:endParaRPr lang="en-US" sz="1500" b="0" i="0" dirty="0">
              <a:effectLst/>
              <a:latin typeface="inherit"/>
            </a:endParaRPr>
          </a:p>
          <a:p>
            <a:pPr marL="342900" indent="-342900" algn="l" fontAlgn="base">
              <a:buAutoNum type="alphaUcParenR"/>
            </a:pPr>
            <a:r>
              <a:rPr lang="en-US" sz="1500" b="0" i="0" dirty="0">
                <a:effectLst/>
                <a:latin typeface="inherit"/>
              </a:rPr>
              <a:t>reflected                    B) thought              C) considered             D) judged</a:t>
            </a:r>
          </a:p>
          <a:p>
            <a:pPr marL="342900" indent="-342900" algn="l" fontAlgn="base">
              <a:buAutoNum type="alphaUcParenR"/>
            </a:pPr>
            <a:endParaRPr lang="en-US" sz="1500" b="0" i="0" dirty="0">
              <a:effectLst/>
              <a:latin typeface="inherit"/>
            </a:endParaRPr>
          </a:p>
          <a:p>
            <a:pPr marL="342900" indent="-342900" algn="l" fontAlgn="base">
              <a:buAutoNum type="alphaUcParenR"/>
            </a:pPr>
            <a:r>
              <a:rPr lang="en-US" sz="1500" b="0" i="0" dirty="0">
                <a:effectLst/>
                <a:latin typeface="inherit"/>
              </a:rPr>
              <a:t>spoke                          B) said                     C) talked                     D) told</a:t>
            </a:r>
          </a:p>
          <a:p>
            <a:pPr marL="342900" indent="-342900" algn="l" fontAlgn="base">
              <a:buAutoNum type="alphaUcParenR"/>
            </a:pPr>
            <a:endParaRPr lang="en-US" sz="1500" b="0" i="0" dirty="0">
              <a:effectLst/>
              <a:latin typeface="inherit"/>
            </a:endParaRPr>
          </a:p>
          <a:p>
            <a:pPr marL="342900" indent="-342900" algn="l" fontAlgn="base">
              <a:buAutoNum type="alphaUcParenR"/>
            </a:pPr>
            <a:r>
              <a:rPr lang="en-US" sz="1500" b="0" i="0" dirty="0">
                <a:effectLst/>
                <a:latin typeface="inherit"/>
              </a:rPr>
              <a:t>still                              B) even                    C) just                         D) so</a:t>
            </a:r>
          </a:p>
          <a:p>
            <a:pPr algn="l" fontAlgn="base"/>
            <a:endParaRPr lang="en-US" sz="1500" b="0" i="0" dirty="0">
              <a:effectLst/>
              <a:latin typeface="inherit"/>
            </a:endParaRPr>
          </a:p>
          <a:p>
            <a:pPr algn="l" fontAlgn="base"/>
            <a:r>
              <a:rPr lang="en-US" sz="1500" b="0" i="0" dirty="0">
                <a:effectLst/>
                <a:latin typeface="inherit"/>
              </a:rPr>
              <a:t>A) held                                B) used                     C) kept                       D) made</a:t>
            </a:r>
          </a:p>
          <a:p>
            <a:pPr algn="l" fontAlgn="base"/>
            <a:r>
              <a:rPr lang="en-US" b="0" i="0" dirty="0">
                <a:solidFill>
                  <a:srgbClr val="555555"/>
                </a:solidFill>
                <a:effectLst/>
                <a:latin typeface="Arial" panose="020B0604020202020204" pitchFamily="34" charset="0"/>
              </a:rPr>
              <a:t> </a:t>
            </a:r>
          </a:p>
          <a:p>
            <a:pPr algn="l" fontAlgn="base"/>
            <a:r>
              <a:rPr lang="en-US" b="0" i="0" dirty="0">
                <a:solidFill>
                  <a:srgbClr val="555555"/>
                </a:solidFill>
                <a:effectLst/>
                <a:latin typeface="Arial" panose="020B0604020202020204" pitchFamily="34" charset="0"/>
              </a:rPr>
              <a:t> </a:t>
            </a:r>
          </a:p>
        </p:txBody>
      </p:sp>
      <p:sp>
        <p:nvSpPr>
          <p:cNvPr id="3" name="TextBox 2">
            <a:extLst>
              <a:ext uri="{FF2B5EF4-FFF2-40B4-BE49-F238E27FC236}">
                <a16:creationId xmlns:a16="http://schemas.microsoft.com/office/drawing/2014/main" xmlns="" id="{1F9FC970-2277-4BE2-94E0-F0866502333F}"/>
              </a:ext>
            </a:extLst>
          </p:cNvPr>
          <p:cNvSpPr txBox="1"/>
          <p:nvPr/>
        </p:nvSpPr>
        <p:spPr>
          <a:xfrm>
            <a:off x="222364" y="145533"/>
            <a:ext cx="7382435" cy="1354217"/>
          </a:xfrm>
          <a:prstGeom prst="rect">
            <a:avLst/>
          </a:prstGeom>
          <a:noFill/>
        </p:spPr>
        <p:txBody>
          <a:bodyPr wrap="square">
            <a:spAutoFit/>
          </a:bodyPr>
          <a:lstStyle/>
          <a:p>
            <a:pPr algn="l" fontAlgn="base"/>
            <a:r>
              <a:rPr lang="ru-RU" sz="1600" b="0" i="1" dirty="0">
                <a:effectLst/>
                <a:latin typeface="inherit"/>
              </a:rPr>
              <a:t>Прочитайте текст с пропусками, обозначенными номерами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a:t>
            </a:r>
            <a:endParaRPr lang="en-US" sz="1600" b="0" i="1" dirty="0">
              <a:effectLst/>
              <a:latin typeface="inherit"/>
            </a:endParaRPr>
          </a:p>
          <a:p>
            <a:pPr algn="l" fontAlgn="base"/>
            <a:r>
              <a:rPr lang="ru-RU" sz="1600" b="0" i="1" dirty="0">
                <a:effectLst/>
                <a:latin typeface="inherit"/>
              </a:rPr>
              <a:t> Эти номера соответствуют заданиям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 в которых представлены возможные варианты ответов (А, B, C, D). Установите соответствие номера пропуска варианту ответа. </a:t>
            </a:r>
            <a:endParaRPr lang="ru-RU" sz="1600" b="0" i="0" dirty="0">
              <a:effectLst/>
              <a:latin typeface="Arial" panose="020B0604020202020204" pitchFamily="34" charset="0"/>
            </a:endParaRPr>
          </a:p>
          <a:p>
            <a:pPr algn="l" fontAlgn="base"/>
            <a:r>
              <a:rPr lang="ru-RU" b="0" i="0" dirty="0">
                <a:solidFill>
                  <a:srgbClr val="555555"/>
                </a:solidFill>
                <a:effectLst/>
                <a:latin typeface="Arial" panose="020B0604020202020204" pitchFamily="34" charset="0"/>
              </a:rPr>
              <a:t> </a:t>
            </a:r>
          </a:p>
        </p:txBody>
      </p:sp>
      <p:sp>
        <p:nvSpPr>
          <p:cNvPr id="5" name="TextBox 4">
            <a:extLst>
              <a:ext uri="{FF2B5EF4-FFF2-40B4-BE49-F238E27FC236}">
                <a16:creationId xmlns:a16="http://schemas.microsoft.com/office/drawing/2014/main" xmlns="" id="{14999660-9565-4C2C-9F6B-37A4FD5D2FE0}"/>
              </a:ext>
            </a:extLst>
          </p:cNvPr>
          <p:cNvSpPr txBox="1"/>
          <p:nvPr/>
        </p:nvSpPr>
        <p:spPr>
          <a:xfrm>
            <a:off x="222364" y="1198901"/>
            <a:ext cx="7234518" cy="6278642"/>
          </a:xfrm>
          <a:prstGeom prst="rect">
            <a:avLst/>
          </a:prstGeom>
          <a:noFill/>
        </p:spPr>
        <p:txBody>
          <a:bodyPr wrap="square">
            <a:spAutoFit/>
          </a:bodyPr>
          <a:lstStyle/>
          <a:p>
            <a:pPr algn="ctr" fontAlgn="base"/>
            <a:r>
              <a:rPr lang="en-US" sz="1400" b="1" i="0" dirty="0">
                <a:effectLst/>
                <a:latin typeface="inherit"/>
              </a:rPr>
              <a:t>St. Paul’s School</a:t>
            </a:r>
            <a:r>
              <a:rPr lang="en-US" sz="1400" b="0" i="0" dirty="0">
                <a:effectLst/>
                <a:latin typeface="Arial" panose="020B0604020202020204" pitchFamily="34" charset="0"/>
              </a:rPr>
              <a:t> </a:t>
            </a:r>
          </a:p>
          <a:p>
            <a:pPr algn="l" fontAlgn="base">
              <a:lnSpc>
                <a:spcPct val="150000"/>
              </a:lnSpc>
            </a:pPr>
            <a:r>
              <a:rPr lang="en-US" sz="1400" b="0" i="0" dirty="0">
                <a:effectLst/>
                <a:latin typeface="Arial" panose="020B0604020202020204" pitchFamily="34" charset="0"/>
              </a:rPr>
              <a:t>I have sweet memories of my childhood and my family. I also </a:t>
            </a:r>
            <a:r>
              <a:rPr lang="en-US" sz="1400" b="1" i="0" dirty="0">
                <a:effectLst/>
                <a:latin typeface="inherit"/>
              </a:rPr>
              <a:t>(1) </a:t>
            </a:r>
            <a:r>
              <a:rPr lang="en-US" sz="1400" b="0" i="0" dirty="0">
                <a:effectLst/>
                <a:latin typeface="Arial" panose="020B0604020202020204" pitchFamily="34" charset="0"/>
              </a:rPr>
              <a:t>_______ going to St. Paul’s School at the age of eleven. There I was made to work really hard for the first time in my life. At my prep school I was top in almost every subject without having to do much more than any other child, and </a:t>
            </a:r>
            <a:r>
              <a:rPr lang="en-US" sz="1400" b="1" i="0" dirty="0">
                <a:effectLst/>
                <a:latin typeface="inherit"/>
              </a:rPr>
              <a:t>(2) </a:t>
            </a:r>
            <a:r>
              <a:rPr lang="en-US" sz="1400" b="0" i="0" dirty="0">
                <a:effectLst/>
                <a:latin typeface="Arial" panose="020B0604020202020204" pitchFamily="34" charset="0"/>
              </a:rPr>
              <a:t>_______ I was called “swot” or “</a:t>
            </a:r>
            <a:r>
              <a:rPr lang="en-US" sz="1400" b="0" i="0" dirty="0" err="1">
                <a:effectLst/>
                <a:latin typeface="Arial" panose="020B0604020202020204" pitchFamily="34" charset="0"/>
              </a:rPr>
              <a:t>swotty</a:t>
            </a:r>
            <a:r>
              <a:rPr lang="en-US" sz="1400" b="0" i="0" dirty="0">
                <a:effectLst/>
                <a:latin typeface="Arial" panose="020B0604020202020204" pitchFamily="34" charset="0"/>
              </a:rPr>
              <a:t>”, it never worried me. At St. Paul’s there turned </a:t>
            </a:r>
            <a:r>
              <a:rPr lang="en-US" sz="1400" b="1" i="0" dirty="0">
                <a:effectLst/>
                <a:latin typeface="inherit"/>
              </a:rPr>
              <a:t>(3) </a:t>
            </a:r>
            <a:r>
              <a:rPr lang="en-US" sz="1400" b="0" i="0" dirty="0">
                <a:effectLst/>
                <a:latin typeface="Arial" panose="020B0604020202020204" pitchFamily="34" charset="0"/>
              </a:rPr>
              <a:t>_______ to be several boys who were clever, but none of them could touch me when it came to </a:t>
            </a:r>
            <a:r>
              <a:rPr lang="en-US" sz="1400" b="0" i="0" dirty="0" err="1">
                <a:effectLst/>
                <a:latin typeface="Arial" panose="020B0604020202020204" pitchFamily="34" charset="0"/>
              </a:rPr>
              <a:t>maths</a:t>
            </a:r>
            <a:r>
              <a:rPr lang="en-US" sz="1400" b="0" i="0" dirty="0">
                <a:effectLst/>
                <a:latin typeface="Arial" panose="020B0604020202020204" pitchFamily="34" charset="0"/>
              </a:rPr>
              <a:t>. I enjoyed a subject so many of my classmates seemed to dread. I couldn’t wait for the next algebraic equation, a further geometric puzzle or the challenge of solving an arithmetic test in my head while others in the form sucked their pencils as they </a:t>
            </a:r>
            <a:r>
              <a:rPr lang="en-US" sz="1400" b="1" i="0" dirty="0">
                <a:effectLst/>
                <a:latin typeface="inherit"/>
              </a:rPr>
              <a:t>(4) </a:t>
            </a:r>
            <a:r>
              <a:rPr lang="en-US" sz="1400" b="0" i="0" dirty="0">
                <a:effectLst/>
                <a:latin typeface="Arial" panose="020B0604020202020204" pitchFamily="34" charset="0"/>
              </a:rPr>
              <a:t>_______ pages of figures.</a:t>
            </a:r>
          </a:p>
          <a:p>
            <a:pPr algn="l" fontAlgn="base">
              <a:lnSpc>
                <a:spcPct val="150000"/>
              </a:lnSpc>
            </a:pPr>
            <a:r>
              <a:rPr lang="en-US" sz="1400" b="0" i="0" dirty="0">
                <a:effectLst/>
                <a:latin typeface="Arial" panose="020B0604020202020204" pitchFamily="34" charset="0"/>
              </a:rPr>
              <a:t>I did quite well in other subjects and although I was not much good at games I took up the cello and was invited to join the school orchestra, but my form master </a:t>
            </a:r>
            <a:r>
              <a:rPr lang="en-US" sz="1400" b="1" i="0" dirty="0">
                <a:effectLst/>
                <a:latin typeface="inherit"/>
              </a:rPr>
              <a:t>(5) </a:t>
            </a:r>
            <a:r>
              <a:rPr lang="en-US" sz="1400" b="0" i="0" dirty="0">
                <a:effectLst/>
                <a:latin typeface="Arial" panose="020B0604020202020204" pitchFamily="34" charset="0"/>
              </a:rPr>
              <a:t>_______ none of this was important because I was obviously going to be a mathematician for the rest of my life. I didn’t understand what he meant at the time, as I knew Dad had left school at fourteen to help my grandfather to sell fruit and vegetables at his small grocery. Mum had gone to London University, but she </a:t>
            </a:r>
            <a:r>
              <a:rPr lang="en-US" sz="1400" b="1" i="0" dirty="0">
                <a:effectLst/>
                <a:latin typeface="inherit"/>
              </a:rPr>
              <a:t>(6) </a:t>
            </a:r>
            <a:r>
              <a:rPr lang="en-US" sz="1400" b="0" i="0" dirty="0">
                <a:effectLst/>
                <a:latin typeface="Arial" panose="020B0604020202020204" pitchFamily="34" charset="0"/>
              </a:rPr>
              <a:t>_______ had to work to keep Dad “in the style to which he’d become accustomed.” Or that’s what I </a:t>
            </a:r>
            <a:r>
              <a:rPr lang="en-US" sz="1400" b="1" i="0" dirty="0">
                <a:effectLst/>
                <a:latin typeface="inherit"/>
              </a:rPr>
              <a:t>(7) </a:t>
            </a:r>
            <a:r>
              <a:rPr lang="en-US" sz="1400" b="0" i="0" dirty="0">
                <a:effectLst/>
                <a:latin typeface="Arial" panose="020B0604020202020204" pitchFamily="34" charset="0"/>
              </a:rPr>
              <a:t>_______ to hear Mum telling him at breakfast from time to time.</a:t>
            </a:r>
          </a:p>
          <a:p>
            <a:pPr algn="l" fontAlgn="base"/>
            <a:r>
              <a:rPr lang="en-US" sz="1500" b="0" i="0" dirty="0">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p:txBody>
      </p:sp>
      <p:sp>
        <p:nvSpPr>
          <p:cNvPr id="9" name="Прямоугольник 8">
            <a:extLst>
              <a:ext uri="{FF2B5EF4-FFF2-40B4-BE49-F238E27FC236}">
                <a16:creationId xmlns:a16="http://schemas.microsoft.com/office/drawing/2014/main" xmlns="" id="{F4F6719A-E208-48ED-8C73-800FA70140EF}"/>
              </a:ext>
            </a:extLst>
          </p:cNvPr>
          <p:cNvSpPr/>
          <p:nvPr/>
        </p:nvSpPr>
        <p:spPr>
          <a:xfrm>
            <a:off x="2750685" y="2440562"/>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0" name="Прямоугольник 9">
            <a:extLst>
              <a:ext uri="{FF2B5EF4-FFF2-40B4-BE49-F238E27FC236}">
                <a16:creationId xmlns:a16="http://schemas.microsoft.com/office/drawing/2014/main" xmlns="" id="{15923E00-0B72-490C-B921-AB9003A7CD32}"/>
              </a:ext>
            </a:extLst>
          </p:cNvPr>
          <p:cNvSpPr/>
          <p:nvPr/>
        </p:nvSpPr>
        <p:spPr>
          <a:xfrm>
            <a:off x="5121970" y="1499750"/>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1" name="Прямоугольник 10">
            <a:extLst>
              <a:ext uri="{FF2B5EF4-FFF2-40B4-BE49-F238E27FC236}">
                <a16:creationId xmlns:a16="http://schemas.microsoft.com/office/drawing/2014/main" xmlns="" id="{7EF06DD3-3AA0-4903-B217-9B970ADFBFEC}"/>
              </a:ext>
            </a:extLst>
          </p:cNvPr>
          <p:cNvSpPr/>
          <p:nvPr/>
        </p:nvSpPr>
        <p:spPr>
          <a:xfrm>
            <a:off x="3283273" y="2761783"/>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12" name="Прямоугольник 11">
            <a:extLst>
              <a:ext uri="{FF2B5EF4-FFF2-40B4-BE49-F238E27FC236}">
                <a16:creationId xmlns:a16="http://schemas.microsoft.com/office/drawing/2014/main" xmlns="" id="{285B12D0-D08A-4416-896C-F461B12493C6}"/>
              </a:ext>
            </a:extLst>
          </p:cNvPr>
          <p:cNvSpPr/>
          <p:nvPr/>
        </p:nvSpPr>
        <p:spPr>
          <a:xfrm>
            <a:off x="3255582" y="404004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14" name="Прямоугольник 13">
            <a:extLst>
              <a:ext uri="{FF2B5EF4-FFF2-40B4-BE49-F238E27FC236}">
                <a16:creationId xmlns:a16="http://schemas.microsoft.com/office/drawing/2014/main" xmlns="" id="{79518202-D06E-4074-A5DC-CBF5B46F561D}"/>
              </a:ext>
            </a:extLst>
          </p:cNvPr>
          <p:cNvSpPr/>
          <p:nvPr/>
        </p:nvSpPr>
        <p:spPr>
          <a:xfrm>
            <a:off x="5780327" y="470401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15" name="Прямоугольник 14">
            <a:extLst>
              <a:ext uri="{FF2B5EF4-FFF2-40B4-BE49-F238E27FC236}">
                <a16:creationId xmlns:a16="http://schemas.microsoft.com/office/drawing/2014/main" xmlns="" id="{35AD0864-643E-4E88-AA0C-743A840CADD6}"/>
              </a:ext>
            </a:extLst>
          </p:cNvPr>
          <p:cNvSpPr/>
          <p:nvPr/>
        </p:nvSpPr>
        <p:spPr>
          <a:xfrm>
            <a:off x="3084107" y="596604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16" name="Прямоугольник 15">
            <a:extLst>
              <a:ext uri="{FF2B5EF4-FFF2-40B4-BE49-F238E27FC236}">
                <a16:creationId xmlns:a16="http://schemas.microsoft.com/office/drawing/2014/main" xmlns="" id="{CD33B066-3783-4025-A718-8DFB03639E38}"/>
              </a:ext>
            </a:extLst>
          </p:cNvPr>
          <p:cNvSpPr/>
          <p:nvPr/>
        </p:nvSpPr>
        <p:spPr>
          <a:xfrm>
            <a:off x="4217045" y="6287673"/>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
        <p:nvSpPr>
          <p:cNvPr id="17" name="Прямоугольник 16">
            <a:extLst>
              <a:ext uri="{FF2B5EF4-FFF2-40B4-BE49-F238E27FC236}">
                <a16:creationId xmlns:a16="http://schemas.microsoft.com/office/drawing/2014/main" xmlns="" id="{E4D44CED-4F71-4914-B111-FE6801C11491}"/>
              </a:ext>
            </a:extLst>
          </p:cNvPr>
          <p:cNvSpPr/>
          <p:nvPr/>
        </p:nvSpPr>
        <p:spPr>
          <a:xfrm>
            <a:off x="326838" y="7016173"/>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8" name="Прямоугольник 17">
            <a:extLst>
              <a:ext uri="{FF2B5EF4-FFF2-40B4-BE49-F238E27FC236}">
                <a16:creationId xmlns:a16="http://schemas.microsoft.com/office/drawing/2014/main" xmlns="" id="{18E9C96F-84EA-4EDD-8A10-284AAAFFEFC5}"/>
              </a:ext>
            </a:extLst>
          </p:cNvPr>
          <p:cNvSpPr/>
          <p:nvPr/>
        </p:nvSpPr>
        <p:spPr>
          <a:xfrm>
            <a:off x="313365" y="7468250"/>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9" name="Прямоугольник 18">
            <a:extLst>
              <a:ext uri="{FF2B5EF4-FFF2-40B4-BE49-F238E27FC236}">
                <a16:creationId xmlns:a16="http://schemas.microsoft.com/office/drawing/2014/main" xmlns="" id="{30568D0E-759F-40F8-B3E6-414A4F37727C}"/>
              </a:ext>
            </a:extLst>
          </p:cNvPr>
          <p:cNvSpPr/>
          <p:nvPr/>
        </p:nvSpPr>
        <p:spPr>
          <a:xfrm>
            <a:off x="313364" y="7938423"/>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20" name="Прямоугольник 19">
            <a:extLst>
              <a:ext uri="{FF2B5EF4-FFF2-40B4-BE49-F238E27FC236}">
                <a16:creationId xmlns:a16="http://schemas.microsoft.com/office/drawing/2014/main" xmlns="" id="{5A4EDD6F-295B-42C4-8FDB-3B645CC5E551}"/>
              </a:ext>
            </a:extLst>
          </p:cNvPr>
          <p:cNvSpPr/>
          <p:nvPr/>
        </p:nvSpPr>
        <p:spPr>
          <a:xfrm>
            <a:off x="312559" y="8443360"/>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21" name="Прямоугольник 20">
            <a:extLst>
              <a:ext uri="{FF2B5EF4-FFF2-40B4-BE49-F238E27FC236}">
                <a16:creationId xmlns:a16="http://schemas.microsoft.com/office/drawing/2014/main" xmlns="" id="{8AF1ADD0-F2D3-4407-A873-798381FB1B05}"/>
              </a:ext>
            </a:extLst>
          </p:cNvPr>
          <p:cNvSpPr/>
          <p:nvPr/>
        </p:nvSpPr>
        <p:spPr>
          <a:xfrm>
            <a:off x="312559" y="8887700"/>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22" name="Прямоугольник 21">
            <a:extLst>
              <a:ext uri="{FF2B5EF4-FFF2-40B4-BE49-F238E27FC236}">
                <a16:creationId xmlns:a16="http://schemas.microsoft.com/office/drawing/2014/main" xmlns="" id="{021C48D6-A0C5-4DBC-BCA3-7EF964A5F016}"/>
              </a:ext>
            </a:extLst>
          </p:cNvPr>
          <p:cNvSpPr/>
          <p:nvPr/>
        </p:nvSpPr>
        <p:spPr>
          <a:xfrm>
            <a:off x="312559" y="9344397"/>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23" name="Прямоугольник 22">
            <a:extLst>
              <a:ext uri="{FF2B5EF4-FFF2-40B4-BE49-F238E27FC236}">
                <a16:creationId xmlns:a16="http://schemas.microsoft.com/office/drawing/2014/main" xmlns="" id="{D413ADC4-DB67-4E4B-A656-E65ED3C70A22}"/>
              </a:ext>
            </a:extLst>
          </p:cNvPr>
          <p:cNvSpPr/>
          <p:nvPr/>
        </p:nvSpPr>
        <p:spPr>
          <a:xfrm>
            <a:off x="326838" y="9787037"/>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Tree>
    <p:extLst>
      <p:ext uri="{BB962C8B-B14F-4D97-AF65-F5344CB8AC3E}">
        <p14:creationId xmlns:p14="http://schemas.microsoft.com/office/powerpoint/2010/main" xmlns="" val="424021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1AE75B57-B0AF-45BA-BFA6-C254D7E9D215}"/>
              </a:ext>
            </a:extLst>
          </p:cNvPr>
          <p:cNvSpPr/>
          <p:nvPr/>
        </p:nvSpPr>
        <p:spPr>
          <a:xfrm>
            <a:off x="595686" y="75245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37</a:t>
            </a:r>
            <a:endParaRPr lang="ru-RU" sz="2400" b="1" dirty="0">
              <a:solidFill>
                <a:schemeClr val="tx1"/>
              </a:solidFill>
            </a:endParaRPr>
          </a:p>
        </p:txBody>
      </p:sp>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3762552365"/>
              </p:ext>
            </p:extLst>
          </p:nvPr>
        </p:nvGraphicFramePr>
        <p:xfrm>
          <a:off x="542093" y="1494243"/>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en-US" sz="1600" b="0" i="0" dirty="0">
                          <a:solidFill>
                            <a:srgbClr val="000000"/>
                          </a:solidFill>
                          <a:effectLst/>
                          <a:latin typeface="Arial" panose="020B0604020202020204" pitchFamily="34" charset="0"/>
                          <a:cs typeface="Arial" panose="020B0604020202020204" pitchFamily="34" charset="0"/>
                        </a:rPr>
                        <a:t>You have received an email message from your English-speaking pen-friend Elizabeth: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sp>
        <p:nvSpPr>
          <p:cNvPr id="7" name="Rectangle 1">
            <a:extLst>
              <a:ext uri="{FF2B5EF4-FFF2-40B4-BE49-F238E27FC236}">
                <a16:creationId xmlns:a16="http://schemas.microsoft.com/office/drawing/2014/main" xmlns="" id="{F0304119-7A94-4D68-865B-6D44171D53E6}"/>
              </a:ext>
            </a:extLst>
          </p:cNvPr>
          <p:cNvSpPr>
            <a:spLocks noChangeArrowheads="1"/>
          </p:cNvSpPr>
          <p:nvPr/>
        </p:nvSpPr>
        <p:spPr bwMode="auto">
          <a:xfrm>
            <a:off x="1160463" y="5892800"/>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0" name="Прямоугольник 9">
            <a:extLst>
              <a:ext uri="{FF2B5EF4-FFF2-40B4-BE49-F238E27FC236}">
                <a16:creationId xmlns:a16="http://schemas.microsoft.com/office/drawing/2014/main" xmlns="" id="{4FC1CF1E-9592-46CF-AA86-5DC442FAB0E7}"/>
              </a:ext>
            </a:extLst>
          </p:cNvPr>
          <p:cNvSpPr/>
          <p:nvPr/>
        </p:nvSpPr>
        <p:spPr>
          <a:xfrm>
            <a:off x="1284934" y="594712"/>
            <a:ext cx="5679055"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4</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Письм</a:t>
            </a:r>
            <a:r>
              <a:rPr lang="ru-RU" sz="3600" b="1" dirty="0">
                <a:ln w="9525">
                  <a:solidFill>
                    <a:schemeClr val="bg1"/>
                  </a:solidFill>
                  <a:prstDash val="solid"/>
                </a:ln>
                <a:effectLst>
                  <a:outerShdw blurRad="12700" dist="38100" dir="2700000" algn="tl" rotWithShape="0">
                    <a:schemeClr val="bg1">
                      <a:lumMod val="50000"/>
                    </a:schemeClr>
                  </a:outerShdw>
                </a:effectLst>
              </a:rPr>
              <a:t>енная речь</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12" name="Таблица 11">
            <a:extLst>
              <a:ext uri="{FF2B5EF4-FFF2-40B4-BE49-F238E27FC236}">
                <a16:creationId xmlns:a16="http://schemas.microsoft.com/office/drawing/2014/main" xmlns="" id="{EE5B6E77-DB98-490F-A1B6-A6B7FD3C2C33}"/>
              </a:ext>
            </a:extLst>
          </p:cNvPr>
          <p:cNvGraphicFramePr>
            <a:graphicFrameLocks noGrp="1"/>
          </p:cNvGraphicFramePr>
          <p:nvPr>
            <p:extLst>
              <p:ext uri="{D42A27DB-BD31-4B8C-83A1-F6EECF244321}">
                <p14:modId xmlns:p14="http://schemas.microsoft.com/office/powerpoint/2010/main" xmlns="" val="581418229"/>
              </p:ext>
            </p:extLst>
          </p:nvPr>
        </p:nvGraphicFramePr>
        <p:xfrm>
          <a:off x="546711" y="2668760"/>
          <a:ext cx="6847734" cy="2727960"/>
        </p:xfrm>
        <a:graphic>
          <a:graphicData uri="http://schemas.openxmlformats.org/drawingml/2006/table">
            <a:tbl>
              <a:tblPr firstRow="1" bandRow="1">
                <a:tableStyleId>{5940675A-B579-460E-94D1-54222C63F5DA}</a:tableStyleId>
              </a:tblPr>
              <a:tblGrid>
                <a:gridCol w="6847734">
                  <a:extLst>
                    <a:ext uri="{9D8B030D-6E8A-4147-A177-3AD203B41FA5}">
                      <a16:colId xmlns:a16="http://schemas.microsoft.com/office/drawing/2014/main" xmlns="" val="629345109"/>
                    </a:ext>
                  </a:extLst>
                </a:gridCol>
              </a:tblGrid>
              <a:tr h="370840">
                <a:tc>
                  <a:txBody>
                    <a:bodyPr/>
                    <a:lstStyle/>
                    <a:p>
                      <a:r>
                        <a:rPr lang="en-US" sz="1600" b="1" i="0" dirty="0">
                          <a:latin typeface="+mn-lt"/>
                          <a:cs typeface="Times New Roman" panose="02020603050405020304" pitchFamily="18" charset="0"/>
                        </a:rPr>
                        <a:t>From: Elizabeth @mail.uk</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370840">
                <a:tc>
                  <a:txBody>
                    <a:bodyPr/>
                    <a:lstStyle/>
                    <a:p>
                      <a:r>
                        <a:rPr lang="en-US" sz="1600" b="1" i="0" dirty="0">
                          <a:latin typeface="+mn-lt"/>
                          <a:cs typeface="Times New Roman" panose="02020603050405020304" pitchFamily="18" charset="0"/>
                        </a:rPr>
                        <a:t>To: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370840">
                <a:tc>
                  <a:txBody>
                    <a:bodyPr/>
                    <a:lstStyle/>
                    <a:p>
                      <a:r>
                        <a:rPr lang="en-US" sz="1600" b="1" i="0" dirty="0">
                          <a:latin typeface="+mn-lt"/>
                          <a:cs typeface="Times New Roman" panose="02020603050405020304" pitchFamily="18" charset="0"/>
                        </a:rPr>
                        <a:t>Subject: Reading history</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370840">
                <a:tc>
                  <a:txBody>
                    <a:bodyPr/>
                    <a:lstStyle/>
                    <a:p>
                      <a:pPr fontAlgn="base"/>
                      <a:r>
                        <a:rPr lang="en-US" sz="2400" b="0" dirty="0">
                          <a:effectLst/>
                          <a:latin typeface="+mn-lt"/>
                        </a:rPr>
                        <a:t> </a:t>
                      </a:r>
                      <a:r>
                        <a:rPr lang="en-US" sz="1800" b="0" i="1" kern="1200" dirty="0">
                          <a:solidFill>
                            <a:schemeClr val="tx1"/>
                          </a:solidFill>
                          <a:effectLst/>
                          <a:latin typeface="+mn-lt"/>
                          <a:ea typeface="+mn-ea"/>
                          <a:cs typeface="+mn-cs"/>
                        </a:rPr>
                        <a:t>…Yesterday I finished reading a book about the 14</a:t>
                      </a:r>
                      <a:r>
                        <a:rPr lang="en-US" sz="1800" b="0" i="1" kern="1200" baseline="30000" dirty="0">
                          <a:solidFill>
                            <a:schemeClr val="tx1"/>
                          </a:solidFill>
                          <a:effectLst/>
                          <a:latin typeface="+mn-lt"/>
                          <a:ea typeface="+mn-ea"/>
                          <a:cs typeface="+mn-cs"/>
                        </a:rPr>
                        <a:t>th</a:t>
                      </a:r>
                      <a:r>
                        <a:rPr lang="en-US" sz="1800" b="0" i="1" kern="1200" dirty="0">
                          <a:solidFill>
                            <a:schemeClr val="tx1"/>
                          </a:solidFill>
                          <a:effectLst/>
                          <a:latin typeface="+mn-lt"/>
                          <a:ea typeface="+mn-ea"/>
                          <a:cs typeface="+mn-cs"/>
                        </a:rPr>
                        <a:t> century England. What kinds of books do you like reading? What would you call the most interesting period in Russian history and why? If there were a time machine, what country and what era would you like to visit?</a:t>
                      </a:r>
                      <a:endParaRPr lang="en-US" sz="1800" b="0" i="0" kern="1200" dirty="0">
                        <a:solidFill>
                          <a:schemeClr val="tx1"/>
                        </a:solidFill>
                        <a:effectLst/>
                        <a:latin typeface="+mn-lt"/>
                        <a:ea typeface="+mn-ea"/>
                        <a:cs typeface="+mn-cs"/>
                      </a:endParaRPr>
                    </a:p>
                    <a:p>
                      <a:pPr fontAlgn="base"/>
                      <a:r>
                        <a:rPr lang="en-US" sz="1800" b="0" i="1" kern="1200" dirty="0">
                          <a:solidFill>
                            <a:schemeClr val="tx1"/>
                          </a:solidFill>
                          <a:effectLst/>
                          <a:latin typeface="+mn-lt"/>
                          <a:ea typeface="+mn-ea"/>
                          <a:cs typeface="+mn-cs"/>
                        </a:rPr>
                        <a:t>I got a new camera for my birthday this year!…</a:t>
                      </a:r>
                      <a:endParaRPr lang="en-US" sz="1800" b="0" i="0" kern="1200" dirty="0">
                        <a:solidFill>
                          <a:schemeClr val="tx1"/>
                        </a:solidFill>
                        <a:effectLst/>
                        <a:latin typeface="+mn-lt"/>
                        <a:ea typeface="+mn-ea"/>
                        <a:cs typeface="+mn-cs"/>
                      </a:endParaRPr>
                    </a:p>
                  </a:txBody>
                  <a:tcPr marL="95250" marR="95250" marT="76200" marB="76200" anchor="ctr"/>
                </a:tc>
                <a:extLst>
                  <a:ext uri="{0D108BD9-81ED-4DB2-BD59-A6C34878D82A}">
                    <a16:rowId xmlns:a16="http://schemas.microsoft.com/office/drawing/2014/main" xmlns="" val="1786070776"/>
                  </a:ext>
                </a:extLst>
              </a:tr>
            </a:tbl>
          </a:graphicData>
        </a:graphic>
      </p:graphicFrame>
      <p:graphicFrame>
        <p:nvGraphicFramePr>
          <p:cNvPr id="13" name="Таблица 12">
            <a:extLst>
              <a:ext uri="{FF2B5EF4-FFF2-40B4-BE49-F238E27FC236}">
                <a16:creationId xmlns:a16="http://schemas.microsoft.com/office/drawing/2014/main" xmlns="" id="{E7D5065F-91A7-4BC4-8C20-0FCF7D37AC40}"/>
              </a:ext>
            </a:extLst>
          </p:cNvPr>
          <p:cNvGraphicFramePr>
            <a:graphicFrameLocks noGrp="1"/>
          </p:cNvGraphicFramePr>
          <p:nvPr>
            <p:extLst>
              <p:ext uri="{D42A27DB-BD31-4B8C-83A1-F6EECF244321}">
                <p14:modId xmlns:p14="http://schemas.microsoft.com/office/powerpoint/2010/main" xmlns="" val="3285318842"/>
              </p:ext>
            </p:extLst>
          </p:nvPr>
        </p:nvGraphicFramePr>
        <p:xfrm>
          <a:off x="546711" y="5762858"/>
          <a:ext cx="4508882" cy="1554480"/>
        </p:xfrm>
        <a:graphic>
          <a:graphicData uri="http://schemas.openxmlformats.org/drawingml/2006/table">
            <a:tbl>
              <a:tblPr/>
              <a:tblGrid>
                <a:gridCol w="4508882">
                  <a:extLst>
                    <a:ext uri="{9D8B030D-6E8A-4147-A177-3AD203B41FA5}">
                      <a16:colId xmlns:a16="http://schemas.microsoft.com/office/drawing/2014/main" xmlns="" val="2795878553"/>
                    </a:ext>
                  </a:extLst>
                </a:gridCol>
              </a:tblGrid>
              <a:tr h="1300217">
                <a:tc>
                  <a:txBody>
                    <a:bodyPr/>
                    <a:lstStyle/>
                    <a:p>
                      <a:r>
                        <a:rPr lang="en-US" sz="1600" b="0" i="0" dirty="0">
                          <a:solidFill>
                            <a:schemeClr val="tx1"/>
                          </a:solidFill>
                          <a:effectLst/>
                          <a:latin typeface="TimesNewRoman"/>
                        </a:rPr>
                        <a:t>Write an email to Elizabeth.</a:t>
                      </a:r>
                      <a:br>
                        <a:rPr lang="en-US" sz="1600" b="0" i="0" dirty="0">
                          <a:solidFill>
                            <a:schemeClr val="tx1"/>
                          </a:solidFill>
                          <a:effectLst/>
                          <a:latin typeface="TimesNewRoman"/>
                        </a:rPr>
                      </a:br>
                      <a:r>
                        <a:rPr lang="en-US" sz="1600" b="0" i="0" dirty="0">
                          <a:solidFill>
                            <a:schemeClr val="tx1"/>
                          </a:solidFill>
                          <a:effectLst/>
                          <a:latin typeface="TimesNewRoman"/>
                        </a:rPr>
                        <a:t>In your message:</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answer her questions;</a:t>
                      </a:r>
                      <a:br>
                        <a:rPr lang="en-US" sz="1600" b="0" i="0" dirty="0">
                          <a:solidFill>
                            <a:schemeClr val="tx1"/>
                          </a:solidFill>
                          <a:effectLst/>
                          <a:latin typeface="TimesNewRoman"/>
                        </a:rPr>
                      </a:br>
                      <a:r>
                        <a:rPr lang="en-US" sz="1600" b="0" i="0" dirty="0">
                          <a:solidFill>
                            <a:schemeClr val="tx1"/>
                          </a:solidFill>
                          <a:effectLst/>
                          <a:latin typeface="Symbol" panose="05050102010706020507" pitchFamily="18" charset="2"/>
                        </a:rPr>
                        <a:t>- </a:t>
                      </a:r>
                      <a:r>
                        <a:rPr lang="en-US" sz="1600" b="0" i="0" dirty="0">
                          <a:solidFill>
                            <a:schemeClr val="tx1"/>
                          </a:solidFill>
                          <a:effectLst/>
                          <a:latin typeface="TimesNewRoman"/>
                        </a:rPr>
                        <a:t>ask </a:t>
                      </a:r>
                      <a:r>
                        <a:rPr lang="en-US" sz="1600" b="1" i="0" dirty="0">
                          <a:solidFill>
                            <a:schemeClr val="tx1"/>
                          </a:solidFill>
                          <a:effectLst/>
                          <a:latin typeface="TimesNewRoman"/>
                        </a:rPr>
                        <a:t>3 questions </a:t>
                      </a:r>
                      <a:r>
                        <a:rPr lang="en-US" sz="1600" b="0" i="0" dirty="0">
                          <a:solidFill>
                            <a:schemeClr val="tx1"/>
                          </a:solidFill>
                          <a:effectLst/>
                          <a:latin typeface="TimesNewRoman"/>
                        </a:rPr>
                        <a:t>about </a:t>
                      </a:r>
                      <a:r>
                        <a:rPr lang="en-US" sz="1600" b="0" i="0" kern="1200" dirty="0">
                          <a:solidFill>
                            <a:schemeClr val="tx1"/>
                          </a:solidFill>
                          <a:effectLst/>
                          <a:latin typeface="Times New Roman" panose="02020603050405020304" pitchFamily="18" charset="0"/>
                          <a:ea typeface="+mn-ea"/>
                          <a:cs typeface="Times New Roman" panose="02020603050405020304" pitchFamily="18" charset="0"/>
                        </a:rPr>
                        <a:t>her birthday this year.</a:t>
                      </a:r>
                      <a:r>
                        <a:rPr lang="en-US" sz="1600" b="0" i="0" dirty="0">
                          <a:solidFill>
                            <a:schemeClr val="tx1"/>
                          </a:solidFill>
                          <a:effectLst/>
                          <a:latin typeface="Times New Roman" panose="02020603050405020304" pitchFamily="18" charset="0"/>
                          <a:cs typeface="Times New Roman" panose="02020603050405020304" pitchFamily="18" charset="0"/>
                        </a:rPr>
                        <a:t/>
                      </a:r>
                      <a:br>
                        <a:rPr lang="en-US" sz="1600" b="0" i="0" dirty="0">
                          <a:solidFill>
                            <a:schemeClr val="tx1"/>
                          </a:solidFill>
                          <a:effectLst/>
                          <a:latin typeface="Times New Roman" panose="02020603050405020304" pitchFamily="18" charset="0"/>
                          <a:cs typeface="Times New Roman" panose="02020603050405020304" pitchFamily="18" charset="0"/>
                        </a:rPr>
                      </a:br>
                      <a:r>
                        <a:rPr lang="en-US" sz="1600" b="0" i="0" dirty="0">
                          <a:solidFill>
                            <a:schemeClr val="tx1"/>
                          </a:solidFill>
                          <a:effectLst/>
                          <a:latin typeface="TimesNewRoman"/>
                        </a:rPr>
                        <a:t>Write </a:t>
                      </a:r>
                      <a:r>
                        <a:rPr lang="en-US" sz="1600" b="1" i="0" dirty="0">
                          <a:solidFill>
                            <a:schemeClr val="tx1"/>
                          </a:solidFill>
                          <a:effectLst/>
                          <a:latin typeface="TimesNewRoman"/>
                        </a:rPr>
                        <a:t>100–140 words</a:t>
                      </a:r>
                      <a:r>
                        <a:rPr lang="en-US" sz="1600" b="0" i="0" dirty="0">
                          <a:solidFill>
                            <a:schemeClr val="tx1"/>
                          </a:solidFill>
                          <a:effectLst/>
                          <a:latin typeface="TimesNewRoman"/>
                        </a:rPr>
                        <a:t>.</a:t>
                      </a:r>
                      <a:br>
                        <a:rPr lang="en-US" sz="1600" b="0" i="0" dirty="0">
                          <a:solidFill>
                            <a:schemeClr val="tx1"/>
                          </a:solidFill>
                          <a:effectLst/>
                          <a:latin typeface="TimesNewRoman"/>
                        </a:rPr>
                      </a:br>
                      <a:r>
                        <a:rPr lang="en-US" sz="1600" b="0" i="0" dirty="0">
                          <a:solidFill>
                            <a:schemeClr val="tx1"/>
                          </a:solidFill>
                          <a:effectLst/>
                          <a:latin typeface="TimesNewRoman"/>
                        </a:rPr>
                        <a:t>Remember the rules of email writing.</a:t>
                      </a:r>
                      <a:endParaRPr lang="en-US" sz="16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20899759"/>
                  </a:ext>
                </a:extLst>
              </a:tr>
            </a:tbl>
          </a:graphicData>
        </a:graphic>
      </p:graphicFrame>
      <p:graphicFrame>
        <p:nvGraphicFramePr>
          <p:cNvPr id="14" name="Таблица 3">
            <a:extLst>
              <a:ext uri="{FF2B5EF4-FFF2-40B4-BE49-F238E27FC236}">
                <a16:creationId xmlns:a16="http://schemas.microsoft.com/office/drawing/2014/main" xmlns="" id="{87C8066D-E8A9-4EBD-BC13-D1D08EEB3C7F}"/>
              </a:ext>
            </a:extLst>
          </p:cNvPr>
          <p:cNvGraphicFramePr>
            <a:graphicFrameLocks noGrp="1"/>
          </p:cNvGraphicFramePr>
          <p:nvPr>
            <p:extLst>
              <p:ext uri="{D42A27DB-BD31-4B8C-83A1-F6EECF244321}">
                <p14:modId xmlns:p14="http://schemas.microsoft.com/office/powerpoint/2010/main" xmlns="" val="558783625"/>
              </p:ext>
            </p:extLst>
          </p:nvPr>
        </p:nvGraphicFramePr>
        <p:xfrm>
          <a:off x="546711" y="7683476"/>
          <a:ext cx="6709874" cy="1492799"/>
        </p:xfrm>
        <a:graphic>
          <a:graphicData uri="http://schemas.openxmlformats.org/drawingml/2006/table">
            <a:tbl>
              <a:tblPr firstRow="1" bandRow="1">
                <a:tableStyleId>{5940675A-B579-460E-94D1-54222C63F5DA}</a:tableStyleId>
              </a:tblPr>
              <a:tblGrid>
                <a:gridCol w="6709874">
                  <a:extLst>
                    <a:ext uri="{9D8B030D-6E8A-4147-A177-3AD203B41FA5}">
                      <a16:colId xmlns:a16="http://schemas.microsoft.com/office/drawing/2014/main" xmlns="" val="629345109"/>
                    </a:ext>
                  </a:extLst>
                </a:gridCol>
              </a:tblGrid>
              <a:tr h="282127">
                <a:tc>
                  <a:txBody>
                    <a:bodyPr/>
                    <a:lstStyle/>
                    <a:p>
                      <a:r>
                        <a:rPr lang="en-US" sz="1600" b="1" i="0" dirty="0">
                          <a:latin typeface="+mn-lt"/>
                          <a:cs typeface="Times New Roman" panose="02020603050405020304" pitchFamily="18" charset="0"/>
                        </a:rPr>
                        <a:t>From: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282127">
                <a:tc>
                  <a:txBody>
                    <a:bodyPr/>
                    <a:lstStyle/>
                    <a:p>
                      <a:r>
                        <a:rPr lang="en-US" sz="1600" b="1" i="0" dirty="0">
                          <a:latin typeface="+mn-lt"/>
                          <a:cs typeface="Times New Roman" panose="02020603050405020304" pitchFamily="18" charset="0"/>
                        </a:rPr>
                        <a:t>To: Elizabeth@uk.com </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282127">
                <a:tc>
                  <a:txBody>
                    <a:bodyPr/>
                    <a:lstStyle/>
                    <a:p>
                      <a:r>
                        <a:rPr lang="en-US" sz="1600" b="1" i="0" dirty="0">
                          <a:latin typeface="+mn-lt"/>
                          <a:cs typeface="Times New Roman" panose="02020603050405020304" pitchFamily="18" charset="0"/>
                        </a:rPr>
                        <a:t>Subject: Reading history</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486959">
                <a:tc>
                  <a:txBody>
                    <a:bodyPr/>
                    <a:lstStyle/>
                    <a:p>
                      <a:endParaRPr lang="en-US" dirty="0"/>
                    </a:p>
                  </a:txBody>
                  <a:tcPr/>
                </a:tc>
                <a:extLst>
                  <a:ext uri="{0D108BD9-81ED-4DB2-BD59-A6C34878D82A}">
                    <a16:rowId xmlns:a16="http://schemas.microsoft.com/office/drawing/2014/main" xmlns="" val="1786070776"/>
                  </a:ext>
                </a:extLst>
              </a:tr>
            </a:tbl>
          </a:graphicData>
        </a:graphic>
      </p:graphicFrame>
    </p:spTree>
    <p:extLst>
      <p:ext uri="{BB962C8B-B14F-4D97-AF65-F5344CB8AC3E}">
        <p14:creationId xmlns:p14="http://schemas.microsoft.com/office/powerpoint/2010/main" xmlns="" val="351416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2461566851"/>
              </p:ext>
            </p:extLst>
          </p:nvPr>
        </p:nvGraphicFramePr>
        <p:xfrm>
          <a:off x="424447" y="946270"/>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ru-RU" sz="1600" b="0" i="1" dirty="0">
                          <a:solidFill>
                            <a:srgbClr val="000000"/>
                          </a:solidFill>
                          <a:effectLst/>
                          <a:latin typeface="TimesNewRoman"/>
                        </a:rPr>
                        <a:t>Выберите только ОДНО из двух предложенных заданий (</a:t>
                      </a:r>
                      <a:r>
                        <a:rPr lang="en-US" sz="1600" b="0" i="1" dirty="0">
                          <a:solidFill>
                            <a:srgbClr val="000000"/>
                          </a:solidFill>
                          <a:effectLst/>
                          <a:latin typeface="TimesNewRoman"/>
                        </a:rPr>
                        <a:t>38</a:t>
                      </a:r>
                      <a:r>
                        <a:rPr lang="ru-RU" sz="1600" b="0" i="1" dirty="0">
                          <a:solidFill>
                            <a:srgbClr val="000000"/>
                          </a:solidFill>
                          <a:effectLst/>
                          <a:latin typeface="TimesNewRoman"/>
                        </a:rPr>
                        <a:t>.1 или </a:t>
                      </a:r>
                      <a:r>
                        <a:rPr lang="en-US" sz="1600" b="0" i="1" dirty="0">
                          <a:solidFill>
                            <a:srgbClr val="000000"/>
                          </a:solidFill>
                          <a:effectLst/>
                          <a:latin typeface="TimesNewRoman"/>
                        </a:rPr>
                        <a:t>38</a:t>
                      </a:r>
                      <a:r>
                        <a:rPr lang="ru-RU" sz="1600" b="0" i="1" dirty="0">
                          <a:solidFill>
                            <a:srgbClr val="000000"/>
                          </a:solidFill>
                          <a:effectLst/>
                          <a:latin typeface="TimesNewRoman"/>
                        </a:rPr>
                        <a:t>.2),</a:t>
                      </a:r>
                      <a:br>
                        <a:rPr lang="ru-RU" sz="1600" b="0" i="1" dirty="0">
                          <a:solidFill>
                            <a:srgbClr val="000000"/>
                          </a:solidFill>
                          <a:effectLst/>
                          <a:latin typeface="TimesNewRoman"/>
                        </a:rPr>
                      </a:br>
                      <a:r>
                        <a:rPr lang="ru-RU" sz="1600" b="0" i="1" dirty="0">
                          <a:solidFill>
                            <a:srgbClr val="000000"/>
                          </a:solidFill>
                          <a:effectLst/>
                          <a:latin typeface="TimesNewRoman"/>
                        </a:rPr>
                        <a:t>укажите его номер в БЛАНКЕ ОТВЕТОВ № 2 и выполните согласно данному</a:t>
                      </a:r>
                      <a:r>
                        <a:rPr lang="en-US" sz="1600" b="0" i="1" dirty="0">
                          <a:solidFill>
                            <a:srgbClr val="000000"/>
                          </a:solidFill>
                          <a:effectLst/>
                          <a:latin typeface="TimesNewRoman"/>
                        </a:rPr>
                        <a:t> </a:t>
                      </a:r>
                      <a:r>
                        <a:rPr lang="ru-RU" sz="1600" b="0" i="1" dirty="0">
                          <a:solidFill>
                            <a:srgbClr val="000000"/>
                          </a:solidFill>
                          <a:effectLst/>
                          <a:latin typeface="TimesNewRoman"/>
                        </a:rPr>
                        <a:t>плану. </a:t>
                      </a:r>
                      <a:r>
                        <a:rPr lang="ru-RU" sz="1600" b="1" i="1" dirty="0">
                          <a:solidFill>
                            <a:srgbClr val="000000"/>
                          </a:solidFill>
                          <a:effectLst/>
                          <a:latin typeface="TimesNewRoman"/>
                        </a:rPr>
                        <a:t>В ответе на задание </a:t>
                      </a:r>
                      <a:r>
                        <a:rPr lang="en-US" sz="1600" b="1" i="1" dirty="0">
                          <a:solidFill>
                            <a:srgbClr val="000000"/>
                          </a:solidFill>
                          <a:effectLst/>
                          <a:latin typeface="TimesNewRoman"/>
                        </a:rPr>
                        <a:t>38</a:t>
                      </a:r>
                      <a:r>
                        <a:rPr lang="ru-RU" sz="1600" b="1" i="1" dirty="0">
                          <a:solidFill>
                            <a:srgbClr val="000000"/>
                          </a:solidFill>
                          <a:effectLst/>
                          <a:latin typeface="TimesNewRoman"/>
                        </a:rPr>
                        <a:t> числительные пишите цифрами</a:t>
                      </a:r>
                      <a:endParaRPr lang="ru-RU"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graphicFrame>
        <p:nvGraphicFramePr>
          <p:cNvPr id="4" name="Таблица 3">
            <a:extLst>
              <a:ext uri="{FF2B5EF4-FFF2-40B4-BE49-F238E27FC236}">
                <a16:creationId xmlns:a16="http://schemas.microsoft.com/office/drawing/2014/main" xmlns="" id="{627F62F9-0627-4B93-BCCC-3A93F4803C5F}"/>
              </a:ext>
            </a:extLst>
          </p:cNvPr>
          <p:cNvGraphicFramePr>
            <a:graphicFrameLocks noGrp="1"/>
          </p:cNvGraphicFramePr>
          <p:nvPr>
            <p:extLst>
              <p:ext uri="{D42A27DB-BD31-4B8C-83A1-F6EECF244321}">
                <p14:modId xmlns:p14="http://schemas.microsoft.com/office/powerpoint/2010/main" xmlns="" val="1572990281"/>
              </p:ext>
            </p:extLst>
          </p:nvPr>
        </p:nvGraphicFramePr>
        <p:xfrm>
          <a:off x="424447" y="2073455"/>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NewRoman"/>
                        </a:rPr>
                        <a:t>Imagine that you are doing a project on </a:t>
                      </a:r>
                      <a:r>
                        <a:rPr lang="en-US" sz="1600" b="1" i="0" dirty="0">
                          <a:solidFill>
                            <a:srgbClr val="000000"/>
                          </a:solidFill>
                          <a:effectLst/>
                          <a:latin typeface="TimesNewRoman"/>
                        </a:rPr>
                        <a:t>what teenagers in </a:t>
                      </a:r>
                      <a:r>
                        <a:rPr lang="en-US" sz="1600" b="1" i="0" dirty="0" err="1">
                          <a:solidFill>
                            <a:srgbClr val="000000"/>
                          </a:solidFill>
                          <a:effectLst/>
                          <a:latin typeface="TimesNewRoman"/>
                        </a:rPr>
                        <a:t>Zetland</a:t>
                      </a:r>
                      <a:r>
                        <a:rPr lang="en-US" sz="1600" b="1" i="0" dirty="0">
                          <a:solidFill>
                            <a:srgbClr val="000000"/>
                          </a:solidFill>
                          <a:effectLst/>
                          <a:latin typeface="TimesNewRoman"/>
                        </a:rPr>
                        <a:t> eat more often for breakfast</a:t>
                      </a:r>
                      <a:r>
                        <a:rPr lang="en-US" sz="1600" b="0" i="0" dirty="0">
                          <a:solidFill>
                            <a:srgbClr val="000000"/>
                          </a:solidFill>
                          <a:effectLst/>
                          <a:latin typeface="TimesNewRoman"/>
                        </a:rPr>
                        <a:t>. You have found some data on the subject –</a:t>
                      </a:r>
                      <a:r>
                        <a:rPr lang="ru-RU" sz="1600" b="0" i="0" dirty="0">
                          <a:solidFill>
                            <a:srgbClr val="000000"/>
                          </a:solidFill>
                          <a:effectLst/>
                          <a:latin typeface="TimesNewRoman"/>
                        </a:rPr>
                        <a:t> </a:t>
                      </a:r>
                      <a:r>
                        <a:rPr lang="en-US" sz="1600" b="0" i="0" dirty="0">
                          <a:solidFill>
                            <a:srgbClr val="000000"/>
                          </a:solidFill>
                          <a:effectLst/>
                          <a:latin typeface="TimesNewRoman"/>
                        </a:rPr>
                        <a:t>the results of the opinion polls (see the table below).</a:t>
                      </a:r>
                      <a:br>
                        <a:rPr lang="en-US" sz="1600" b="0" i="0" dirty="0">
                          <a:solidFill>
                            <a:srgbClr val="000000"/>
                          </a:solidFill>
                          <a:effectLst/>
                          <a:latin typeface="TimesNewRoman"/>
                        </a:rPr>
                      </a:br>
                      <a:r>
                        <a:rPr lang="en-US" sz="1600" b="1" i="0" dirty="0">
                          <a:solidFill>
                            <a:srgbClr val="000000"/>
                          </a:solidFill>
                          <a:effectLst/>
                          <a:latin typeface="TimesNewRoman"/>
                        </a:rPr>
                        <a:t>Comment on the data in the table and give your opinion on</a:t>
                      </a:r>
                      <a:r>
                        <a:rPr lang="ru-RU" sz="1600" b="1" i="0" dirty="0">
                          <a:solidFill>
                            <a:srgbClr val="000000"/>
                          </a:solidFill>
                          <a:effectLst/>
                          <a:latin typeface="TimesNewRoman"/>
                        </a:rPr>
                        <a:t> </a:t>
                      </a:r>
                      <a:r>
                        <a:rPr lang="en-US" sz="1600" b="1" i="0" dirty="0">
                          <a:solidFill>
                            <a:srgbClr val="000000"/>
                          </a:solidFill>
                          <a:effectLst/>
                          <a:latin typeface="TimesNewRoman"/>
                        </a:rPr>
                        <a:t>the subject of the project</a:t>
                      </a:r>
                      <a:r>
                        <a:rPr lang="en-US" sz="1600" b="0" i="0" dirty="0">
                          <a:solidFill>
                            <a:srgbClr val="000000"/>
                          </a:solidFill>
                          <a:effectLst/>
                          <a:latin typeface="TimesNewRoman"/>
                        </a:rPr>
                        <a:t>.</a:t>
                      </a:r>
                      <a:endParaRPr lang="en-US" sz="3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graphicFrame>
        <p:nvGraphicFramePr>
          <p:cNvPr id="10" name="Таблица 9">
            <a:extLst>
              <a:ext uri="{FF2B5EF4-FFF2-40B4-BE49-F238E27FC236}">
                <a16:creationId xmlns:a16="http://schemas.microsoft.com/office/drawing/2014/main" xmlns="" id="{B81BBFA3-080F-4EEB-B53B-909592471F78}"/>
              </a:ext>
            </a:extLst>
          </p:cNvPr>
          <p:cNvGraphicFramePr>
            <a:graphicFrameLocks noGrp="1"/>
          </p:cNvGraphicFramePr>
          <p:nvPr>
            <p:extLst>
              <p:ext uri="{D42A27DB-BD31-4B8C-83A1-F6EECF244321}">
                <p14:modId xmlns:p14="http://schemas.microsoft.com/office/powerpoint/2010/main" xmlns="" val="3404873352"/>
              </p:ext>
            </p:extLst>
          </p:nvPr>
        </p:nvGraphicFramePr>
        <p:xfrm>
          <a:off x="324459" y="6729120"/>
          <a:ext cx="7056944" cy="2978404"/>
        </p:xfrm>
        <a:graphic>
          <a:graphicData uri="http://schemas.openxmlformats.org/drawingml/2006/table">
            <a:tbl>
              <a:tblPr/>
              <a:tblGrid>
                <a:gridCol w="7056944">
                  <a:extLst>
                    <a:ext uri="{9D8B030D-6E8A-4147-A177-3AD203B41FA5}">
                      <a16:colId xmlns:a16="http://schemas.microsoft.com/office/drawing/2014/main" xmlns="" val="4129916521"/>
                    </a:ext>
                  </a:extLst>
                </a:gridCol>
              </a:tblGrid>
              <a:tr h="617901">
                <a:tc>
                  <a:txBody>
                    <a:bodyPr/>
                    <a:lstStyle/>
                    <a:p>
                      <a:pPr>
                        <a:lnSpc>
                          <a:spcPct val="150000"/>
                        </a:lnSpc>
                      </a:pPr>
                      <a:r>
                        <a:rPr lang="en-US" sz="1600" dirty="0">
                          <a:solidFill>
                            <a:srgbClr val="000000"/>
                          </a:solidFill>
                          <a:latin typeface="TimesNewRoman"/>
                        </a:rPr>
                        <a:t>Write </a:t>
                      </a:r>
                      <a:r>
                        <a:rPr lang="en-US" sz="1600" b="1" dirty="0">
                          <a:solidFill>
                            <a:srgbClr val="000000"/>
                          </a:solidFill>
                          <a:latin typeface="TimesNewRoman"/>
                        </a:rPr>
                        <a:t>200–250 words</a:t>
                      </a:r>
                      <a:r>
                        <a:rPr lang="en-US" sz="1600" dirty="0">
                          <a:solidFill>
                            <a:srgbClr val="000000"/>
                          </a:solidFill>
                          <a:latin typeface="TimesNewRoman"/>
                        </a:rPr>
                        <a:t>.</a:t>
                      </a:r>
                      <a:br>
                        <a:rPr lang="en-US" sz="1600" dirty="0">
                          <a:solidFill>
                            <a:srgbClr val="000000"/>
                          </a:solidFill>
                          <a:latin typeface="TimesNewRoman"/>
                        </a:rPr>
                      </a:br>
                      <a:r>
                        <a:rPr lang="en-US" sz="1600" dirty="0">
                          <a:solidFill>
                            <a:srgbClr val="000000"/>
                          </a:solidFill>
                          <a:latin typeface="TimesNewRoman"/>
                        </a:rPr>
                        <a:t>Use the following plan:</a:t>
                      </a:r>
                      <a:br>
                        <a:rPr lang="en-US" sz="1600" dirty="0">
                          <a:solidFill>
                            <a:srgbClr val="000000"/>
                          </a:solidFill>
                          <a:latin typeface="TimesNewRoman"/>
                        </a:rPr>
                      </a:br>
                      <a:r>
                        <a:rPr lang="en-US" sz="1600" dirty="0">
                          <a:solidFill>
                            <a:srgbClr val="000000"/>
                          </a:solidFill>
                          <a:latin typeface="TimesNewRoman"/>
                        </a:rPr>
                        <a:t>– make an opening statement on the subject of the project;</a:t>
                      </a:r>
                      <a:br>
                        <a:rPr lang="en-US" sz="1600" dirty="0">
                          <a:solidFill>
                            <a:srgbClr val="000000"/>
                          </a:solidFill>
                          <a:latin typeface="TimesNewRoman"/>
                        </a:rPr>
                      </a:br>
                      <a:r>
                        <a:rPr lang="en-US" sz="1600" dirty="0">
                          <a:solidFill>
                            <a:srgbClr val="000000"/>
                          </a:solidFill>
                          <a:latin typeface="TimesNewRoman"/>
                        </a:rPr>
                        <a:t>– select and report 2–3 facts;</a:t>
                      </a:r>
                      <a:br>
                        <a:rPr lang="en-US" sz="1600" dirty="0">
                          <a:solidFill>
                            <a:srgbClr val="000000"/>
                          </a:solidFill>
                          <a:latin typeface="TimesNewRoman"/>
                        </a:rPr>
                      </a:br>
                      <a:r>
                        <a:rPr lang="en-US" sz="1600" dirty="0">
                          <a:solidFill>
                            <a:srgbClr val="000000"/>
                          </a:solidFill>
                          <a:latin typeface="TimesNewRoman"/>
                        </a:rPr>
                        <a:t>– make 1–2 comparisons where relevant</a:t>
                      </a:r>
                      <a:r>
                        <a:rPr lang="ru-RU" sz="1600" dirty="0">
                          <a:solidFill>
                            <a:srgbClr val="000000"/>
                          </a:solidFill>
                          <a:latin typeface="TimesNewRoman"/>
                        </a:rPr>
                        <a:t> </a:t>
                      </a:r>
                      <a:r>
                        <a:rPr lang="en-US" sz="1600" b="0" dirty="0">
                          <a:solidFill>
                            <a:srgbClr val="000000"/>
                          </a:solidFill>
                          <a:effectLst/>
                          <a:latin typeface="Times New Roman" panose="02020603050405020304" pitchFamily="18" charset="0"/>
                          <a:cs typeface="Times New Roman" panose="02020603050405020304" pitchFamily="18" charset="0"/>
                        </a:rPr>
                        <a:t>and give your comments;</a:t>
                      </a:r>
                      <a:r>
                        <a:rPr lang="en-US" sz="1600" dirty="0">
                          <a:solidFill>
                            <a:srgbClr val="000000"/>
                          </a:solidFill>
                          <a:latin typeface="TimesNewRoman"/>
                        </a:rPr>
                        <a:t/>
                      </a:r>
                      <a:br>
                        <a:rPr lang="en-US" sz="1600" dirty="0">
                          <a:solidFill>
                            <a:srgbClr val="000000"/>
                          </a:solidFill>
                          <a:latin typeface="TimesNewRoman"/>
                        </a:rPr>
                      </a:br>
                      <a:r>
                        <a:rPr lang="en-US" sz="1600" dirty="0">
                          <a:solidFill>
                            <a:srgbClr val="000000"/>
                          </a:solidFill>
                          <a:latin typeface="TimesNewRoman"/>
                        </a:rPr>
                        <a:t>– outline a problem that can arise with breakfasts and suggest a way of solving it;</a:t>
                      </a:r>
                      <a:br>
                        <a:rPr lang="en-US" sz="1600" dirty="0">
                          <a:solidFill>
                            <a:srgbClr val="000000"/>
                          </a:solidFill>
                          <a:latin typeface="TimesNewRoman"/>
                        </a:rPr>
                      </a:br>
                      <a:r>
                        <a:rPr lang="en-US" sz="1600" dirty="0">
                          <a:solidFill>
                            <a:srgbClr val="000000"/>
                          </a:solidFill>
                          <a:latin typeface="TimesNewRoman"/>
                        </a:rPr>
                        <a:t>– conclude </a:t>
                      </a:r>
                      <a:r>
                        <a:rPr lang="en-US" sz="1600">
                          <a:solidFill>
                            <a:srgbClr val="000000"/>
                          </a:solidFill>
                          <a:latin typeface="TimesNewRoman"/>
                        </a:rPr>
                        <a:t>by </a:t>
                      </a:r>
                      <a:r>
                        <a:rPr lang="en-US" sz="1600">
                          <a:solidFill>
                            <a:srgbClr val="000000"/>
                          </a:solidFill>
                          <a:latin typeface="Times New Roman" panose="02020603050405020304" pitchFamily="18" charset="0"/>
                          <a:cs typeface="Times New Roman" panose="02020603050405020304" pitchFamily="18" charset="0"/>
                        </a:rPr>
                        <a:t>giving </a:t>
                      </a:r>
                      <a:r>
                        <a:rPr lang="en-US" sz="1600" b="0">
                          <a:solidFill>
                            <a:srgbClr val="000000"/>
                          </a:solidFill>
                          <a:effectLst/>
                          <a:latin typeface="Times New Roman" panose="02020603050405020304" pitchFamily="18" charset="0"/>
                          <a:cs typeface="Times New Roman" panose="02020603050405020304" pitchFamily="18" charset="0"/>
                        </a:rPr>
                        <a:t>and explaining </a:t>
                      </a:r>
                      <a:r>
                        <a:rPr lang="en-US" sz="1600">
                          <a:solidFill>
                            <a:srgbClr val="000000"/>
                          </a:solidFill>
                          <a:latin typeface="Times New Roman" panose="02020603050405020304" pitchFamily="18" charset="0"/>
                          <a:cs typeface="Times New Roman" panose="02020603050405020304" pitchFamily="18" charset="0"/>
                        </a:rPr>
                        <a:t>your opinion </a:t>
                      </a:r>
                      <a:r>
                        <a:rPr lang="en-US" sz="1600">
                          <a:solidFill>
                            <a:srgbClr val="000000"/>
                          </a:solidFill>
                          <a:latin typeface="TimesNewRoman"/>
                        </a:rPr>
                        <a:t>on </a:t>
                      </a:r>
                      <a:r>
                        <a:rPr lang="en-US" sz="1600" dirty="0">
                          <a:solidFill>
                            <a:srgbClr val="000000"/>
                          </a:solidFill>
                          <a:latin typeface="TimesNewRoman"/>
                        </a:rPr>
                        <a:t>the importance of having breakfast.</a:t>
                      </a:r>
                      <a:endParaRPr lang="en-US" sz="32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6604756"/>
                  </a:ext>
                </a:extLst>
              </a:tr>
            </a:tbl>
          </a:graphicData>
        </a:graphic>
      </p:graphicFrame>
      <p:sp>
        <p:nvSpPr>
          <p:cNvPr id="12" name="Rectangle 2">
            <a:extLst>
              <a:ext uri="{FF2B5EF4-FFF2-40B4-BE49-F238E27FC236}">
                <a16:creationId xmlns:a16="http://schemas.microsoft.com/office/drawing/2014/main" xmlns="" id="{81CD83F2-669D-4222-8A2B-3C9FCB950E8C}"/>
              </a:ext>
            </a:extLst>
          </p:cNvPr>
          <p:cNvSpPr>
            <a:spLocks noChangeArrowheads="1"/>
          </p:cNvSpPr>
          <p:nvPr/>
        </p:nvSpPr>
        <p:spPr bwMode="auto">
          <a:xfrm>
            <a:off x="1160462" y="5725160"/>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4" name="Прямоугольник 13">
            <a:extLst>
              <a:ext uri="{FF2B5EF4-FFF2-40B4-BE49-F238E27FC236}">
                <a16:creationId xmlns:a16="http://schemas.microsoft.com/office/drawing/2014/main" xmlns="" id="{B38748A0-9B33-4D0E-B5C7-8BA5BAF5C58B}"/>
              </a:ext>
            </a:extLst>
          </p:cNvPr>
          <p:cNvSpPr/>
          <p:nvPr/>
        </p:nvSpPr>
        <p:spPr>
          <a:xfrm>
            <a:off x="424447" y="360814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38.1</a:t>
            </a:r>
            <a:endParaRPr lang="ru-RU" sz="1600" b="1" dirty="0">
              <a:solidFill>
                <a:schemeClr val="tx1"/>
              </a:solidFill>
            </a:endParaRPr>
          </a:p>
        </p:txBody>
      </p:sp>
      <p:graphicFrame>
        <p:nvGraphicFramePr>
          <p:cNvPr id="11" name="Таблица 13">
            <a:extLst>
              <a:ext uri="{FF2B5EF4-FFF2-40B4-BE49-F238E27FC236}">
                <a16:creationId xmlns:a16="http://schemas.microsoft.com/office/drawing/2014/main" xmlns="" id="{2FEEDF1A-9171-4D89-BC00-0DF0F30E0612}"/>
              </a:ext>
            </a:extLst>
          </p:cNvPr>
          <p:cNvGraphicFramePr>
            <a:graphicFrameLocks noGrp="1"/>
          </p:cNvGraphicFramePr>
          <p:nvPr>
            <p:extLst>
              <p:ext uri="{D42A27DB-BD31-4B8C-83A1-F6EECF244321}">
                <p14:modId xmlns:p14="http://schemas.microsoft.com/office/powerpoint/2010/main" xmlns="" val="1032265119"/>
              </p:ext>
            </p:extLst>
          </p:nvPr>
        </p:nvGraphicFramePr>
        <p:xfrm>
          <a:off x="1093829" y="3619889"/>
          <a:ext cx="5974423" cy="2628000"/>
        </p:xfrm>
        <a:graphic>
          <a:graphicData uri="http://schemas.openxmlformats.org/drawingml/2006/table">
            <a:tbl>
              <a:tblPr firstRow="1" bandRow="1">
                <a:tableStyleId>{5940675A-B579-460E-94D1-54222C63F5DA}</a:tableStyleId>
              </a:tblPr>
              <a:tblGrid>
                <a:gridCol w="3203597">
                  <a:extLst>
                    <a:ext uri="{9D8B030D-6E8A-4147-A177-3AD203B41FA5}">
                      <a16:colId xmlns:a16="http://schemas.microsoft.com/office/drawing/2014/main" xmlns="" val="2598292103"/>
                    </a:ext>
                  </a:extLst>
                </a:gridCol>
                <a:gridCol w="2770826">
                  <a:extLst>
                    <a:ext uri="{9D8B030D-6E8A-4147-A177-3AD203B41FA5}">
                      <a16:colId xmlns:a16="http://schemas.microsoft.com/office/drawing/2014/main" xmlns="" val="2806026190"/>
                    </a:ext>
                  </a:extLst>
                </a:gridCol>
              </a:tblGrid>
              <a:tr h="438000">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Preferences for breakfast</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Number of respondents (%)</a:t>
                      </a:r>
                      <a:r>
                        <a:rPr lang="en-US" sz="1600"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4646276"/>
                  </a:ext>
                </a:extLst>
              </a:tr>
              <a:tr h="438000">
                <a:tc>
                  <a:txBody>
                    <a:bodyPr/>
                    <a:lstStyle/>
                    <a:p>
                      <a:r>
                        <a:rPr lang="en-US" sz="1600" dirty="0">
                          <a:latin typeface="Times New Roman" panose="02020603050405020304" pitchFamily="18" charset="0"/>
                          <a:cs typeface="Times New Roman" panose="02020603050405020304" pitchFamily="18" charset="0"/>
                        </a:rPr>
                        <a:t>Sandwiches</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42</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332070306"/>
                  </a:ext>
                </a:extLst>
              </a:tr>
              <a:tr h="438000">
                <a:tc>
                  <a:txBody>
                    <a:bodyPr/>
                    <a:lstStyle/>
                    <a:p>
                      <a:r>
                        <a:rPr lang="en-US" sz="1600" dirty="0">
                          <a:latin typeface="Times New Roman" panose="02020603050405020304" pitchFamily="18" charset="0"/>
                          <a:cs typeface="Times New Roman" panose="02020603050405020304" pitchFamily="18" charset="0"/>
                        </a:rPr>
                        <a:t>Egg-based dishes</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21</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192855623"/>
                  </a:ext>
                </a:extLst>
              </a:tr>
              <a:tr h="438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Fruit </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17</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2887514586"/>
                  </a:ext>
                </a:extLst>
              </a:tr>
              <a:tr h="438000">
                <a:tc>
                  <a:txBody>
                    <a:bodyPr/>
                    <a:lstStyle/>
                    <a:p>
                      <a:r>
                        <a:rPr lang="en-US" sz="1600" dirty="0">
                          <a:latin typeface="Times New Roman" panose="02020603050405020304" pitchFamily="18" charset="0"/>
                          <a:cs typeface="Times New Roman" panose="02020603050405020304" pitchFamily="18" charset="0"/>
                        </a:rPr>
                        <a:t>Cereals</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15</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129166492"/>
                  </a:ext>
                </a:extLst>
              </a:tr>
              <a:tr h="438000">
                <a:tc>
                  <a:txBody>
                    <a:bodyPr/>
                    <a:lstStyle/>
                    <a:p>
                      <a:r>
                        <a:rPr lang="en-US" sz="1600" dirty="0">
                          <a:latin typeface="Times New Roman" panose="02020603050405020304" pitchFamily="18" charset="0"/>
                          <a:cs typeface="Times New Roman" panose="02020603050405020304" pitchFamily="18" charset="0"/>
                        </a:rPr>
                        <a:t>Dairy</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dirty="0">
                          <a:latin typeface="Times New Roman" panose="02020603050405020304" pitchFamily="18" charset="0"/>
                          <a:cs typeface="Times New Roman" panose="02020603050405020304" pitchFamily="18" charset="0"/>
                        </a:rPr>
                        <a:t>5</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659871993"/>
                  </a:ext>
                </a:extLst>
              </a:tr>
            </a:tbl>
          </a:graphicData>
        </a:graphic>
      </p:graphicFrame>
    </p:spTree>
    <p:extLst>
      <p:ext uri="{BB962C8B-B14F-4D97-AF65-F5344CB8AC3E}">
        <p14:creationId xmlns:p14="http://schemas.microsoft.com/office/powerpoint/2010/main" xmlns="" val="411651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12C79111-4A4D-F006-DEA9-9EE14F37694D}"/>
              </a:ext>
            </a:extLst>
          </p:cNvPr>
          <p:cNvGraphicFramePr>
            <a:graphicFrameLocks noGrp="1"/>
          </p:cNvGraphicFramePr>
          <p:nvPr>
            <p:extLst>
              <p:ext uri="{D42A27DB-BD31-4B8C-83A1-F6EECF244321}">
                <p14:modId xmlns:p14="http://schemas.microsoft.com/office/powerpoint/2010/main" xmlns="" val="3830352811"/>
              </p:ext>
            </p:extLst>
          </p:nvPr>
        </p:nvGraphicFramePr>
        <p:xfrm>
          <a:off x="443584" y="1193336"/>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 New Roman" panose="02020603050405020304" pitchFamily="18" charset="0"/>
                          <a:cs typeface="Times New Roman" panose="02020603050405020304" pitchFamily="18" charset="0"/>
                        </a:rPr>
                        <a:t>Imagine that you are doing a project on </a:t>
                      </a:r>
                      <a:r>
                        <a:rPr lang="en-US" sz="1600" b="1" i="0" dirty="0">
                          <a:solidFill>
                            <a:srgbClr val="000000"/>
                          </a:solidFill>
                          <a:effectLst/>
                          <a:latin typeface="Times New Roman" panose="02020603050405020304" pitchFamily="18" charset="0"/>
                          <a:cs typeface="Times New Roman" panose="02020603050405020304" pitchFamily="18" charset="0"/>
                        </a:rPr>
                        <a:t>the best ways of travelling in </a:t>
                      </a:r>
                      <a:r>
                        <a:rPr lang="en-US" sz="1600" b="1" i="0" dirty="0" err="1">
                          <a:solidFill>
                            <a:srgbClr val="000000"/>
                          </a:solidFill>
                          <a:effectLst/>
                          <a:latin typeface="Times New Roman" panose="02020603050405020304" pitchFamily="18" charset="0"/>
                          <a:cs typeface="Times New Roman" panose="02020603050405020304" pitchFamily="18" charset="0"/>
                        </a:rPr>
                        <a:t>Zetland</a:t>
                      </a:r>
                      <a:r>
                        <a:rPr lang="en-US" sz="1600" b="0" i="0" dirty="0">
                          <a:solidFill>
                            <a:srgbClr val="000000"/>
                          </a:solidFill>
                          <a:effectLst/>
                          <a:latin typeface="Times New Roman" panose="02020603050405020304" pitchFamily="18" charset="0"/>
                          <a:cs typeface="Times New Roman" panose="02020603050405020304" pitchFamily="18" charset="0"/>
                        </a:rPr>
                        <a:t>. You have found some data on the subject –</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en-US" sz="1600" b="0" i="0" dirty="0">
                          <a:solidFill>
                            <a:srgbClr val="000000"/>
                          </a:solidFill>
                          <a:effectLst/>
                          <a:latin typeface="Times New Roman" panose="02020603050405020304" pitchFamily="18" charset="0"/>
                          <a:cs typeface="Times New Roman" panose="02020603050405020304" pitchFamily="18" charset="0"/>
                        </a:rPr>
                        <a:t>the results of the opinion polls (see the pie chart below).</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1" i="0" dirty="0">
                          <a:solidFill>
                            <a:srgbClr val="000000"/>
                          </a:solidFill>
                          <a:effectLst/>
                          <a:latin typeface="Times New Roman" panose="02020603050405020304" pitchFamily="18" charset="0"/>
                          <a:cs typeface="Times New Roman" panose="02020603050405020304" pitchFamily="18" charset="0"/>
                        </a:rPr>
                        <a:t>Comment on the data in the pie chart and give your opinion on</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en-US" sz="1600" b="1" i="0" dirty="0">
                          <a:solidFill>
                            <a:srgbClr val="000000"/>
                          </a:solidFill>
                          <a:effectLst/>
                          <a:latin typeface="Times New Roman" panose="02020603050405020304" pitchFamily="18" charset="0"/>
                          <a:cs typeface="Times New Roman" panose="02020603050405020304" pitchFamily="18" charset="0"/>
                        </a:rPr>
                        <a:t>the subject of the project</a:t>
                      </a:r>
                      <a:r>
                        <a:rPr lang="en-US" sz="1600" b="0" i="0" dirty="0">
                          <a:solidFill>
                            <a:srgbClr val="000000"/>
                          </a:solidFill>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4" name="Rectangle 1">
            <a:extLst>
              <a:ext uri="{FF2B5EF4-FFF2-40B4-BE49-F238E27FC236}">
                <a16:creationId xmlns:a16="http://schemas.microsoft.com/office/drawing/2014/main" xmlns="" id="{E5C9B534-2BB9-68F7-1EAA-7B09319704B2}"/>
              </a:ext>
            </a:extLst>
          </p:cNvPr>
          <p:cNvSpPr>
            <a:spLocks noChangeArrowheads="1"/>
          </p:cNvSpPr>
          <p:nvPr/>
        </p:nvSpPr>
        <p:spPr bwMode="auto">
          <a:xfrm>
            <a:off x="581739" y="1986412"/>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46B09B9E-D970-E950-A75E-968476B998F4}"/>
              </a:ext>
            </a:extLst>
          </p:cNvPr>
          <p:cNvSpPr/>
          <p:nvPr/>
        </p:nvSpPr>
        <p:spPr>
          <a:xfrm>
            <a:off x="581739" y="2906908"/>
            <a:ext cx="564777" cy="48635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38</a:t>
            </a:r>
            <a:r>
              <a:rPr lang="en-US" sz="1600" b="1" dirty="0">
                <a:solidFill>
                  <a:schemeClr val="tx1"/>
                </a:solidFill>
              </a:rPr>
              <a:t>.2</a:t>
            </a:r>
            <a:endParaRPr lang="ru-RU" sz="1600" b="1" dirty="0">
              <a:solidFill>
                <a:schemeClr val="tx1"/>
              </a:solidFill>
            </a:endParaRPr>
          </a:p>
        </p:txBody>
      </p:sp>
      <p:sp>
        <p:nvSpPr>
          <p:cNvPr id="20" name="TextBox 19">
            <a:extLst>
              <a:ext uri="{FF2B5EF4-FFF2-40B4-BE49-F238E27FC236}">
                <a16:creationId xmlns:a16="http://schemas.microsoft.com/office/drawing/2014/main" xmlns="" id="{023D8785-F50B-CF24-FDEF-35533A5D818F}"/>
              </a:ext>
            </a:extLst>
          </p:cNvPr>
          <p:cNvSpPr txBox="1"/>
          <p:nvPr/>
        </p:nvSpPr>
        <p:spPr>
          <a:xfrm>
            <a:off x="993163" y="6703056"/>
            <a:ext cx="6314577" cy="2633413"/>
          </a:xfrm>
          <a:prstGeom prst="rect">
            <a:avLst/>
          </a:prstGeom>
          <a:noFill/>
        </p:spPr>
        <p:txBody>
          <a:bodyPr wrap="square">
            <a:spAutoFit/>
          </a:bodyPr>
          <a:lstStyle/>
          <a:p>
            <a:pPr>
              <a:lnSpc>
                <a:spcPct val="150000"/>
              </a:lnSpc>
            </a:pPr>
            <a:r>
              <a:rPr lang="en-US" sz="1600" b="0" dirty="0">
                <a:solidFill>
                  <a:srgbClr val="000000"/>
                </a:solidFill>
                <a:effectLst/>
                <a:latin typeface="Times New Roman" panose="02020603050405020304" pitchFamily="18" charset="0"/>
                <a:cs typeface="Times New Roman" panose="02020603050405020304" pitchFamily="18" charset="0"/>
              </a:rPr>
              <a:t>Write </a:t>
            </a:r>
            <a:r>
              <a:rPr lang="en-US" sz="1600" b="1" dirty="0">
                <a:solidFill>
                  <a:srgbClr val="000000"/>
                </a:solidFill>
                <a:effectLst/>
                <a:latin typeface="Times New Roman" panose="02020603050405020304" pitchFamily="18" charset="0"/>
                <a:cs typeface="Times New Roman" panose="02020603050405020304" pitchFamily="18" charset="0"/>
              </a:rPr>
              <a:t>200–250 words</a:t>
            </a:r>
            <a:r>
              <a:rPr lang="en-US" sz="1600" b="0" dirty="0">
                <a:solidFill>
                  <a:srgbClr val="000000"/>
                </a:solidFill>
                <a:effectLst/>
                <a:latin typeface="Times New Roman" panose="02020603050405020304" pitchFamily="18" charset="0"/>
                <a:cs typeface="Times New Roman" panose="02020603050405020304" pitchFamily="18" charset="0"/>
              </a:rPr>
              <a: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Use the following</a:t>
            </a:r>
            <a:r>
              <a:rPr lang="ru-RU" sz="1600" b="0" dirty="0">
                <a:solidFill>
                  <a:srgbClr val="000000"/>
                </a:solidFill>
                <a:effectLst/>
                <a:latin typeface="Times New Roman" panose="02020603050405020304" pitchFamily="18" charset="0"/>
                <a:cs typeface="Times New Roman" panose="02020603050405020304" pitchFamily="18" charset="0"/>
              </a:rPr>
              <a:t> </a:t>
            </a:r>
            <a:r>
              <a:rPr lang="en-US" sz="1600" b="0" dirty="0">
                <a:solidFill>
                  <a:srgbClr val="000000"/>
                </a:solidFill>
                <a:effectLst/>
                <a:latin typeface="Times New Roman" panose="02020603050405020304" pitchFamily="18" charset="0"/>
                <a:cs typeface="Times New Roman" panose="02020603050405020304" pitchFamily="18" charset="0"/>
              </a:rPr>
              <a:t>statement on the subject of the project;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select and report 2–3 facts;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make 1–2 comparisons where relevant and give your comments;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outline a problem that one can face </a:t>
            </a:r>
            <a:r>
              <a:rPr lang="en-US" sz="1600" dirty="0">
                <a:solidFill>
                  <a:srgbClr val="000000"/>
                </a:solidFill>
                <a:latin typeface="Times New Roman" panose="02020603050405020304" pitchFamily="18" charset="0"/>
                <a:cs typeface="Times New Roman" panose="02020603050405020304" pitchFamily="18" charset="0"/>
              </a:rPr>
              <a:t>travelling and suggest a way of solving it;</a:t>
            </a:r>
            <a:br>
              <a:rPr lang="en-US" sz="1600" dirty="0">
                <a:solidFill>
                  <a:srgbClr val="000000"/>
                </a:solidFill>
                <a:latin typeface="Times New Roman" panose="02020603050405020304" pitchFamily="18" charset="0"/>
                <a:cs typeface="Times New Roman" panose="02020603050405020304" pitchFamily="18" charset="0"/>
              </a:rPr>
            </a:br>
            <a:r>
              <a:rPr lang="en-US" sz="1600" dirty="0">
                <a:solidFill>
                  <a:srgbClr val="000000"/>
                </a:solidFill>
                <a:latin typeface="Times New Roman" panose="02020603050405020304" pitchFamily="18" charset="0"/>
                <a:cs typeface="Times New Roman" panose="02020603050405020304" pitchFamily="18" charset="0"/>
              </a:rPr>
              <a:t>– conclude by 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on the role of travelling.</a:t>
            </a:r>
            <a:endParaRPr lang="en-US" sz="3600" dirty="0">
              <a:effectLst/>
              <a:latin typeface="Times New Roman" panose="02020603050405020304" pitchFamily="18" charset="0"/>
              <a:cs typeface="Times New Roman" panose="02020603050405020304" pitchFamily="18" charset="0"/>
            </a:endParaRPr>
          </a:p>
        </p:txBody>
      </p:sp>
      <p:graphicFrame>
        <p:nvGraphicFramePr>
          <p:cNvPr id="2" name="Диаграмма 1">
            <a:extLst>
              <a:ext uri="{FF2B5EF4-FFF2-40B4-BE49-F238E27FC236}">
                <a16:creationId xmlns:a16="http://schemas.microsoft.com/office/drawing/2014/main" xmlns="" id="{402687DD-F887-2165-CD96-F0C68AD751BE}"/>
              </a:ext>
            </a:extLst>
          </p:cNvPr>
          <p:cNvGraphicFramePr/>
          <p:nvPr>
            <p:extLst>
              <p:ext uri="{D42A27DB-BD31-4B8C-83A1-F6EECF244321}">
                <p14:modId xmlns:p14="http://schemas.microsoft.com/office/powerpoint/2010/main" xmlns="" val="1441145264"/>
              </p:ext>
            </p:extLst>
          </p:nvPr>
        </p:nvGraphicFramePr>
        <p:xfrm>
          <a:off x="2108051" y="3523641"/>
          <a:ext cx="3036098" cy="279904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xmlns="" id="{D48CC259-B0EB-000D-643A-B0F3113CC12B}"/>
              </a:ext>
            </a:extLst>
          </p:cNvPr>
          <p:cNvSpPr txBox="1"/>
          <p:nvPr/>
        </p:nvSpPr>
        <p:spPr>
          <a:xfrm>
            <a:off x="2191181" y="2950030"/>
            <a:ext cx="3540742" cy="400110"/>
          </a:xfrm>
          <a:prstGeom prst="rect">
            <a:avLst/>
          </a:prstGeom>
          <a:noFill/>
        </p:spPr>
        <p:txBody>
          <a:bodyPr wrap="square" rtlCol="0">
            <a:spAutoFit/>
          </a:bodyPr>
          <a:lstStyle/>
          <a:p>
            <a:pPr algn="ctr" rtl="0">
              <a:defRPr sz="2128" b="1" i="0" u="none" strike="noStrike" kern="1200" baseline="0">
                <a:solidFill>
                  <a:prstClr val="black">
                    <a:lumMod val="65000"/>
                    <a:lumOff val="35000"/>
                  </a:prstClr>
                </a:solidFill>
                <a:latin typeface="+mn-lt"/>
                <a:ea typeface="+mn-ea"/>
                <a:cs typeface="+mn-cs"/>
              </a:defRPr>
            </a:pPr>
            <a:r>
              <a:rPr lang="en-US" sz="2000" dirty="0">
                <a:solidFill>
                  <a:schemeClr val="tx1"/>
                </a:solidFill>
              </a:rPr>
              <a:t>The best ways of travelling</a:t>
            </a:r>
          </a:p>
        </p:txBody>
      </p:sp>
      <p:sp>
        <p:nvSpPr>
          <p:cNvPr id="21" name="Облачко с текстом: прямоугольное со скругленными углами 20">
            <a:extLst>
              <a:ext uri="{FF2B5EF4-FFF2-40B4-BE49-F238E27FC236}">
                <a16:creationId xmlns:a16="http://schemas.microsoft.com/office/drawing/2014/main" xmlns="" id="{CBDE1F57-3184-7E1C-3EE1-363DC47467E3}"/>
              </a:ext>
            </a:extLst>
          </p:cNvPr>
          <p:cNvSpPr/>
          <p:nvPr/>
        </p:nvSpPr>
        <p:spPr>
          <a:xfrm>
            <a:off x="1850676" y="4521819"/>
            <a:ext cx="1123944" cy="523221"/>
          </a:xfrm>
          <a:prstGeom prst="wedgeRoundRectCallout">
            <a:avLst>
              <a:gd name="adj1" fmla="val 77633"/>
              <a:gd name="adj2" fmla="val 13593"/>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22" name="TextBox 21">
            <a:extLst>
              <a:ext uri="{FF2B5EF4-FFF2-40B4-BE49-F238E27FC236}">
                <a16:creationId xmlns:a16="http://schemas.microsoft.com/office/drawing/2014/main" xmlns="" id="{50B98532-2A4A-8C3B-DDE6-5E643171CD27}"/>
              </a:ext>
            </a:extLst>
          </p:cNvPr>
          <p:cNvSpPr txBox="1"/>
          <p:nvPr/>
        </p:nvSpPr>
        <p:spPr>
          <a:xfrm>
            <a:off x="1985601" y="4527576"/>
            <a:ext cx="1123944" cy="523220"/>
          </a:xfrm>
          <a:prstGeom prst="rect">
            <a:avLst/>
          </a:prstGeom>
          <a:noFill/>
        </p:spPr>
        <p:txBody>
          <a:bodyPr wrap="square" rtlCol="0">
            <a:spAutoFit/>
          </a:bodyPr>
          <a:lstStyle/>
          <a:p>
            <a:r>
              <a:rPr lang="en-US" sz="1200" b="1" dirty="0"/>
              <a:t>By plane</a:t>
            </a:r>
          </a:p>
          <a:p>
            <a:r>
              <a:rPr lang="en-US" sz="1600" b="1" dirty="0"/>
              <a:t>   29%</a:t>
            </a:r>
            <a:endParaRPr lang="ru-RU" sz="1600" b="1" dirty="0"/>
          </a:p>
        </p:txBody>
      </p:sp>
      <p:sp>
        <p:nvSpPr>
          <p:cNvPr id="23" name="Облачко с текстом: прямоугольное со скругленными углами 22">
            <a:extLst>
              <a:ext uri="{FF2B5EF4-FFF2-40B4-BE49-F238E27FC236}">
                <a16:creationId xmlns:a16="http://schemas.microsoft.com/office/drawing/2014/main" xmlns="" id="{F402AC01-ED5C-79D5-C1E6-799CA14E6759}"/>
              </a:ext>
            </a:extLst>
          </p:cNvPr>
          <p:cNvSpPr/>
          <p:nvPr/>
        </p:nvSpPr>
        <p:spPr>
          <a:xfrm>
            <a:off x="2100613" y="5516427"/>
            <a:ext cx="1028688" cy="523221"/>
          </a:xfrm>
          <a:prstGeom prst="wedgeRoundRectCallout">
            <a:avLst>
              <a:gd name="adj1" fmla="val 77633"/>
              <a:gd name="adj2" fmla="val -35111"/>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24" name="TextBox 23">
            <a:extLst>
              <a:ext uri="{FF2B5EF4-FFF2-40B4-BE49-F238E27FC236}">
                <a16:creationId xmlns:a16="http://schemas.microsoft.com/office/drawing/2014/main" xmlns="" id="{ED06CC00-DE4C-914B-7A81-15BE0793C3D0}"/>
              </a:ext>
            </a:extLst>
          </p:cNvPr>
          <p:cNvSpPr txBox="1"/>
          <p:nvPr/>
        </p:nvSpPr>
        <p:spPr>
          <a:xfrm>
            <a:off x="2255294" y="5562025"/>
            <a:ext cx="1123944" cy="523220"/>
          </a:xfrm>
          <a:prstGeom prst="rect">
            <a:avLst/>
          </a:prstGeom>
          <a:noFill/>
        </p:spPr>
        <p:txBody>
          <a:bodyPr wrap="square" rtlCol="0">
            <a:spAutoFit/>
          </a:bodyPr>
          <a:lstStyle/>
          <a:p>
            <a:r>
              <a:rPr lang="en-US" sz="1200" b="1" dirty="0"/>
              <a:t>By train</a:t>
            </a:r>
          </a:p>
          <a:p>
            <a:r>
              <a:rPr lang="en-US" sz="1600" b="1" dirty="0"/>
              <a:t>  26%</a:t>
            </a:r>
            <a:endParaRPr lang="ru-RU" sz="1600" b="1" dirty="0"/>
          </a:p>
        </p:txBody>
      </p:sp>
      <p:sp>
        <p:nvSpPr>
          <p:cNvPr id="25" name="Облачко с текстом: прямоугольное со скругленными углами 24">
            <a:extLst>
              <a:ext uri="{FF2B5EF4-FFF2-40B4-BE49-F238E27FC236}">
                <a16:creationId xmlns:a16="http://schemas.microsoft.com/office/drawing/2014/main" xmlns="" id="{46049CE1-B155-B62B-62F2-4AC838C0FACE}"/>
              </a:ext>
            </a:extLst>
          </p:cNvPr>
          <p:cNvSpPr/>
          <p:nvPr/>
        </p:nvSpPr>
        <p:spPr>
          <a:xfrm>
            <a:off x="4785193" y="5364027"/>
            <a:ext cx="906665" cy="523221"/>
          </a:xfrm>
          <a:prstGeom prst="wedgeRoundRectCallout">
            <a:avLst>
              <a:gd name="adj1" fmla="val -76831"/>
              <a:gd name="adj2" fmla="val -48423"/>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26" name="TextBox 25">
            <a:extLst>
              <a:ext uri="{FF2B5EF4-FFF2-40B4-BE49-F238E27FC236}">
                <a16:creationId xmlns:a16="http://schemas.microsoft.com/office/drawing/2014/main" xmlns="" id="{EE708067-3D5B-8B70-8AAD-B4EA13E9D89F}"/>
              </a:ext>
            </a:extLst>
          </p:cNvPr>
          <p:cNvSpPr txBox="1"/>
          <p:nvPr/>
        </p:nvSpPr>
        <p:spPr>
          <a:xfrm>
            <a:off x="4937777" y="5385762"/>
            <a:ext cx="754081" cy="523220"/>
          </a:xfrm>
          <a:prstGeom prst="rect">
            <a:avLst/>
          </a:prstGeom>
          <a:noFill/>
        </p:spPr>
        <p:txBody>
          <a:bodyPr wrap="square" rtlCol="0">
            <a:spAutoFit/>
          </a:bodyPr>
          <a:lstStyle/>
          <a:p>
            <a:r>
              <a:rPr lang="en-US" sz="1200" b="1" dirty="0"/>
              <a:t>By car</a:t>
            </a:r>
          </a:p>
          <a:p>
            <a:r>
              <a:rPr lang="en-US" sz="1600" b="1" dirty="0"/>
              <a:t> 23%</a:t>
            </a:r>
            <a:endParaRPr lang="ru-RU" sz="1600" b="1" dirty="0"/>
          </a:p>
        </p:txBody>
      </p:sp>
      <p:sp>
        <p:nvSpPr>
          <p:cNvPr id="27" name="Облачко с текстом: прямоугольное со скругленными углами 26">
            <a:extLst>
              <a:ext uri="{FF2B5EF4-FFF2-40B4-BE49-F238E27FC236}">
                <a16:creationId xmlns:a16="http://schemas.microsoft.com/office/drawing/2014/main" xmlns="" id="{6C4497B4-3215-624E-7687-D31ABEE78572}"/>
              </a:ext>
            </a:extLst>
          </p:cNvPr>
          <p:cNvSpPr/>
          <p:nvPr/>
        </p:nvSpPr>
        <p:spPr>
          <a:xfrm>
            <a:off x="4921962" y="4183418"/>
            <a:ext cx="1123944" cy="523221"/>
          </a:xfrm>
          <a:prstGeom prst="wedgeRoundRectCallout">
            <a:avLst>
              <a:gd name="adj1" fmla="val -92861"/>
              <a:gd name="adj2" fmla="val 56568"/>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28" name="TextBox 27">
            <a:extLst>
              <a:ext uri="{FF2B5EF4-FFF2-40B4-BE49-F238E27FC236}">
                <a16:creationId xmlns:a16="http://schemas.microsoft.com/office/drawing/2014/main" xmlns="" id="{C0224789-6771-3DD4-7461-8AA6DECB65F3}"/>
              </a:ext>
            </a:extLst>
          </p:cNvPr>
          <p:cNvSpPr txBox="1"/>
          <p:nvPr/>
        </p:nvSpPr>
        <p:spPr>
          <a:xfrm>
            <a:off x="5051011" y="4180812"/>
            <a:ext cx="1123944" cy="523220"/>
          </a:xfrm>
          <a:prstGeom prst="rect">
            <a:avLst/>
          </a:prstGeom>
          <a:noFill/>
        </p:spPr>
        <p:txBody>
          <a:bodyPr wrap="square" rtlCol="0">
            <a:spAutoFit/>
          </a:bodyPr>
          <a:lstStyle/>
          <a:p>
            <a:r>
              <a:rPr lang="en-US" sz="1200" b="1" dirty="0"/>
              <a:t>By caravan</a:t>
            </a:r>
          </a:p>
          <a:p>
            <a:r>
              <a:rPr lang="en-US" sz="1600" b="1" dirty="0"/>
              <a:t>    15%</a:t>
            </a:r>
            <a:endParaRPr lang="ru-RU" sz="1600" b="1" dirty="0"/>
          </a:p>
        </p:txBody>
      </p:sp>
      <p:sp>
        <p:nvSpPr>
          <p:cNvPr id="29" name="Облачко с текстом: прямоугольное со скругленными углами 28">
            <a:extLst>
              <a:ext uri="{FF2B5EF4-FFF2-40B4-BE49-F238E27FC236}">
                <a16:creationId xmlns:a16="http://schemas.microsoft.com/office/drawing/2014/main" xmlns="" id="{D6C6FE3C-2BAC-37CD-2C67-E01B2FEDD0E8}"/>
              </a:ext>
            </a:extLst>
          </p:cNvPr>
          <p:cNvSpPr/>
          <p:nvPr/>
        </p:nvSpPr>
        <p:spPr>
          <a:xfrm>
            <a:off x="3135766" y="3530744"/>
            <a:ext cx="819222" cy="523221"/>
          </a:xfrm>
          <a:prstGeom prst="wedgeRoundRectCallout">
            <a:avLst>
              <a:gd name="adj1" fmla="val 72682"/>
              <a:gd name="adj2" fmla="val 102408"/>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30" name="TextBox 29">
            <a:extLst>
              <a:ext uri="{FF2B5EF4-FFF2-40B4-BE49-F238E27FC236}">
                <a16:creationId xmlns:a16="http://schemas.microsoft.com/office/drawing/2014/main" xmlns="" id="{287E7222-0183-43B1-AE1C-88F76273B41D}"/>
              </a:ext>
            </a:extLst>
          </p:cNvPr>
          <p:cNvSpPr txBox="1"/>
          <p:nvPr/>
        </p:nvSpPr>
        <p:spPr>
          <a:xfrm>
            <a:off x="3228945" y="3545835"/>
            <a:ext cx="1123944" cy="523220"/>
          </a:xfrm>
          <a:prstGeom prst="rect">
            <a:avLst/>
          </a:prstGeom>
          <a:noFill/>
        </p:spPr>
        <p:txBody>
          <a:bodyPr wrap="square" rtlCol="0">
            <a:spAutoFit/>
          </a:bodyPr>
          <a:lstStyle/>
          <a:p>
            <a:r>
              <a:rPr lang="en-US" sz="1200" b="1" dirty="0"/>
              <a:t>By ship</a:t>
            </a:r>
          </a:p>
          <a:p>
            <a:r>
              <a:rPr lang="en-US" sz="1600" b="1" dirty="0"/>
              <a:t>  7%</a:t>
            </a:r>
            <a:endParaRPr lang="ru-RU" sz="1600" b="1" dirty="0"/>
          </a:p>
        </p:txBody>
      </p:sp>
      <p:sp>
        <p:nvSpPr>
          <p:cNvPr id="31" name="TextBox 30">
            <a:extLst>
              <a:ext uri="{FF2B5EF4-FFF2-40B4-BE49-F238E27FC236}">
                <a16:creationId xmlns:a16="http://schemas.microsoft.com/office/drawing/2014/main" xmlns="" id="{B4967A6D-D099-B837-1461-9451C5D2417C}"/>
              </a:ext>
            </a:extLst>
          </p:cNvPr>
          <p:cNvSpPr txBox="1"/>
          <p:nvPr/>
        </p:nvSpPr>
        <p:spPr>
          <a:xfrm>
            <a:off x="1397197" y="2884350"/>
            <a:ext cx="5506508" cy="3323987"/>
          </a:xfrm>
          <a:prstGeom prst="rect">
            <a:avLst/>
          </a:prstGeom>
          <a:noFill/>
          <a:ln>
            <a:solidFill>
              <a:schemeClr val="tx1">
                <a:lumMod val="65000"/>
                <a:lumOff val="35000"/>
              </a:schemeClr>
            </a:solidFill>
          </a:ln>
        </p:spPr>
        <p:txBody>
          <a:bodyPr wrap="square" rtlCol="0">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ru-RU" dirty="0"/>
          </a:p>
        </p:txBody>
      </p:sp>
    </p:spTree>
    <p:extLst>
      <p:ext uri="{BB962C8B-B14F-4D97-AF65-F5344CB8AC3E}">
        <p14:creationId xmlns:p14="http://schemas.microsoft.com/office/powerpoint/2010/main" xmlns="" val="293076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838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saturation sat="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655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A0C662-164B-442D-B839-0D371B7D5AC6}"/>
              </a:ext>
            </a:extLst>
          </p:cNvPr>
          <p:cNvSpPr txBox="1"/>
          <p:nvPr/>
        </p:nvSpPr>
        <p:spPr>
          <a:xfrm>
            <a:off x="53788" y="1545009"/>
            <a:ext cx="7644655" cy="6155531"/>
          </a:xfrm>
          <a:prstGeom prst="rect">
            <a:avLst/>
          </a:prstGeom>
          <a:noFill/>
        </p:spPr>
        <p:txBody>
          <a:bodyPr wrap="square">
            <a:spAutoFit/>
          </a:bodyPr>
          <a:lstStyle/>
          <a:p>
            <a:pPr algn="ctr" fontAlgn="base"/>
            <a:r>
              <a:rPr lang="ru-RU" b="1" dirty="0">
                <a:solidFill>
                  <a:srgbClr val="111111"/>
                </a:solidFill>
                <a:effectLst/>
                <a:latin typeface="inherit"/>
              </a:rPr>
              <a:t>Задание 1</a:t>
            </a:r>
            <a:endParaRPr lang="ru-RU" b="1" dirty="0">
              <a:solidFill>
                <a:srgbClr val="111111"/>
              </a:solidFill>
              <a:effectLst/>
              <a:latin typeface="Playfair Display"/>
            </a:endParaRPr>
          </a:p>
          <a:p>
            <a:pPr algn="l" fontAlgn="base"/>
            <a:r>
              <a:rPr lang="ru-RU" b="0" i="0" dirty="0">
                <a:solidFill>
                  <a:srgbClr val="555555"/>
                </a:solidFill>
                <a:effectLst/>
                <a:latin typeface="Arial" panose="020B0604020202020204" pitchFamily="34" charset="0"/>
              </a:rPr>
              <a:t> </a:t>
            </a:r>
          </a:p>
          <a:p>
            <a:pPr algn="l" fontAlgn="base"/>
            <a:r>
              <a:rPr lang="ru-RU" b="0" i="1" dirty="0">
                <a:effectLst/>
                <a:latin typeface="inherit"/>
              </a:rPr>
              <a:t>Прослушайте шесть высказываний. Установите соответствие между высказываниями каждого говорящего </a:t>
            </a:r>
            <a:r>
              <a:rPr lang="en-US" b="1" i="1" dirty="0">
                <a:effectLst/>
                <a:latin typeface="inherit"/>
              </a:rPr>
              <a:t>A</a:t>
            </a:r>
            <a:r>
              <a:rPr lang="en-US" b="1" i="0" dirty="0">
                <a:effectLst/>
                <a:latin typeface="inherit"/>
              </a:rPr>
              <a:t>–</a:t>
            </a:r>
            <a:r>
              <a:rPr lang="en-US" b="1" i="1" dirty="0">
                <a:effectLst/>
                <a:latin typeface="inherit"/>
              </a:rPr>
              <a:t>F </a:t>
            </a:r>
            <a:r>
              <a:rPr lang="ru-RU" b="0" i="1" dirty="0">
                <a:effectLst/>
                <a:latin typeface="inherit"/>
              </a:rPr>
              <a:t>и утверждениями, данными в списке </a:t>
            </a:r>
            <a:r>
              <a:rPr lang="ru-RU" b="1" i="1" dirty="0">
                <a:effectLst/>
                <a:latin typeface="inherit"/>
              </a:rPr>
              <a:t>1–7</a:t>
            </a:r>
            <a:r>
              <a:rPr lang="ru-RU" b="0" i="1" dirty="0">
                <a:effectLst/>
                <a:latin typeface="inherit"/>
              </a:rPr>
              <a:t>. Используйте каждое утверждение, обозначенное соответствующей цифрой, </a:t>
            </a:r>
            <a:r>
              <a:rPr lang="ru-RU" b="1" i="1" dirty="0">
                <a:effectLst/>
                <a:latin typeface="inherit"/>
              </a:rPr>
              <a:t>только один раз. В задании есть одно лишнее утверждение. </a:t>
            </a:r>
            <a:r>
              <a:rPr lang="ru-RU" b="0" i="1" dirty="0">
                <a:effectLst/>
                <a:latin typeface="inherit"/>
              </a:rPr>
              <a:t> Занесите свои ответы в таблицу.</a:t>
            </a:r>
          </a:p>
          <a:p>
            <a:pPr algn="l" fontAlgn="base">
              <a:lnSpc>
                <a:spcPct val="150000"/>
              </a:lnSpc>
            </a:pPr>
            <a:endParaRPr lang="ru-RU" dirty="0">
              <a:latin typeface="Arial" panose="020B0604020202020204" pitchFamily="34" charset="0"/>
            </a:endParaRPr>
          </a:p>
          <a:p>
            <a:pPr algn="l" fontAlgn="base">
              <a:lnSpc>
                <a:spcPct val="150000"/>
              </a:lnSpc>
              <a:buFont typeface="+mj-lt"/>
              <a:buAutoNum type="arabicPeriod"/>
            </a:pPr>
            <a:r>
              <a:rPr lang="en-US" b="0" i="0" dirty="0">
                <a:effectLst/>
                <a:latin typeface="inherit"/>
              </a:rPr>
              <a:t>There are many advantages of having a dog.</a:t>
            </a:r>
          </a:p>
          <a:p>
            <a:pPr algn="l" fontAlgn="base">
              <a:lnSpc>
                <a:spcPct val="150000"/>
              </a:lnSpc>
              <a:buFont typeface="+mj-lt"/>
              <a:buAutoNum type="arabicPeriod"/>
            </a:pPr>
            <a:r>
              <a:rPr lang="en-US" b="0" i="0" dirty="0">
                <a:effectLst/>
                <a:latin typeface="inherit"/>
              </a:rPr>
              <a:t>People love dogs because they look pretty.</a:t>
            </a:r>
          </a:p>
          <a:p>
            <a:pPr algn="l" fontAlgn="base">
              <a:lnSpc>
                <a:spcPct val="150000"/>
              </a:lnSpc>
              <a:buFont typeface="+mj-lt"/>
              <a:buAutoNum type="arabicPeriod"/>
            </a:pPr>
            <a:r>
              <a:rPr lang="en-US" b="0" i="0" dirty="0">
                <a:effectLst/>
                <a:latin typeface="inherit"/>
              </a:rPr>
              <a:t>Dogs may turn out to be better friends than people.</a:t>
            </a:r>
          </a:p>
          <a:p>
            <a:pPr algn="l" fontAlgn="base">
              <a:lnSpc>
                <a:spcPct val="150000"/>
              </a:lnSpc>
              <a:buFont typeface="+mj-lt"/>
              <a:buAutoNum type="arabicPeriod"/>
            </a:pPr>
            <a:r>
              <a:rPr lang="en-US" b="0" i="0" dirty="0">
                <a:effectLst/>
                <a:latin typeface="inherit"/>
              </a:rPr>
              <a:t>It’s not a good idea to have a dog as a pet.</a:t>
            </a:r>
          </a:p>
          <a:p>
            <a:pPr algn="l" fontAlgn="base">
              <a:lnSpc>
                <a:spcPct val="150000"/>
              </a:lnSpc>
              <a:buFont typeface="+mj-lt"/>
              <a:buAutoNum type="arabicPeriod"/>
            </a:pPr>
            <a:r>
              <a:rPr lang="en-US" b="0" i="0" dirty="0">
                <a:effectLst/>
                <a:latin typeface="inherit"/>
              </a:rPr>
              <a:t>People love dogs because dogs are faithful.</a:t>
            </a:r>
          </a:p>
          <a:p>
            <a:pPr algn="l" fontAlgn="base">
              <a:lnSpc>
                <a:spcPct val="150000"/>
              </a:lnSpc>
              <a:buFont typeface="+mj-lt"/>
              <a:buAutoNum type="arabicPeriod"/>
            </a:pPr>
            <a:r>
              <a:rPr lang="en-US" b="0" i="0" dirty="0">
                <a:effectLst/>
                <a:latin typeface="inherit"/>
              </a:rPr>
              <a:t>Dogs are good pets because they are clever.</a:t>
            </a:r>
          </a:p>
          <a:p>
            <a:pPr algn="l" fontAlgn="base">
              <a:lnSpc>
                <a:spcPct val="150000"/>
              </a:lnSpc>
              <a:buFont typeface="+mj-lt"/>
              <a:buAutoNum type="arabicPeriod"/>
            </a:pPr>
            <a:r>
              <a:rPr lang="en-US" b="0" i="0" dirty="0">
                <a:effectLst/>
                <a:latin typeface="inherit"/>
              </a:rPr>
              <a:t>Dogs don’t love people as much as you may think.</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a:p>
            <a:pPr algn="l" fontAlgn="base"/>
            <a:r>
              <a:rPr lang="en-US" b="0" i="0" dirty="0">
                <a:solidFill>
                  <a:srgbClr val="555555"/>
                </a:solidFill>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4F667E23-2D9D-4A21-B05D-2B3014F4E81C}"/>
              </a:ext>
            </a:extLst>
          </p:cNvPr>
          <p:cNvGraphicFramePr>
            <a:graphicFrameLocks noGrp="1"/>
          </p:cNvGraphicFramePr>
          <p:nvPr>
            <p:extLst>
              <p:ext uri="{D42A27DB-BD31-4B8C-83A1-F6EECF244321}">
                <p14:modId xmlns:p14="http://schemas.microsoft.com/office/powerpoint/2010/main" xmlns="" val="731617190"/>
              </p:ext>
            </p:extLst>
          </p:nvPr>
        </p:nvGraphicFramePr>
        <p:xfrm>
          <a:off x="201705" y="7032292"/>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a:effectLst/>
                        </a:rPr>
                        <a:t>Говорящий</a:t>
                      </a:r>
                      <a:endParaRPr lang="ru-RU" sz="1200" b="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C</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200" b="0" dirty="0">
                          <a:effectLst/>
                        </a:rPr>
                        <a:t>Утверждение</a:t>
                      </a:r>
                      <a:endParaRPr lang="ru-RU" sz="1200" b="0" dirty="0">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
        <p:nvSpPr>
          <p:cNvPr id="5" name="Rectangle 1">
            <a:extLst>
              <a:ext uri="{FF2B5EF4-FFF2-40B4-BE49-F238E27FC236}">
                <a16:creationId xmlns:a16="http://schemas.microsoft.com/office/drawing/2014/main" xmlns="" id="{1BD006BA-F1E9-48A1-A69A-547AB53F8C4A}"/>
              </a:ext>
            </a:extLst>
          </p:cNvPr>
          <p:cNvSpPr>
            <a:spLocks noChangeArrowheads="1"/>
          </p:cNvSpPr>
          <p:nvPr/>
        </p:nvSpPr>
        <p:spPr bwMode="auto">
          <a:xfrm>
            <a:off x="667030" y="6796168"/>
            <a:ext cx="6838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555555"/>
                </a:solidFill>
                <a:effectLst/>
                <a:latin typeface="Arial" panose="020B0604020202020204" pitchFamily="34" charset="0"/>
                <a:cs typeface="Arial" panose="020B060402020202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7" name="Прямоугольник 6">
            <a:extLst>
              <a:ext uri="{FF2B5EF4-FFF2-40B4-BE49-F238E27FC236}">
                <a16:creationId xmlns:a16="http://schemas.microsoft.com/office/drawing/2014/main" xmlns="" id="{AB2E3EE0-E433-41B3-9598-80DB4AB55D7D}"/>
              </a:ext>
            </a:extLst>
          </p:cNvPr>
          <p:cNvSpPr/>
          <p:nvPr/>
        </p:nvSpPr>
        <p:spPr>
          <a:xfrm>
            <a:off x="1311918" y="509405"/>
            <a:ext cx="493583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1. Аудирование </a:t>
            </a:r>
          </a:p>
        </p:txBody>
      </p:sp>
      <p:sp>
        <p:nvSpPr>
          <p:cNvPr id="9" name="Прямоугольник 8">
            <a:extLst>
              <a:ext uri="{FF2B5EF4-FFF2-40B4-BE49-F238E27FC236}">
                <a16:creationId xmlns:a16="http://schemas.microsoft.com/office/drawing/2014/main" xmlns="" id="{CAC27F20-BFED-47F1-843D-1DF8F8BA3A73}"/>
              </a:ext>
            </a:extLst>
          </p:cNvPr>
          <p:cNvSpPr/>
          <p:nvPr/>
        </p:nvSpPr>
        <p:spPr>
          <a:xfrm>
            <a:off x="470647" y="145900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p>
        </p:txBody>
      </p:sp>
      <p:pic>
        <p:nvPicPr>
          <p:cNvPr id="6" name="1132_ege">
            <a:hlinkClick r:id="" action="ppaction://media"/>
            <a:extLst>
              <a:ext uri="{FF2B5EF4-FFF2-40B4-BE49-F238E27FC236}">
                <a16:creationId xmlns:a16="http://schemas.microsoft.com/office/drawing/2014/main" xmlns="" id="{1B9B2747-B7C4-499F-9955-6DE4B64CD1ED}"/>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415327" y="8985819"/>
            <a:ext cx="1026546" cy="1026546"/>
          </a:xfrm>
          <a:prstGeom prst="rect">
            <a:avLst/>
          </a:prstGeom>
        </p:spPr>
      </p:pic>
    </p:spTree>
    <p:extLst>
      <p:ext uri="{BB962C8B-B14F-4D97-AF65-F5344CB8AC3E}">
        <p14:creationId xmlns:p14="http://schemas.microsoft.com/office/powerpoint/2010/main" xmlns="" val="29175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43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97FC174-0258-4659-8E83-795B5DD07CBE}"/>
              </a:ext>
            </a:extLst>
          </p:cNvPr>
          <p:cNvSpPr/>
          <p:nvPr/>
        </p:nvSpPr>
        <p:spPr>
          <a:xfrm>
            <a:off x="470647" y="59839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2</a:t>
            </a:r>
          </a:p>
        </p:txBody>
      </p:sp>
      <p:sp>
        <p:nvSpPr>
          <p:cNvPr id="4" name="TextBox 3">
            <a:extLst>
              <a:ext uri="{FF2B5EF4-FFF2-40B4-BE49-F238E27FC236}">
                <a16:creationId xmlns:a16="http://schemas.microsoft.com/office/drawing/2014/main" xmlns="" id="{112F2021-992A-4BE8-9236-52DFB9F3B6FA}"/>
              </a:ext>
            </a:extLst>
          </p:cNvPr>
          <p:cNvSpPr txBox="1"/>
          <p:nvPr/>
        </p:nvSpPr>
        <p:spPr>
          <a:xfrm>
            <a:off x="344112" y="506584"/>
            <a:ext cx="7112769" cy="5832879"/>
          </a:xfrm>
          <a:prstGeom prst="rect">
            <a:avLst/>
          </a:prstGeom>
          <a:noFill/>
        </p:spPr>
        <p:txBody>
          <a:bodyPr wrap="square">
            <a:spAutoFit/>
          </a:bodyPr>
          <a:lstStyle/>
          <a:p>
            <a:pPr algn="ctr" fontAlgn="base"/>
            <a:r>
              <a:rPr lang="ru-RU" sz="1600" b="1" dirty="0">
                <a:solidFill>
                  <a:srgbClr val="111111"/>
                </a:solidFill>
                <a:effectLst/>
                <a:latin typeface="inherit"/>
              </a:rPr>
              <a:t/>
            </a:r>
            <a:br>
              <a:rPr lang="ru-RU" sz="1600" b="1" dirty="0">
                <a:solidFill>
                  <a:srgbClr val="111111"/>
                </a:solidFill>
                <a:effectLst/>
                <a:latin typeface="inherit"/>
              </a:rPr>
            </a:br>
            <a:r>
              <a:rPr lang="ru-RU" sz="1600" b="1" dirty="0">
                <a:effectLst/>
                <a:latin typeface="inherit"/>
              </a:rPr>
              <a:t>Задание 2</a:t>
            </a:r>
            <a:endParaRPr lang="ru-RU" sz="1600" b="1" dirty="0">
              <a:effectLst/>
              <a:latin typeface="Playfair Display"/>
            </a:endParaRPr>
          </a:p>
          <a:p>
            <a:pPr algn="l" fontAlgn="base"/>
            <a:r>
              <a:rPr lang="ru-RU" sz="1600" b="0" i="0" dirty="0">
                <a:effectLst/>
                <a:latin typeface="Arial" panose="020B0604020202020204" pitchFamily="34" charset="0"/>
              </a:rPr>
              <a:t> </a:t>
            </a:r>
          </a:p>
          <a:p>
            <a:pPr algn="l" fontAlgn="base"/>
            <a:r>
              <a:rPr lang="ru-RU" sz="1600" b="0" i="1" dirty="0">
                <a:effectLst/>
                <a:latin typeface="inherit"/>
              </a:rPr>
              <a:t>Вы услышите диалог.</a:t>
            </a:r>
            <a:r>
              <a:rPr lang="ru-RU" sz="1600" b="0" i="0" dirty="0">
                <a:effectLst/>
                <a:latin typeface="Arial" panose="020B0604020202020204" pitchFamily="34" charset="0"/>
              </a:rPr>
              <a:t> </a:t>
            </a:r>
            <a:r>
              <a:rPr lang="ru-RU" sz="1600" b="0" i="1" dirty="0">
                <a:effectLst/>
                <a:latin typeface="inherit"/>
              </a:rPr>
              <a:t>Определите, какие из приведённых утверждений </a:t>
            </a:r>
            <a:r>
              <a:rPr lang="ru-RU" sz="1600" b="1" i="1" dirty="0">
                <a:effectLst/>
                <a:latin typeface="inherit"/>
              </a:rPr>
              <a:t>А</a:t>
            </a:r>
            <a:r>
              <a:rPr lang="ru-RU" sz="1600" b="0" i="0" dirty="0">
                <a:effectLst/>
                <a:latin typeface="Arial" panose="020B0604020202020204" pitchFamily="34" charset="0"/>
              </a:rPr>
              <a:t>–</a:t>
            </a:r>
            <a:r>
              <a:rPr lang="en-US" sz="1600" b="1" i="1" dirty="0">
                <a:effectLst/>
                <a:latin typeface="inherit"/>
              </a:rPr>
              <a:t>G </a:t>
            </a:r>
            <a:r>
              <a:rPr lang="ru-RU" sz="1600" b="0" i="1" dirty="0">
                <a:effectLst/>
                <a:latin typeface="inherit"/>
              </a:rPr>
              <a:t>соответствуют содержанию текста (</a:t>
            </a:r>
            <a:r>
              <a:rPr lang="ru-RU" sz="1600" b="1" i="1" dirty="0">
                <a:effectLst/>
                <a:latin typeface="inherit"/>
              </a:rPr>
              <a:t>1 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True</a:t>
            </a:r>
            <a:r>
              <a:rPr lang="en-US" sz="1600" b="0" i="1" dirty="0">
                <a:effectLst/>
                <a:latin typeface="inherit"/>
              </a:rPr>
              <a:t>), </a:t>
            </a:r>
            <a:r>
              <a:rPr lang="ru-RU" sz="1600" b="0" i="1" dirty="0">
                <a:effectLst/>
                <a:latin typeface="inherit"/>
              </a:rPr>
              <a:t>какие не соответствуют (</a:t>
            </a:r>
            <a:r>
              <a:rPr lang="ru-RU" sz="1600" b="1" i="1" dirty="0">
                <a:effectLst/>
                <a:latin typeface="inherit"/>
              </a:rPr>
              <a:t>2 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False</a:t>
            </a:r>
            <a:r>
              <a:rPr lang="en-US" sz="1600" b="0" i="1" dirty="0">
                <a:effectLst/>
                <a:latin typeface="inherit"/>
              </a:rPr>
              <a:t>) </a:t>
            </a:r>
            <a:r>
              <a:rPr lang="ru-RU" sz="1600" b="0" i="1" dirty="0">
                <a:effectLst/>
                <a:latin typeface="inherit"/>
              </a:rPr>
              <a:t>и о чём в тексте не сказано, то есть на основании текста нельзя дать ни положительного, ни отрицательного ответа (</a:t>
            </a:r>
            <a:r>
              <a:rPr lang="ru-RU" sz="1600" b="1" i="1" dirty="0">
                <a:effectLst/>
                <a:latin typeface="inherit"/>
              </a:rPr>
              <a:t>3 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Not stated</a:t>
            </a:r>
            <a:r>
              <a:rPr lang="en-US" sz="1600" b="0" i="1" dirty="0">
                <a:effectLst/>
                <a:latin typeface="inherit"/>
              </a:rPr>
              <a:t>). </a:t>
            </a:r>
            <a:r>
              <a:rPr lang="ru-RU" sz="1600" b="0" i="1" dirty="0">
                <a:effectLst/>
                <a:latin typeface="inherit"/>
              </a:rPr>
              <a:t>Занесите номер выбранного Вами варианта ответа в таблицу. Вы услышите запись дважды.</a:t>
            </a:r>
          </a:p>
          <a:p>
            <a:pPr algn="l" fontAlgn="base"/>
            <a:endParaRPr lang="ru-RU" sz="1600" b="0" i="1" dirty="0">
              <a:effectLst/>
              <a:latin typeface="inherit"/>
            </a:endParaRPr>
          </a:p>
          <a:p>
            <a:pPr algn="l" fontAlgn="base">
              <a:lnSpc>
                <a:spcPct val="150000"/>
              </a:lnSpc>
            </a:pPr>
            <a:r>
              <a:rPr lang="en-US" sz="1600" b="0" i="0" dirty="0">
                <a:effectLst/>
                <a:latin typeface="Arial" panose="020B0604020202020204" pitchFamily="34" charset="0"/>
              </a:rPr>
              <a:t>A. Peter thinks travelling is the best option for summer holidays.</a:t>
            </a:r>
          </a:p>
          <a:p>
            <a:pPr algn="l" fontAlgn="base">
              <a:lnSpc>
                <a:spcPct val="150000"/>
              </a:lnSpc>
            </a:pPr>
            <a:r>
              <a:rPr lang="en-US" sz="1600" b="0" i="0" dirty="0">
                <a:effectLst/>
                <a:latin typeface="Arial" panose="020B0604020202020204" pitchFamily="34" charset="0"/>
              </a:rPr>
              <a:t>B. Jane saved money for the trip doing a part-time job.</a:t>
            </a:r>
          </a:p>
          <a:p>
            <a:pPr algn="l" fontAlgn="base">
              <a:lnSpc>
                <a:spcPct val="150000"/>
              </a:lnSpc>
            </a:pPr>
            <a:r>
              <a:rPr lang="en-US" sz="1600" b="0" i="0" dirty="0">
                <a:effectLst/>
                <a:latin typeface="Arial" panose="020B0604020202020204" pitchFamily="34" charset="0"/>
              </a:rPr>
              <a:t>C. Jane’s best friend can’t travel with her because the friend is ill.</a:t>
            </a:r>
          </a:p>
          <a:p>
            <a:pPr algn="l" fontAlgn="base">
              <a:lnSpc>
                <a:spcPct val="150000"/>
              </a:lnSpc>
            </a:pPr>
            <a:r>
              <a:rPr lang="en-US" sz="1600" b="0" i="0" dirty="0">
                <a:effectLst/>
                <a:latin typeface="Arial" panose="020B0604020202020204" pitchFamily="34" charset="0"/>
              </a:rPr>
              <a:t>D. Jane and Peter want to see only Moscow when in Russia.</a:t>
            </a:r>
          </a:p>
          <a:p>
            <a:pPr algn="l" fontAlgn="base">
              <a:lnSpc>
                <a:spcPct val="150000"/>
              </a:lnSpc>
            </a:pPr>
            <a:r>
              <a:rPr lang="en-US" sz="1600" b="0" i="0" dirty="0">
                <a:effectLst/>
                <a:latin typeface="Arial" panose="020B0604020202020204" pitchFamily="34" charset="0"/>
              </a:rPr>
              <a:t>E. Jane is planning to find a guide for their trip to Russia.</a:t>
            </a:r>
          </a:p>
          <a:p>
            <a:pPr algn="l" fontAlgn="base">
              <a:lnSpc>
                <a:spcPct val="150000"/>
              </a:lnSpc>
            </a:pPr>
            <a:r>
              <a:rPr lang="en-US" sz="1600" b="0" i="0" dirty="0">
                <a:effectLst/>
                <a:latin typeface="Arial" panose="020B0604020202020204" pitchFamily="34" charset="0"/>
              </a:rPr>
              <a:t>F. Jane doesn’t think they’ll have language problems in Russia.</a:t>
            </a:r>
          </a:p>
          <a:p>
            <a:pPr algn="l" fontAlgn="base">
              <a:lnSpc>
                <a:spcPct val="150000"/>
              </a:lnSpc>
            </a:pPr>
            <a:r>
              <a:rPr lang="en-US" sz="1600" b="0" i="0" dirty="0">
                <a:effectLst/>
                <a:latin typeface="Arial" panose="020B0604020202020204" pitchFamily="34" charset="0"/>
              </a:rPr>
              <a:t>G. Jane and Peter have already got their visas to Russia.</a:t>
            </a:r>
          </a:p>
          <a:p>
            <a:pPr algn="l" fontAlgn="base">
              <a:lnSpc>
                <a:spcPct val="150000"/>
              </a:lnSpc>
            </a:pPr>
            <a:r>
              <a:rPr lang="en-US" sz="1600" b="0" i="0" dirty="0">
                <a:solidFill>
                  <a:srgbClr val="555555"/>
                </a:solidFill>
                <a:effectLst/>
                <a:latin typeface="Arial" panose="020B0604020202020204" pitchFamily="34" charset="0"/>
              </a:rPr>
              <a:t> </a:t>
            </a:r>
          </a:p>
          <a:p>
            <a:pPr algn="l" fontAlgn="base">
              <a:lnSpc>
                <a:spcPct val="150000"/>
              </a:lnSpc>
            </a:pPr>
            <a:endParaRPr lang="en-US" sz="1600" b="0" i="0" dirty="0">
              <a:effectLst/>
              <a:latin typeface="Arial" panose="020B0604020202020204" pitchFamily="34" charset="0"/>
            </a:endParaRPr>
          </a:p>
        </p:txBody>
      </p:sp>
      <p:graphicFrame>
        <p:nvGraphicFramePr>
          <p:cNvPr id="6" name="Таблица 5">
            <a:extLst>
              <a:ext uri="{FF2B5EF4-FFF2-40B4-BE49-F238E27FC236}">
                <a16:creationId xmlns:a16="http://schemas.microsoft.com/office/drawing/2014/main" xmlns="" id="{D7E27C89-E519-4DFB-B7F1-16033105974C}"/>
              </a:ext>
            </a:extLst>
          </p:cNvPr>
          <p:cNvGraphicFramePr>
            <a:graphicFrameLocks noGrp="1"/>
          </p:cNvGraphicFramePr>
          <p:nvPr>
            <p:extLst>
              <p:ext uri="{D42A27DB-BD31-4B8C-83A1-F6EECF244321}">
                <p14:modId xmlns:p14="http://schemas.microsoft.com/office/powerpoint/2010/main" xmlns="" val="149968450"/>
              </p:ext>
            </p:extLst>
          </p:nvPr>
        </p:nvGraphicFramePr>
        <p:xfrm>
          <a:off x="344118" y="6671273"/>
          <a:ext cx="6871445" cy="1059927"/>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Говорящий</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Соответствие диалогу</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pic>
        <p:nvPicPr>
          <p:cNvPr id="5" name="1231_ege">
            <a:hlinkClick r:id="" action="ppaction://media"/>
            <a:extLst>
              <a:ext uri="{FF2B5EF4-FFF2-40B4-BE49-F238E27FC236}">
                <a16:creationId xmlns:a16="http://schemas.microsoft.com/office/drawing/2014/main" xmlns="" id="{017DF50A-D903-45F9-BFB3-8B4ACDB6319C}"/>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186545" y="8595816"/>
            <a:ext cx="1186584" cy="1186584"/>
          </a:xfrm>
          <a:prstGeom prst="rect">
            <a:avLst/>
          </a:prstGeom>
        </p:spPr>
      </p:pic>
    </p:spTree>
    <p:extLst>
      <p:ext uri="{BB962C8B-B14F-4D97-AF65-F5344CB8AC3E}">
        <p14:creationId xmlns:p14="http://schemas.microsoft.com/office/powerpoint/2010/main" xmlns="" val="33311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0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F5674E2-EAAB-4E40-8A5C-3D40A4981C4F}"/>
              </a:ext>
            </a:extLst>
          </p:cNvPr>
          <p:cNvSpPr/>
          <p:nvPr/>
        </p:nvSpPr>
        <p:spPr>
          <a:xfrm>
            <a:off x="255494" y="115807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3</a:t>
            </a:r>
          </a:p>
        </p:txBody>
      </p:sp>
      <p:sp>
        <p:nvSpPr>
          <p:cNvPr id="4" name="TextBox 3">
            <a:extLst>
              <a:ext uri="{FF2B5EF4-FFF2-40B4-BE49-F238E27FC236}">
                <a16:creationId xmlns:a16="http://schemas.microsoft.com/office/drawing/2014/main" xmlns="" id="{A7C90925-97A9-4E65-BD44-5D6B75106237}"/>
              </a:ext>
            </a:extLst>
          </p:cNvPr>
          <p:cNvSpPr txBox="1"/>
          <p:nvPr/>
        </p:nvSpPr>
        <p:spPr>
          <a:xfrm>
            <a:off x="255494" y="259114"/>
            <a:ext cx="7126941" cy="830997"/>
          </a:xfrm>
          <a:prstGeom prst="rect">
            <a:avLst/>
          </a:prstGeom>
          <a:noFill/>
        </p:spPr>
        <p:txBody>
          <a:bodyPr wrap="square">
            <a:spAutoFit/>
          </a:bodyPr>
          <a:lstStyle/>
          <a:p>
            <a:r>
              <a:rPr lang="ru-RU" sz="1600" b="0" i="0" dirty="0">
                <a:effectLst/>
                <a:latin typeface="Arial" panose="020B0604020202020204" pitchFamily="34" charset="0"/>
              </a:rPr>
              <a:t>Вы услышите интервью. В заданиях </a:t>
            </a:r>
            <a:r>
              <a:rPr lang="ru-RU" sz="1600" b="1" i="0" dirty="0">
                <a:effectLst/>
                <a:latin typeface="Arial" panose="020B0604020202020204" pitchFamily="34" charset="0"/>
              </a:rPr>
              <a:t>3–9</a:t>
            </a:r>
            <a:r>
              <a:rPr lang="ru-RU" sz="1600" b="0" i="0" dirty="0">
                <a:effectLst/>
                <a:latin typeface="Arial" panose="020B0604020202020204" pitchFamily="34" charset="0"/>
              </a:rPr>
              <a:t> запишите в поле ответа цифру </a:t>
            </a:r>
            <a:r>
              <a:rPr lang="ru-RU" sz="1600" b="1" i="0" dirty="0">
                <a:effectLst/>
                <a:latin typeface="Arial" panose="020B0604020202020204" pitchFamily="34" charset="0"/>
              </a:rPr>
              <a:t>1</a:t>
            </a:r>
            <a:r>
              <a:rPr lang="ru-RU" sz="1600" b="0" i="0" dirty="0">
                <a:effectLst/>
                <a:latin typeface="Arial" panose="020B0604020202020204" pitchFamily="34" charset="0"/>
              </a:rPr>
              <a:t>, </a:t>
            </a:r>
            <a:r>
              <a:rPr lang="ru-RU" sz="1600" b="1" i="0" dirty="0">
                <a:effectLst/>
                <a:latin typeface="Arial" panose="020B0604020202020204" pitchFamily="34" charset="0"/>
              </a:rPr>
              <a:t>2</a:t>
            </a:r>
            <a:r>
              <a:rPr lang="ru-RU" sz="1600" b="0" i="0" dirty="0">
                <a:effectLst/>
                <a:latin typeface="Arial" panose="020B0604020202020204" pitchFamily="34" charset="0"/>
              </a:rPr>
              <a:t> или </a:t>
            </a:r>
            <a:r>
              <a:rPr lang="ru-RU" sz="1600" b="1" i="0" dirty="0">
                <a:effectLst/>
                <a:latin typeface="Arial" panose="020B0604020202020204" pitchFamily="34" charset="0"/>
              </a:rPr>
              <a:t>3</a:t>
            </a:r>
            <a:r>
              <a:rPr lang="ru-RU" sz="1600" b="0" i="0" dirty="0">
                <a:effectLst/>
                <a:latin typeface="Arial" panose="020B0604020202020204" pitchFamily="34" charset="0"/>
              </a:rPr>
              <a:t>, соответствующую выбранному Вами варианту ответа. Вы услышите запись дважды.</a:t>
            </a:r>
            <a:endParaRPr lang="ru-RU" sz="1600" dirty="0"/>
          </a:p>
        </p:txBody>
      </p:sp>
      <p:sp>
        <p:nvSpPr>
          <p:cNvPr id="6" name="TextBox 5">
            <a:extLst>
              <a:ext uri="{FF2B5EF4-FFF2-40B4-BE49-F238E27FC236}">
                <a16:creationId xmlns:a16="http://schemas.microsoft.com/office/drawing/2014/main" xmlns="" id="{64C638DC-8EAD-4B04-8B7E-340633825CB6}"/>
              </a:ext>
            </a:extLst>
          </p:cNvPr>
          <p:cNvSpPr txBox="1"/>
          <p:nvPr/>
        </p:nvSpPr>
        <p:spPr>
          <a:xfrm>
            <a:off x="833717" y="1111165"/>
            <a:ext cx="6898340" cy="1323439"/>
          </a:xfrm>
          <a:prstGeom prst="rect">
            <a:avLst/>
          </a:prstGeom>
          <a:noFill/>
        </p:spPr>
        <p:txBody>
          <a:bodyPr wrap="square">
            <a:spAutoFit/>
          </a:bodyPr>
          <a:lstStyle/>
          <a:p>
            <a:pPr algn="l" fontAlgn="base"/>
            <a:r>
              <a:rPr lang="en-US" sz="1600" b="0" i="0" dirty="0">
                <a:effectLst/>
                <a:latin typeface="Arial" panose="020B0604020202020204" pitchFamily="34" charset="0"/>
              </a:rPr>
              <a:t>What do we learn about Maggie’s musical education?</a:t>
            </a:r>
          </a:p>
          <a:p>
            <a:pPr algn="l" fontAlgn="base"/>
            <a:r>
              <a:rPr lang="en-US" sz="1600" b="0" i="0" dirty="0">
                <a:effectLst/>
                <a:latin typeface="Arial" panose="020B0604020202020204" pitchFamily="34" charset="0"/>
              </a:rPr>
              <a:t>1) She attended a musical school for 9 years.</a:t>
            </a:r>
          </a:p>
          <a:p>
            <a:pPr algn="l" fontAlgn="base"/>
            <a:r>
              <a:rPr lang="en-US" sz="1600" b="0" i="0" dirty="0">
                <a:effectLst/>
                <a:latin typeface="Arial" panose="020B0604020202020204" pitchFamily="34" charset="0"/>
              </a:rPr>
              <a:t>2) She didn’t like playing the piano very much.</a:t>
            </a:r>
          </a:p>
          <a:p>
            <a:pPr algn="l" fontAlgn="base"/>
            <a:r>
              <a:rPr lang="en-US" sz="1600" b="0" i="0" dirty="0">
                <a:effectLst/>
                <a:latin typeface="Arial" panose="020B0604020202020204" pitchFamily="34" charset="0"/>
              </a:rPr>
              <a:t>3) She didn’t have a special music talent.</a:t>
            </a:r>
          </a:p>
          <a:p>
            <a:pPr algn="l" fontAlgn="base"/>
            <a:r>
              <a:rPr lang="en-US" sz="1600" b="0" i="0" dirty="0">
                <a:solidFill>
                  <a:srgbClr val="555555"/>
                </a:solidFill>
                <a:effectLst/>
                <a:latin typeface="Arial" panose="020B0604020202020204" pitchFamily="34" charset="0"/>
              </a:rPr>
              <a:t> </a:t>
            </a:r>
          </a:p>
        </p:txBody>
      </p:sp>
      <p:sp>
        <p:nvSpPr>
          <p:cNvPr id="7" name="Прямоугольник 6">
            <a:extLst>
              <a:ext uri="{FF2B5EF4-FFF2-40B4-BE49-F238E27FC236}">
                <a16:creationId xmlns:a16="http://schemas.microsoft.com/office/drawing/2014/main" xmlns="" id="{4E72EAA1-43A7-4D30-BEB6-275270D2897D}"/>
              </a:ext>
            </a:extLst>
          </p:cNvPr>
          <p:cNvSpPr/>
          <p:nvPr/>
        </p:nvSpPr>
        <p:spPr>
          <a:xfrm>
            <a:off x="255494" y="250842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endParaRPr lang="ru-RU" sz="2400" b="1" dirty="0">
              <a:solidFill>
                <a:schemeClr val="tx1"/>
              </a:solidFill>
            </a:endParaRPr>
          </a:p>
        </p:txBody>
      </p:sp>
      <p:sp>
        <p:nvSpPr>
          <p:cNvPr id="9" name="TextBox 8">
            <a:extLst>
              <a:ext uri="{FF2B5EF4-FFF2-40B4-BE49-F238E27FC236}">
                <a16:creationId xmlns:a16="http://schemas.microsoft.com/office/drawing/2014/main" xmlns="" id="{7F481A05-E036-4A1E-991F-85BB921CB5C4}"/>
              </a:ext>
            </a:extLst>
          </p:cNvPr>
          <p:cNvSpPr txBox="1"/>
          <p:nvPr/>
        </p:nvSpPr>
        <p:spPr>
          <a:xfrm>
            <a:off x="833717" y="2440467"/>
            <a:ext cx="6548718" cy="1323439"/>
          </a:xfrm>
          <a:prstGeom prst="rect">
            <a:avLst/>
          </a:prstGeom>
          <a:noFill/>
        </p:spPr>
        <p:txBody>
          <a:bodyPr wrap="square">
            <a:spAutoFit/>
          </a:bodyPr>
          <a:lstStyle/>
          <a:p>
            <a:pPr algn="l" fontAlgn="base"/>
            <a:r>
              <a:rPr lang="en-US" sz="1600" b="0" i="0" dirty="0">
                <a:effectLst/>
                <a:latin typeface="Arial" panose="020B0604020202020204" pitchFamily="34" charset="0"/>
              </a:rPr>
              <a:t>Why did Maggie want to become an actress?</a:t>
            </a:r>
          </a:p>
          <a:p>
            <a:pPr algn="l" fontAlgn="base"/>
            <a:r>
              <a:rPr lang="en-US" sz="1600" b="0" i="0" dirty="0">
                <a:effectLst/>
                <a:latin typeface="Arial" panose="020B0604020202020204" pitchFamily="34" charset="0"/>
              </a:rPr>
              <a:t>1) This profession runs in her family.</a:t>
            </a:r>
          </a:p>
          <a:p>
            <a:pPr algn="l" fontAlgn="base"/>
            <a:r>
              <a:rPr lang="en-US" sz="1600" b="0" i="0" dirty="0">
                <a:effectLst/>
                <a:latin typeface="Arial" panose="020B0604020202020204" pitchFamily="34" charset="0"/>
              </a:rPr>
              <a:t>2) Acting on stage felt natural to her.</a:t>
            </a:r>
          </a:p>
          <a:p>
            <a:pPr algn="l" fontAlgn="base"/>
            <a:r>
              <a:rPr lang="en-US" sz="1600" b="0" i="0" dirty="0">
                <a:effectLst/>
                <a:latin typeface="Arial" panose="020B0604020202020204" pitchFamily="34" charset="0"/>
              </a:rPr>
              <a:t>3) She wanted to overcome the stage fright.</a:t>
            </a:r>
          </a:p>
          <a:p>
            <a:pPr algn="l" fontAlgn="base"/>
            <a:r>
              <a:rPr lang="en-US" sz="1600" b="0" i="0" dirty="0">
                <a:solidFill>
                  <a:srgbClr val="555555"/>
                </a:solidFill>
                <a:effectLst/>
                <a:latin typeface="Arial" panose="020B0604020202020204" pitchFamily="34" charset="0"/>
              </a:rPr>
              <a:t> </a:t>
            </a:r>
          </a:p>
        </p:txBody>
      </p:sp>
      <p:sp>
        <p:nvSpPr>
          <p:cNvPr id="10" name="Прямоугольник 9">
            <a:extLst>
              <a:ext uri="{FF2B5EF4-FFF2-40B4-BE49-F238E27FC236}">
                <a16:creationId xmlns:a16="http://schemas.microsoft.com/office/drawing/2014/main" xmlns="" id="{67463138-D171-47B4-BDCF-857B3544262E}"/>
              </a:ext>
            </a:extLst>
          </p:cNvPr>
          <p:cNvSpPr/>
          <p:nvPr/>
        </p:nvSpPr>
        <p:spPr>
          <a:xfrm>
            <a:off x="255494" y="37433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endParaRPr lang="ru-RU" sz="2400" b="1" dirty="0">
              <a:solidFill>
                <a:schemeClr val="tx1"/>
              </a:solidFill>
            </a:endParaRPr>
          </a:p>
        </p:txBody>
      </p:sp>
      <p:sp>
        <p:nvSpPr>
          <p:cNvPr id="12" name="TextBox 11">
            <a:extLst>
              <a:ext uri="{FF2B5EF4-FFF2-40B4-BE49-F238E27FC236}">
                <a16:creationId xmlns:a16="http://schemas.microsoft.com/office/drawing/2014/main" xmlns="" id="{DDD66701-D3D8-4FA8-84E8-69A4A90B1091}"/>
              </a:ext>
            </a:extLst>
          </p:cNvPr>
          <p:cNvSpPr txBox="1"/>
          <p:nvPr/>
        </p:nvSpPr>
        <p:spPr>
          <a:xfrm>
            <a:off x="820271" y="3686483"/>
            <a:ext cx="7304181" cy="1077218"/>
          </a:xfrm>
          <a:prstGeom prst="rect">
            <a:avLst/>
          </a:prstGeom>
          <a:noFill/>
        </p:spPr>
        <p:txBody>
          <a:bodyPr wrap="square">
            <a:spAutoFit/>
          </a:bodyPr>
          <a:lstStyle/>
          <a:p>
            <a:pPr algn="l" fontAlgn="base"/>
            <a:r>
              <a:rPr lang="en-US" sz="1600" b="0" i="0" dirty="0">
                <a:effectLst/>
                <a:latin typeface="Arial" panose="020B0604020202020204" pitchFamily="34" charset="0"/>
              </a:rPr>
              <a:t>What does Maggie say about directors and directing?</a:t>
            </a:r>
          </a:p>
          <a:p>
            <a:pPr algn="l" fontAlgn="base"/>
            <a:r>
              <a:rPr lang="en-US" sz="1600" b="0" i="0" dirty="0">
                <a:effectLst/>
                <a:latin typeface="Arial" panose="020B0604020202020204" pitchFamily="34" charset="0"/>
              </a:rPr>
              <a:t>1) She thinks she was fortunate to work with many talented directors.</a:t>
            </a:r>
          </a:p>
          <a:p>
            <a:pPr algn="l" fontAlgn="base"/>
            <a:r>
              <a:rPr lang="en-US" sz="1600" b="0" i="0" dirty="0">
                <a:effectLst/>
                <a:latin typeface="Arial" panose="020B0604020202020204" pitchFamily="34" charset="0"/>
              </a:rPr>
              <a:t>2) She feels she could herself direct a film one day.</a:t>
            </a:r>
          </a:p>
          <a:p>
            <a:pPr algn="l" fontAlgn="base"/>
            <a:r>
              <a:rPr lang="en-US" sz="1600" b="0" i="0" dirty="0">
                <a:effectLst/>
                <a:latin typeface="Arial" panose="020B0604020202020204" pitchFamily="34" charset="0"/>
              </a:rPr>
              <a:t>3) She thinks David Lynch is the best director.</a:t>
            </a:r>
          </a:p>
        </p:txBody>
      </p:sp>
      <p:sp>
        <p:nvSpPr>
          <p:cNvPr id="13" name="Прямоугольник 12">
            <a:extLst>
              <a:ext uri="{FF2B5EF4-FFF2-40B4-BE49-F238E27FC236}">
                <a16:creationId xmlns:a16="http://schemas.microsoft.com/office/drawing/2014/main" xmlns="" id="{3329B93A-A5D1-4246-8190-4EC20773D1B9}"/>
              </a:ext>
            </a:extLst>
          </p:cNvPr>
          <p:cNvSpPr/>
          <p:nvPr/>
        </p:nvSpPr>
        <p:spPr>
          <a:xfrm>
            <a:off x="255494" y="513702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9D81DBEA-B758-4274-8561-54B8B828C52B}"/>
              </a:ext>
            </a:extLst>
          </p:cNvPr>
          <p:cNvSpPr/>
          <p:nvPr/>
        </p:nvSpPr>
        <p:spPr>
          <a:xfrm>
            <a:off x="6502375" y="173481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D4FECC1B-5A91-44DD-8514-9E5BF79A3768}"/>
              </a:ext>
            </a:extLst>
          </p:cNvPr>
          <p:cNvSpPr/>
          <p:nvPr/>
        </p:nvSpPr>
        <p:spPr>
          <a:xfrm>
            <a:off x="6502376" y="304283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F5D21B4A-DF1D-46E5-BB07-117743DD1FEA}"/>
              </a:ext>
            </a:extLst>
          </p:cNvPr>
          <p:cNvSpPr/>
          <p:nvPr/>
        </p:nvSpPr>
        <p:spPr>
          <a:xfrm>
            <a:off x="6482178" y="424656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TextBox 17">
            <a:extLst>
              <a:ext uri="{FF2B5EF4-FFF2-40B4-BE49-F238E27FC236}">
                <a16:creationId xmlns:a16="http://schemas.microsoft.com/office/drawing/2014/main" xmlns="" id="{E0A320C5-66EB-44D6-AA0A-8A7E51265808}"/>
              </a:ext>
            </a:extLst>
          </p:cNvPr>
          <p:cNvSpPr txBox="1"/>
          <p:nvPr/>
        </p:nvSpPr>
        <p:spPr>
          <a:xfrm>
            <a:off x="813548" y="5032826"/>
            <a:ext cx="6548718" cy="1323439"/>
          </a:xfrm>
          <a:prstGeom prst="rect">
            <a:avLst/>
          </a:prstGeom>
          <a:noFill/>
        </p:spPr>
        <p:txBody>
          <a:bodyPr wrap="square">
            <a:spAutoFit/>
          </a:bodyPr>
          <a:lstStyle/>
          <a:p>
            <a:pPr algn="l" fontAlgn="base"/>
            <a:r>
              <a:rPr lang="en-US" sz="1600" b="0" i="0" dirty="0">
                <a:effectLst/>
                <a:latin typeface="Arial" panose="020B0604020202020204" pitchFamily="34" charset="0"/>
              </a:rPr>
              <a:t>What does Maggie say is the most important thing for her about a film?</a:t>
            </a:r>
          </a:p>
          <a:p>
            <a:pPr algn="l" fontAlgn="base"/>
            <a:r>
              <a:rPr lang="en-US" sz="1600" b="0" i="0" dirty="0">
                <a:effectLst/>
                <a:latin typeface="Arial" panose="020B0604020202020204" pitchFamily="34" charset="0"/>
              </a:rPr>
              <a:t>1) The story.</a:t>
            </a:r>
          </a:p>
          <a:p>
            <a:pPr algn="l" fontAlgn="base"/>
            <a:r>
              <a:rPr lang="en-US" sz="1600" b="0" i="0" dirty="0">
                <a:effectLst/>
                <a:latin typeface="Arial" panose="020B0604020202020204" pitchFamily="34" charset="0"/>
              </a:rPr>
              <a:t>2) The screenplay.</a:t>
            </a:r>
          </a:p>
          <a:p>
            <a:pPr algn="l" fontAlgn="base"/>
            <a:r>
              <a:rPr lang="en-US" sz="1600" b="0" i="0" dirty="0">
                <a:effectLst/>
                <a:latin typeface="Arial" panose="020B0604020202020204" pitchFamily="34" charset="0"/>
              </a:rPr>
              <a:t>3) The partners.</a:t>
            </a:r>
          </a:p>
        </p:txBody>
      </p:sp>
      <p:sp>
        <p:nvSpPr>
          <p:cNvPr id="19" name="Прямоугольник 18">
            <a:extLst>
              <a:ext uri="{FF2B5EF4-FFF2-40B4-BE49-F238E27FC236}">
                <a16:creationId xmlns:a16="http://schemas.microsoft.com/office/drawing/2014/main" xmlns="" id="{93A9B59A-CD44-4DE7-8F94-BEBA6DDB0B0D}"/>
              </a:ext>
            </a:extLst>
          </p:cNvPr>
          <p:cNvSpPr/>
          <p:nvPr/>
        </p:nvSpPr>
        <p:spPr>
          <a:xfrm>
            <a:off x="244374" y="651325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a:t>
            </a:r>
            <a:endParaRPr lang="ru-RU" sz="2400" b="1" dirty="0">
              <a:solidFill>
                <a:schemeClr val="tx1"/>
              </a:solidFill>
            </a:endParaRPr>
          </a:p>
        </p:txBody>
      </p:sp>
      <p:sp>
        <p:nvSpPr>
          <p:cNvPr id="21" name="TextBox 20">
            <a:extLst>
              <a:ext uri="{FF2B5EF4-FFF2-40B4-BE49-F238E27FC236}">
                <a16:creationId xmlns:a16="http://schemas.microsoft.com/office/drawing/2014/main" xmlns="" id="{AEB26E7F-C841-4166-99C8-BE46DA245FA0}"/>
              </a:ext>
            </a:extLst>
          </p:cNvPr>
          <p:cNvSpPr txBox="1"/>
          <p:nvPr/>
        </p:nvSpPr>
        <p:spPr>
          <a:xfrm>
            <a:off x="820271" y="6395372"/>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Maggie often plays mothers because …</a:t>
            </a:r>
          </a:p>
          <a:p>
            <a:pPr algn="l" fontAlgn="base"/>
            <a:r>
              <a:rPr lang="en-US" sz="1600" b="0" i="0" dirty="0">
                <a:effectLst/>
                <a:latin typeface="Arial" panose="020B0604020202020204" pitchFamily="34" charset="0"/>
              </a:rPr>
              <a:t>1) she is a future mother herself.</a:t>
            </a:r>
          </a:p>
          <a:p>
            <a:pPr algn="l" fontAlgn="base"/>
            <a:r>
              <a:rPr lang="en-US" sz="1600" b="0" i="0" dirty="0">
                <a:effectLst/>
                <a:latin typeface="Arial" panose="020B0604020202020204" pitchFamily="34" charset="0"/>
              </a:rPr>
              <a:t>2) such roles provide lots of opportunities to an actress.</a:t>
            </a:r>
          </a:p>
          <a:p>
            <a:pPr algn="l" fontAlgn="base"/>
            <a:r>
              <a:rPr lang="en-US" sz="1600" b="0" i="0" dirty="0">
                <a:effectLst/>
                <a:latin typeface="Arial" panose="020B0604020202020204" pitchFamily="34" charset="0"/>
              </a:rPr>
              <a:t>3) people like her in such roles.</a:t>
            </a:r>
          </a:p>
        </p:txBody>
      </p:sp>
      <p:sp>
        <p:nvSpPr>
          <p:cNvPr id="22" name="Прямоугольник 21">
            <a:extLst>
              <a:ext uri="{FF2B5EF4-FFF2-40B4-BE49-F238E27FC236}">
                <a16:creationId xmlns:a16="http://schemas.microsoft.com/office/drawing/2014/main" xmlns="" id="{FC22DE55-20C5-466D-925D-3913B91777B8}"/>
              </a:ext>
            </a:extLst>
          </p:cNvPr>
          <p:cNvSpPr/>
          <p:nvPr/>
        </p:nvSpPr>
        <p:spPr>
          <a:xfrm>
            <a:off x="242045" y="786360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8</a:t>
            </a:r>
            <a:endParaRPr lang="ru-RU" sz="2400" b="1" dirty="0">
              <a:solidFill>
                <a:schemeClr val="tx1"/>
              </a:solidFill>
            </a:endParaRPr>
          </a:p>
        </p:txBody>
      </p:sp>
      <p:sp>
        <p:nvSpPr>
          <p:cNvPr id="23" name="Прямоугольник 22">
            <a:extLst>
              <a:ext uri="{FF2B5EF4-FFF2-40B4-BE49-F238E27FC236}">
                <a16:creationId xmlns:a16="http://schemas.microsoft.com/office/drawing/2014/main" xmlns="" id="{B61BBB8C-59A1-4968-A8C6-68CD34B675EA}"/>
              </a:ext>
            </a:extLst>
          </p:cNvPr>
          <p:cNvSpPr/>
          <p:nvPr/>
        </p:nvSpPr>
        <p:spPr>
          <a:xfrm>
            <a:off x="242044" y="909856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9</a:t>
            </a:r>
            <a:endParaRPr lang="ru-RU" sz="2400" b="1" dirty="0">
              <a:solidFill>
                <a:schemeClr val="tx1"/>
              </a:solidFill>
            </a:endParaRPr>
          </a:p>
        </p:txBody>
      </p:sp>
      <p:sp>
        <p:nvSpPr>
          <p:cNvPr id="25" name="TextBox 24">
            <a:extLst>
              <a:ext uri="{FF2B5EF4-FFF2-40B4-BE49-F238E27FC236}">
                <a16:creationId xmlns:a16="http://schemas.microsoft.com/office/drawing/2014/main" xmlns="" id="{F903B82C-FEC4-48B6-9712-75DC3FB2398D}"/>
              </a:ext>
            </a:extLst>
          </p:cNvPr>
          <p:cNvSpPr txBox="1"/>
          <p:nvPr/>
        </p:nvSpPr>
        <p:spPr>
          <a:xfrm>
            <a:off x="806822" y="7753141"/>
            <a:ext cx="6457018" cy="1077218"/>
          </a:xfrm>
          <a:prstGeom prst="rect">
            <a:avLst/>
          </a:prstGeom>
          <a:noFill/>
        </p:spPr>
        <p:txBody>
          <a:bodyPr wrap="square">
            <a:spAutoFit/>
          </a:bodyPr>
          <a:lstStyle/>
          <a:p>
            <a:pPr algn="l" fontAlgn="base"/>
            <a:r>
              <a:rPr lang="en-US" sz="1600" b="0" i="0" dirty="0">
                <a:effectLst/>
                <a:latin typeface="Arial" panose="020B0604020202020204" pitchFamily="34" charset="0"/>
              </a:rPr>
              <a:t>What does Maggie think of her appearance?</a:t>
            </a:r>
          </a:p>
          <a:p>
            <a:pPr algn="l" fontAlgn="base"/>
            <a:r>
              <a:rPr lang="en-US" sz="1600" b="0" i="0" dirty="0">
                <a:effectLst/>
                <a:latin typeface="Arial" panose="020B0604020202020204" pitchFamily="34" charset="0"/>
              </a:rPr>
              <a:t>1) She thinks she’s very beautiful.</a:t>
            </a:r>
          </a:p>
          <a:p>
            <a:pPr algn="l" fontAlgn="base"/>
            <a:r>
              <a:rPr lang="en-US" sz="1600" b="0" i="0" dirty="0">
                <a:effectLst/>
                <a:latin typeface="Arial" panose="020B0604020202020204" pitchFamily="34" charset="0"/>
              </a:rPr>
              <a:t>2) She thinks she should take care of the way she looks on screen.</a:t>
            </a:r>
          </a:p>
          <a:p>
            <a:pPr algn="l" fontAlgn="base"/>
            <a:r>
              <a:rPr lang="en-US" sz="1600" b="0" i="0" dirty="0">
                <a:effectLst/>
                <a:latin typeface="Arial" panose="020B0604020202020204" pitchFamily="34" charset="0"/>
              </a:rPr>
              <a:t>3) She thinks her looks don’t interfere with her job.</a:t>
            </a:r>
          </a:p>
        </p:txBody>
      </p:sp>
      <p:sp>
        <p:nvSpPr>
          <p:cNvPr id="27" name="TextBox 26">
            <a:extLst>
              <a:ext uri="{FF2B5EF4-FFF2-40B4-BE49-F238E27FC236}">
                <a16:creationId xmlns:a16="http://schemas.microsoft.com/office/drawing/2014/main" xmlns="" id="{F6F8A2AC-CF33-43F2-AF9F-E4E274995B4C}"/>
              </a:ext>
            </a:extLst>
          </p:cNvPr>
          <p:cNvSpPr txBox="1"/>
          <p:nvPr/>
        </p:nvSpPr>
        <p:spPr>
          <a:xfrm>
            <a:off x="833717" y="9103068"/>
            <a:ext cx="6898340" cy="1323439"/>
          </a:xfrm>
          <a:prstGeom prst="rect">
            <a:avLst/>
          </a:prstGeom>
          <a:noFill/>
        </p:spPr>
        <p:txBody>
          <a:bodyPr wrap="square">
            <a:spAutoFit/>
          </a:bodyPr>
          <a:lstStyle/>
          <a:p>
            <a:pPr algn="l" fontAlgn="base"/>
            <a:r>
              <a:rPr lang="en-US" sz="1600" b="0" i="0" dirty="0">
                <a:effectLst/>
                <a:latin typeface="Arial" panose="020B0604020202020204" pitchFamily="34" charset="0"/>
              </a:rPr>
              <a:t> What does Maggie love about being an actress?</a:t>
            </a:r>
          </a:p>
          <a:p>
            <a:pPr algn="l" fontAlgn="base"/>
            <a:r>
              <a:rPr lang="en-US" sz="1600" b="0" i="0" dirty="0">
                <a:effectLst/>
                <a:latin typeface="Arial" panose="020B0604020202020204" pitchFamily="34" charset="0"/>
              </a:rPr>
              <a:t>1) Being able to play both men and women.</a:t>
            </a:r>
          </a:p>
          <a:p>
            <a:pPr algn="l" fontAlgn="base"/>
            <a:r>
              <a:rPr lang="en-US" sz="1600" b="0" i="0" dirty="0">
                <a:effectLst/>
                <a:latin typeface="Arial" panose="020B0604020202020204" pitchFamily="34" charset="0"/>
              </a:rPr>
              <a:t>2) Being able to look beautiful on screen.</a:t>
            </a:r>
          </a:p>
          <a:p>
            <a:pPr algn="l" fontAlgn="base"/>
            <a:r>
              <a:rPr lang="en-US" sz="1600" b="0" i="0" dirty="0">
                <a:effectLst/>
                <a:latin typeface="Arial" panose="020B0604020202020204" pitchFamily="34" charset="0"/>
              </a:rPr>
              <a:t>3) Being able to express complex characters.</a:t>
            </a:r>
          </a:p>
          <a:p>
            <a:pPr algn="l" fontAlgn="base"/>
            <a:r>
              <a:rPr lang="en-US" sz="1600" b="0" i="0" dirty="0">
                <a:solidFill>
                  <a:srgbClr val="555555"/>
                </a:solidFill>
                <a:effectLst/>
                <a:latin typeface="Arial" panose="020B0604020202020204" pitchFamily="34" charset="0"/>
              </a:rPr>
              <a:t> </a:t>
            </a:r>
          </a:p>
        </p:txBody>
      </p:sp>
      <p:sp>
        <p:nvSpPr>
          <p:cNvPr id="28" name="Прямоугольник 27">
            <a:extLst>
              <a:ext uri="{FF2B5EF4-FFF2-40B4-BE49-F238E27FC236}">
                <a16:creationId xmlns:a16="http://schemas.microsoft.com/office/drawing/2014/main" xmlns="" id="{A01AC7CD-C127-4E6F-9252-95D7368B375B}"/>
              </a:ext>
            </a:extLst>
          </p:cNvPr>
          <p:cNvSpPr/>
          <p:nvPr/>
        </p:nvSpPr>
        <p:spPr>
          <a:xfrm>
            <a:off x="6507648" y="564526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29" name="Прямоугольник 28">
            <a:extLst>
              <a:ext uri="{FF2B5EF4-FFF2-40B4-BE49-F238E27FC236}">
                <a16:creationId xmlns:a16="http://schemas.microsoft.com/office/drawing/2014/main" xmlns="" id="{1119315B-F33D-4B42-B8B7-8E525721CF2A}"/>
              </a:ext>
            </a:extLst>
          </p:cNvPr>
          <p:cNvSpPr/>
          <p:nvPr/>
        </p:nvSpPr>
        <p:spPr>
          <a:xfrm>
            <a:off x="6549093" y="717782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0" name="Прямоугольник 29">
            <a:extLst>
              <a:ext uri="{FF2B5EF4-FFF2-40B4-BE49-F238E27FC236}">
                <a16:creationId xmlns:a16="http://schemas.microsoft.com/office/drawing/2014/main" xmlns="" id="{7249609B-E975-4C39-BCFE-A09DD719B54D}"/>
              </a:ext>
            </a:extLst>
          </p:cNvPr>
          <p:cNvSpPr/>
          <p:nvPr/>
        </p:nvSpPr>
        <p:spPr>
          <a:xfrm>
            <a:off x="6549092" y="861156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1" name="Прямоугольник 30">
            <a:extLst>
              <a:ext uri="{FF2B5EF4-FFF2-40B4-BE49-F238E27FC236}">
                <a16:creationId xmlns:a16="http://schemas.microsoft.com/office/drawing/2014/main" xmlns="" id="{D4E4274A-B4A7-41C4-B7D7-1F1F1B65303E}"/>
              </a:ext>
            </a:extLst>
          </p:cNvPr>
          <p:cNvSpPr/>
          <p:nvPr/>
        </p:nvSpPr>
        <p:spPr>
          <a:xfrm>
            <a:off x="6555789" y="982338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3" name="TextBox 32">
            <a:extLst>
              <a:ext uri="{FF2B5EF4-FFF2-40B4-BE49-F238E27FC236}">
                <a16:creationId xmlns:a16="http://schemas.microsoft.com/office/drawing/2014/main" xmlns="" id="{DB1EE9B5-1DDE-4C3E-9A55-A1866F257A2C}"/>
              </a:ext>
            </a:extLst>
          </p:cNvPr>
          <p:cNvSpPr txBox="1"/>
          <p:nvPr/>
        </p:nvSpPr>
        <p:spPr>
          <a:xfrm>
            <a:off x="1885950" y="-38401"/>
            <a:ext cx="4067734" cy="369332"/>
          </a:xfrm>
          <a:prstGeom prst="rect">
            <a:avLst/>
          </a:prstGeom>
          <a:noFill/>
        </p:spPr>
        <p:txBody>
          <a:bodyPr wrap="square">
            <a:spAutoFit/>
          </a:bodyPr>
          <a:lstStyle/>
          <a:p>
            <a:pPr algn="ctr" fontAlgn="base"/>
            <a:r>
              <a:rPr lang="ru-RU" sz="1800" b="1" dirty="0">
                <a:effectLst/>
                <a:latin typeface="inherit"/>
              </a:rPr>
              <a:t>Задание 3</a:t>
            </a:r>
            <a:endParaRPr lang="ru-RU" sz="1800" b="1" dirty="0">
              <a:effectLst/>
              <a:latin typeface="Playfair Display"/>
            </a:endParaRPr>
          </a:p>
        </p:txBody>
      </p:sp>
      <p:pic>
        <p:nvPicPr>
          <p:cNvPr id="8" name="1334_ege">
            <a:hlinkClick r:id="" action="ppaction://media"/>
            <a:extLst>
              <a:ext uri="{FF2B5EF4-FFF2-40B4-BE49-F238E27FC236}">
                <a16:creationId xmlns:a16="http://schemas.microsoft.com/office/drawing/2014/main" xmlns="" id="{559420E8-DC1A-4530-9A00-FEECA5D36599}"/>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6838177" y="882217"/>
            <a:ext cx="609600" cy="609600"/>
          </a:xfrm>
          <a:prstGeom prst="rect">
            <a:avLst/>
          </a:prstGeom>
        </p:spPr>
      </p:pic>
    </p:spTree>
    <p:extLst>
      <p:ext uri="{BB962C8B-B14F-4D97-AF65-F5344CB8AC3E}">
        <p14:creationId xmlns:p14="http://schemas.microsoft.com/office/powerpoint/2010/main" xmlns="" val="27379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6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D57D87E-A1AB-40B3-9B96-5ECFC2921353}"/>
              </a:ext>
            </a:extLst>
          </p:cNvPr>
          <p:cNvSpPr/>
          <p:nvPr/>
        </p:nvSpPr>
        <p:spPr>
          <a:xfrm>
            <a:off x="2009332" y="111130"/>
            <a:ext cx="3667543"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Чтение</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4" name="TextBox 3">
            <a:extLst>
              <a:ext uri="{FF2B5EF4-FFF2-40B4-BE49-F238E27FC236}">
                <a16:creationId xmlns:a16="http://schemas.microsoft.com/office/drawing/2014/main" xmlns="" id="{AC1BA80C-91C1-4894-9295-4B0485E7D05C}"/>
              </a:ext>
            </a:extLst>
          </p:cNvPr>
          <p:cNvSpPr txBox="1"/>
          <p:nvPr/>
        </p:nvSpPr>
        <p:spPr>
          <a:xfrm>
            <a:off x="1207152" y="725320"/>
            <a:ext cx="6352523" cy="1077218"/>
          </a:xfrm>
          <a:prstGeom prst="rect">
            <a:avLst/>
          </a:prstGeom>
          <a:noFill/>
        </p:spPr>
        <p:txBody>
          <a:bodyPr wrap="square">
            <a:spAutoFit/>
          </a:bodyPr>
          <a:lstStyle/>
          <a:p>
            <a:r>
              <a:rPr lang="ru-RU" sz="1600" b="0" i="1" dirty="0">
                <a:effectLst/>
                <a:latin typeface="Arial" panose="020B0604020202020204" pitchFamily="34" charset="0"/>
              </a:rPr>
              <a:t>Установите соответствие между заголовками</a:t>
            </a:r>
            <a:r>
              <a:rPr lang="ru-RU" sz="1600" b="1" i="1" dirty="0">
                <a:effectLst/>
                <a:latin typeface="inherit"/>
              </a:rPr>
              <a:t> 1–8 </a:t>
            </a:r>
            <a:r>
              <a:rPr lang="ru-RU" sz="1600" b="0" i="1" dirty="0">
                <a:effectLst/>
                <a:latin typeface="Arial" panose="020B0604020202020204" pitchFamily="34" charset="0"/>
              </a:rPr>
              <a:t>и текстами</a:t>
            </a:r>
            <a:r>
              <a:rPr lang="ru-RU" sz="1600" b="1" i="1" dirty="0">
                <a:effectLst/>
                <a:latin typeface="inherit"/>
              </a:rPr>
              <a:t> A–G. </a:t>
            </a:r>
            <a:r>
              <a:rPr lang="ru-RU" sz="1600" b="0" i="1" dirty="0">
                <a:effectLst/>
                <a:latin typeface="Arial" panose="020B0604020202020204" pitchFamily="34" charset="0"/>
              </a:rPr>
              <a:t>Занесите свои ответы в таблицу. Используйте каждую цифру</a:t>
            </a:r>
            <a:r>
              <a:rPr lang="ru-RU" sz="1600" b="1" i="1" dirty="0">
                <a:effectLst/>
                <a:latin typeface="inherit"/>
              </a:rPr>
              <a:t> только один раз. </a:t>
            </a:r>
          </a:p>
          <a:p>
            <a:r>
              <a:rPr lang="ru-RU" sz="1600" b="1" i="1" dirty="0">
                <a:effectLst/>
                <a:latin typeface="inherit"/>
              </a:rPr>
              <a:t> В задании один заголовок лишний.</a:t>
            </a:r>
            <a:endParaRPr lang="ru-RU" sz="1600" dirty="0"/>
          </a:p>
        </p:txBody>
      </p:sp>
      <p:sp>
        <p:nvSpPr>
          <p:cNvPr id="5" name="Прямоугольник 4">
            <a:extLst>
              <a:ext uri="{FF2B5EF4-FFF2-40B4-BE49-F238E27FC236}">
                <a16:creationId xmlns:a16="http://schemas.microsoft.com/office/drawing/2014/main" xmlns="" id="{462DCC60-2FA3-4768-AED1-C76AD9A2627A}"/>
              </a:ext>
            </a:extLst>
          </p:cNvPr>
          <p:cNvSpPr/>
          <p:nvPr/>
        </p:nvSpPr>
        <p:spPr>
          <a:xfrm>
            <a:off x="418948" y="43588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10</a:t>
            </a:r>
          </a:p>
        </p:txBody>
      </p:sp>
      <p:sp>
        <p:nvSpPr>
          <p:cNvPr id="7" name="TextBox 6">
            <a:extLst>
              <a:ext uri="{FF2B5EF4-FFF2-40B4-BE49-F238E27FC236}">
                <a16:creationId xmlns:a16="http://schemas.microsoft.com/office/drawing/2014/main" xmlns="" id="{09330B31-560A-4DF9-A7D4-63D7CAB4985F}"/>
              </a:ext>
            </a:extLst>
          </p:cNvPr>
          <p:cNvSpPr txBox="1"/>
          <p:nvPr/>
        </p:nvSpPr>
        <p:spPr>
          <a:xfrm>
            <a:off x="119490" y="1802538"/>
            <a:ext cx="7447225" cy="1477328"/>
          </a:xfrm>
          <a:prstGeom prst="rect">
            <a:avLst/>
          </a:prstGeom>
          <a:noFill/>
        </p:spPr>
        <p:txBody>
          <a:bodyPr wrap="square">
            <a:spAutoFit/>
          </a:bodyPr>
          <a:lstStyle/>
          <a:p>
            <a:pPr algn="l" fontAlgn="base">
              <a:buFont typeface="+mj-lt"/>
              <a:buAutoNum type="arabicPeriod"/>
            </a:pPr>
            <a:r>
              <a:rPr lang="en-US" b="1" i="0" dirty="0">
                <a:effectLst/>
                <a:latin typeface="inherit"/>
              </a:rPr>
              <a:t>How people used to treat</a:t>
            </a:r>
            <a:r>
              <a:rPr lang="ru-RU" b="1" dirty="0">
                <a:latin typeface="inherit"/>
              </a:rPr>
              <a:t> </a:t>
            </a:r>
            <a:r>
              <a:rPr lang="en-US" b="1" i="0" dirty="0">
                <a:effectLst/>
                <a:latin typeface="inherit"/>
              </a:rPr>
              <a:t>them       </a:t>
            </a:r>
            <a:r>
              <a:rPr lang="ru-RU" b="1" i="0" dirty="0">
                <a:effectLst/>
                <a:latin typeface="inherit"/>
              </a:rPr>
              <a:t>         </a:t>
            </a:r>
            <a:r>
              <a:rPr lang="en-US" b="1" i="0" dirty="0">
                <a:effectLst/>
                <a:latin typeface="inherit"/>
              </a:rPr>
              <a:t>  5.How they confuse the scientists</a:t>
            </a:r>
          </a:p>
          <a:p>
            <a:pPr algn="l" fontAlgn="base">
              <a:buFont typeface="+mj-lt"/>
              <a:buAutoNum type="arabicPeriod"/>
            </a:pPr>
            <a:r>
              <a:rPr lang="en-US" b="1" i="0" dirty="0">
                <a:effectLst/>
                <a:latin typeface="inherit"/>
              </a:rPr>
              <a:t>How they get their food                     </a:t>
            </a:r>
            <a:r>
              <a:rPr lang="ru-RU" b="1" i="0" dirty="0">
                <a:effectLst/>
                <a:latin typeface="inherit"/>
              </a:rPr>
              <a:t>           </a:t>
            </a:r>
            <a:r>
              <a:rPr lang="en-US" b="1" i="0" dirty="0">
                <a:effectLst/>
                <a:latin typeface="inherit"/>
              </a:rPr>
              <a:t>6. When they scare the people</a:t>
            </a:r>
          </a:p>
          <a:p>
            <a:pPr algn="l" fontAlgn="base">
              <a:buFont typeface="+mj-lt"/>
              <a:buAutoNum type="arabicPeriod"/>
            </a:pPr>
            <a:r>
              <a:rPr lang="en-US" b="1" i="0" dirty="0">
                <a:effectLst/>
                <a:latin typeface="inherit"/>
              </a:rPr>
              <a:t>Where they live                                   </a:t>
            </a:r>
            <a:r>
              <a:rPr lang="ru-RU" b="1" i="0" dirty="0">
                <a:effectLst/>
                <a:latin typeface="inherit"/>
              </a:rPr>
              <a:t>                 </a:t>
            </a:r>
            <a:r>
              <a:rPr lang="en-US" b="1" i="0" dirty="0">
                <a:effectLst/>
                <a:latin typeface="inherit"/>
              </a:rPr>
              <a:t>7. How they breed</a:t>
            </a:r>
          </a:p>
          <a:p>
            <a:pPr algn="l" fontAlgn="base">
              <a:buFont typeface="+mj-lt"/>
              <a:buAutoNum type="arabicPeriod"/>
            </a:pPr>
            <a:r>
              <a:rPr lang="en-US" b="1" i="0" dirty="0">
                <a:effectLst/>
                <a:latin typeface="inherit"/>
              </a:rPr>
              <a:t>How people start to collect their images          8. What endangers them</a:t>
            </a:r>
          </a:p>
          <a:p>
            <a:pPr algn="l" fontAlgn="base"/>
            <a:r>
              <a:rPr lang="en-US"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909E05EE-0F85-4A62-BD09-E5A3D3C7C1E9}"/>
              </a:ext>
            </a:extLst>
          </p:cNvPr>
          <p:cNvSpPr txBox="1"/>
          <p:nvPr/>
        </p:nvSpPr>
        <p:spPr>
          <a:xfrm>
            <a:off x="242048" y="3742528"/>
            <a:ext cx="7202113" cy="5509200"/>
          </a:xfrm>
          <a:prstGeom prst="rect">
            <a:avLst/>
          </a:prstGeom>
          <a:noFill/>
        </p:spPr>
        <p:txBody>
          <a:bodyPr wrap="square">
            <a:spAutoFit/>
          </a:bodyPr>
          <a:lstStyle/>
          <a:p>
            <a:pPr algn="l" fontAlgn="base"/>
            <a:r>
              <a:rPr lang="en-US" sz="1600" b="0" i="0" dirty="0">
                <a:effectLst/>
                <a:latin typeface="Arial" panose="020B0604020202020204" pitchFamily="34" charset="0"/>
              </a:rPr>
              <a:t>A. Flamingos are very social and often live in large groups, called colonies, throughout the world. They are found in both the Eastern and Western hemispheres. The American Flamingo is the only one that lives in the wild in North America, and on many Caribbean islands such as the Bahamas, Cuba, and Hispaniola. It also lives in northern South America, the Galapagos Islands, and parts of Mexico.</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B. Flamingos fish while walking in shallow water and mud. When a flamingo notices its potential dinner (for example, shrimp, snails, and plantlike water organisms), it plunges its head into the water, twists its head upside down, and scoops the fish up using its upper beak like a shovel. Flamingos get their pink coloring from the carotenoid pigment in their food, which is the same pigment that makes carrots orange.</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C. Flamingos build nests that look like mounds of mud along waterways. The parents take turns sitting on the egg to keep it warm and after about 30 days the egg hatches. Young flamingos are born white, with soft, downy feathers and a straight bill. Both adult birds look after the newborn flamingo. The young leave the nest after about five days to join other young flamingos in small groups, returning to their parents for food.</a:t>
            </a:r>
          </a:p>
          <a:p>
            <a:pPr algn="l" fontAlgn="base"/>
            <a:endParaRPr lang="en-US" sz="1600" b="0" i="0" dirty="0">
              <a:effectLst/>
              <a:latin typeface="Arial" panose="020B0604020202020204" pitchFamily="34" charset="0"/>
            </a:endParaRPr>
          </a:p>
          <a:p>
            <a:pPr algn="l" fontAlgn="base"/>
            <a:r>
              <a:rPr lang="en-US" sz="1600" b="0" i="0" dirty="0">
                <a:solidFill>
                  <a:srgbClr val="555555"/>
                </a:solidFill>
                <a:effectLst/>
                <a:latin typeface="Arial" panose="020B0604020202020204" pitchFamily="34" charset="0"/>
              </a:rPr>
              <a:t> </a:t>
            </a:r>
          </a:p>
        </p:txBody>
      </p:sp>
    </p:spTree>
    <p:extLst>
      <p:ext uri="{BB962C8B-B14F-4D97-AF65-F5344CB8AC3E}">
        <p14:creationId xmlns:p14="http://schemas.microsoft.com/office/powerpoint/2010/main" xmlns="" val="328962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15325A-3580-4BE3-BD26-79B68FCD0505}"/>
              </a:ext>
            </a:extLst>
          </p:cNvPr>
          <p:cNvSpPr txBox="1"/>
          <p:nvPr/>
        </p:nvSpPr>
        <p:spPr>
          <a:xfrm>
            <a:off x="196196" y="546526"/>
            <a:ext cx="7167282" cy="7478970"/>
          </a:xfrm>
          <a:prstGeom prst="rect">
            <a:avLst/>
          </a:prstGeom>
          <a:noFill/>
        </p:spPr>
        <p:txBody>
          <a:bodyPr wrap="square">
            <a:spAutoFit/>
          </a:bodyPr>
          <a:lstStyle/>
          <a:p>
            <a:pPr algn="l" fontAlgn="base"/>
            <a:r>
              <a:rPr lang="en-US" sz="1600" b="0" i="0" dirty="0">
                <a:effectLst/>
                <a:latin typeface="Arial" panose="020B0604020202020204" pitchFamily="34" charset="0"/>
              </a:rPr>
              <a:t>D. Scientists aren’t 100% sure why flamingos stand on one leg, but they have some theories. One theory says that it is to keep one leg warm. Another idea is that flamingos are drying out one leg at a time. A third theory states that it helps them deceive their catch, because one leg looks more like a plant than do two. Whatever the reason, it is truly amazing that these top heavy birds can balance on one leg for hours at a time.</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E. Ancient Egyptians believed that flamingos were the living representation of the god Ra. In the Americas, the Moche people of ancient Peru worshipped nature and paid a great deal of attention to these birds and often depicted flamingos in their art. However, Andean miners killed flamingos for their fat, which is believed to be a remedy for tuberculosis, and in Ancient Rome their tongues were considered a delicacy.</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F. Many people have plastic flamingos in their yards as ornaments. This is a fun and inexpensive way to add some elegance to one’s landscaping. In many parts of the world flamingos are popular collectibles, appearing in the form of magnets, water globes, and jewelry. They are also said to be an image that people find to be calming and exciting at the same time. For these purposes people buy millions of plastic flamingos annually all around the world.</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G. Flamingos have been affected in many ways by global warming. One of the biggest concerns is making nests and laying eggs. Flamingos depend on rainfall to help them mate and without adequate rain they won’t engage in it. Many researchers find that global warming reduces the chance of rain and can cause drought in some of the areas where they live. This could mean a significant reduction of offspring in the years ahead.</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FFDB15CE-73EF-477A-A410-CDCA96AE58A0}"/>
              </a:ext>
            </a:extLst>
          </p:cNvPr>
          <p:cNvGraphicFramePr>
            <a:graphicFrameLocks noGrp="1"/>
          </p:cNvGraphicFramePr>
          <p:nvPr>
            <p:extLst>
              <p:ext uri="{D42A27DB-BD31-4B8C-83A1-F6EECF244321}">
                <p14:modId xmlns:p14="http://schemas.microsoft.com/office/powerpoint/2010/main" xmlns="" val="2149917751"/>
              </p:ext>
            </p:extLst>
          </p:nvPr>
        </p:nvGraphicFramePr>
        <p:xfrm>
          <a:off x="290141" y="8597906"/>
          <a:ext cx="6871445" cy="984276"/>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Текст</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Заголовок</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320042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192389-3157-4292-ADC4-52CA7FBE7DFD}"/>
              </a:ext>
            </a:extLst>
          </p:cNvPr>
          <p:cNvSpPr txBox="1"/>
          <p:nvPr/>
        </p:nvSpPr>
        <p:spPr>
          <a:xfrm>
            <a:off x="123907" y="979557"/>
            <a:ext cx="7377228" cy="5563061"/>
          </a:xfrm>
          <a:prstGeom prst="rect">
            <a:avLst/>
          </a:prstGeom>
          <a:noFill/>
        </p:spPr>
        <p:txBody>
          <a:bodyPr wrap="square">
            <a:spAutoFit/>
          </a:bodyPr>
          <a:lstStyle/>
          <a:p>
            <a:pPr algn="ctr" fontAlgn="base"/>
            <a:endParaRPr lang="ru-RU" sz="1400" b="1" dirty="0">
              <a:effectLst/>
              <a:latin typeface="inherit"/>
            </a:endParaRPr>
          </a:p>
          <a:p>
            <a:pPr algn="ctr" fontAlgn="base">
              <a:lnSpc>
                <a:spcPct val="150000"/>
              </a:lnSpc>
            </a:pPr>
            <a:r>
              <a:rPr lang="en-US" sz="1300" b="1" i="0" dirty="0">
                <a:effectLst/>
                <a:latin typeface="inherit"/>
              </a:rPr>
              <a:t>Running a multilingual European Union</a:t>
            </a:r>
            <a:endParaRPr lang="en-US" sz="1300" b="0" i="0" dirty="0">
              <a:effectLst/>
              <a:latin typeface="Arial" panose="020B0604020202020204" pitchFamily="34" charset="0"/>
            </a:endParaRPr>
          </a:p>
          <a:p>
            <a:pPr algn="l" fontAlgn="base">
              <a:lnSpc>
                <a:spcPct val="150000"/>
              </a:lnSpc>
            </a:pPr>
            <a:r>
              <a:rPr lang="en-US" sz="1300" b="0" i="0" dirty="0">
                <a:effectLst/>
                <a:latin typeface="Arial" panose="020B0604020202020204" pitchFamily="34" charset="0"/>
              </a:rPr>
              <a:t> </a:t>
            </a:r>
            <a:r>
              <a:rPr lang="en-US" sz="1200" b="0" i="0" dirty="0">
                <a:effectLst/>
                <a:latin typeface="Arial" panose="020B0604020202020204" pitchFamily="34" charset="0"/>
              </a:rPr>
              <a:t>The use of 23 official languages is the public face of the European Union (EU). The reasons </a:t>
            </a:r>
            <a:r>
              <a:rPr lang="en-US" sz="1200" b="1" i="0" dirty="0">
                <a:effectLst/>
                <a:latin typeface="inherit"/>
              </a:rPr>
              <a:t>A</a:t>
            </a:r>
            <a:r>
              <a:rPr lang="en-US" sz="1200" b="0" i="0" dirty="0">
                <a:effectLst/>
                <a:latin typeface="Arial" panose="020B0604020202020204" pitchFamily="34" charset="0"/>
              </a:rPr>
              <a:t>________________ are not hard to identify: they are democracy, transparency and the right to know. New legislation must be published and made available in a language all EU citizens can understand. The use of all official languages also makes it easier for people to participate in public debates and consultations </a:t>
            </a:r>
            <a:r>
              <a:rPr lang="en-US" sz="1200" b="1" i="0" dirty="0">
                <a:effectLst/>
                <a:latin typeface="inherit"/>
              </a:rPr>
              <a:t>B</a:t>
            </a:r>
            <a:r>
              <a:rPr lang="en-US" sz="1200" b="0" i="0" dirty="0">
                <a:effectLst/>
                <a:latin typeface="Arial" panose="020B0604020202020204" pitchFamily="34" charset="0"/>
              </a:rPr>
              <a:t>_____________________.</a:t>
            </a:r>
          </a:p>
          <a:p>
            <a:pPr algn="l" fontAlgn="base">
              <a:lnSpc>
                <a:spcPct val="150000"/>
              </a:lnSpc>
            </a:pPr>
            <a:r>
              <a:rPr lang="en-US" sz="1200" b="0" i="0" dirty="0">
                <a:effectLst/>
                <a:latin typeface="Arial" panose="020B0604020202020204" pitchFamily="34" charset="0"/>
              </a:rPr>
              <a:t>Its law-making function and the direct involvement of its citizens explain </a:t>
            </a:r>
            <a:r>
              <a:rPr lang="en-US" sz="1200" b="1" i="0" dirty="0">
                <a:effectLst/>
                <a:latin typeface="inherit"/>
              </a:rPr>
              <a:t>C</a:t>
            </a:r>
            <a:r>
              <a:rPr lang="en-US" sz="1200" b="0" i="0" dirty="0">
                <a:effectLst/>
                <a:latin typeface="Arial" panose="020B0604020202020204" pitchFamily="34" charset="0"/>
              </a:rPr>
              <a:t>_____________________ like the United Nations or NATO, which operate only at the intergovernmental level with no legislative function. The United Nations, with more than 190 members, uses only six languages. The Council of Europe, </a:t>
            </a:r>
            <a:r>
              <a:rPr lang="en-US" sz="1200" b="1" i="0" dirty="0">
                <a:effectLst/>
                <a:latin typeface="inherit"/>
              </a:rPr>
              <a:t>D</a:t>
            </a:r>
            <a:r>
              <a:rPr lang="en-US" sz="1200" b="0" i="0" dirty="0">
                <a:effectLst/>
                <a:latin typeface="Arial" panose="020B0604020202020204" pitchFamily="34" charset="0"/>
              </a:rPr>
              <a:t>__________________, publishes official documents only in English and French, as does NATO.</a:t>
            </a:r>
          </a:p>
          <a:p>
            <a:pPr algn="l" fontAlgn="base">
              <a:lnSpc>
                <a:spcPct val="150000"/>
              </a:lnSpc>
            </a:pPr>
            <a:r>
              <a:rPr lang="en-US" sz="1200" b="0" i="0" dirty="0">
                <a:effectLst/>
                <a:latin typeface="Arial" panose="020B0604020202020204" pitchFamily="34" charset="0"/>
              </a:rPr>
              <a:t>Running a multilingual EU comes at a price. But it is a modest price when set against the results. The annual cost of translation and interpretation is about 1% of the EU budget, </a:t>
            </a:r>
            <a:r>
              <a:rPr lang="en-US" sz="1200" b="1" i="0" dirty="0">
                <a:effectLst/>
                <a:latin typeface="inherit"/>
              </a:rPr>
              <a:t>E</a:t>
            </a:r>
            <a:r>
              <a:rPr lang="en-US" sz="1200" b="0" i="0" dirty="0">
                <a:effectLst/>
                <a:latin typeface="Arial" panose="020B0604020202020204" pitchFamily="34" charset="0"/>
              </a:rPr>
              <a:t>____________________. The total cost has risen by only a small margin despite the arrival of 12 new countries since 2004.</a:t>
            </a:r>
          </a:p>
          <a:p>
            <a:pPr algn="l" fontAlgn="base">
              <a:lnSpc>
                <a:spcPct val="150000"/>
              </a:lnSpc>
            </a:pPr>
            <a:r>
              <a:rPr lang="en-US" sz="1200" b="0" i="0" dirty="0">
                <a:effectLst/>
                <a:latin typeface="Arial" panose="020B0604020202020204" pitchFamily="34" charset="0"/>
              </a:rPr>
              <a:t>The EU institutions have adjusted their procedures over the years to handle the rising number of official languages. Translators work with written texts, and interpreters with the spoken word. But they must be able to translate or interpret into their main language, </a:t>
            </a:r>
            <a:r>
              <a:rPr lang="en-US" sz="1200" b="1" i="0" dirty="0">
                <a:effectLst/>
                <a:latin typeface="inherit"/>
              </a:rPr>
              <a:t>F</a:t>
            </a:r>
            <a:r>
              <a:rPr lang="en-US" sz="1200" b="0" i="0" dirty="0">
                <a:effectLst/>
                <a:latin typeface="Arial" panose="020B0604020202020204" pitchFamily="34" charset="0"/>
              </a:rPr>
              <a:t>_____________________, from at least two other EU languages.</a:t>
            </a:r>
          </a:p>
          <a:p>
            <a:pPr algn="l" fontAlgn="base">
              <a:lnSpc>
                <a:spcPct val="150000"/>
              </a:lnSpc>
            </a:pPr>
            <a:r>
              <a:rPr lang="en-US" sz="1300" b="0" i="0" dirty="0">
                <a:effectLst/>
                <a:latin typeface="Arial" panose="020B0604020202020204" pitchFamily="34" charset="0"/>
              </a:rPr>
              <a:t> </a:t>
            </a:r>
          </a:p>
          <a:p>
            <a:pPr algn="just" fontAlgn="base"/>
            <a:r>
              <a:rPr lang="en-US" sz="1300" b="0" i="0" dirty="0">
                <a:effectLst/>
                <a:latin typeface="Arial" panose="020B0604020202020204" pitchFamily="34" charset="0"/>
              </a:rPr>
              <a:t> </a:t>
            </a:r>
          </a:p>
        </p:txBody>
      </p:sp>
      <p:sp>
        <p:nvSpPr>
          <p:cNvPr id="4" name="Прямоугольник 3">
            <a:extLst>
              <a:ext uri="{FF2B5EF4-FFF2-40B4-BE49-F238E27FC236}">
                <a16:creationId xmlns:a16="http://schemas.microsoft.com/office/drawing/2014/main" xmlns="" id="{B90D6221-1DD8-4E0E-A87E-8347B75999D4}"/>
              </a:ext>
            </a:extLst>
          </p:cNvPr>
          <p:cNvSpPr/>
          <p:nvPr/>
        </p:nvSpPr>
        <p:spPr>
          <a:xfrm>
            <a:off x="358775" y="543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11</a:t>
            </a:r>
          </a:p>
        </p:txBody>
      </p:sp>
      <p:sp>
        <p:nvSpPr>
          <p:cNvPr id="6" name="TextBox 5">
            <a:extLst>
              <a:ext uri="{FF2B5EF4-FFF2-40B4-BE49-F238E27FC236}">
                <a16:creationId xmlns:a16="http://schemas.microsoft.com/office/drawing/2014/main" xmlns="" id="{09B0DB42-8609-44C3-B43B-1FE27111F8F2}"/>
              </a:ext>
            </a:extLst>
          </p:cNvPr>
          <p:cNvSpPr txBox="1"/>
          <p:nvPr/>
        </p:nvSpPr>
        <p:spPr>
          <a:xfrm>
            <a:off x="1044575" y="147204"/>
            <a:ext cx="6515100" cy="1077218"/>
          </a:xfrm>
          <a:prstGeom prst="rect">
            <a:avLst/>
          </a:prstGeom>
          <a:noFill/>
        </p:spPr>
        <p:txBody>
          <a:bodyPr wrap="square">
            <a:spAutoFit/>
          </a:bodyPr>
          <a:lstStyle/>
          <a:p>
            <a:pPr algn="l" fontAlgn="base"/>
            <a:r>
              <a:rPr lang="en-US" sz="1600" b="0" i="0" dirty="0" err="1">
                <a:effectLst/>
                <a:latin typeface="Arial" panose="020B0604020202020204" pitchFamily="34" charset="0"/>
              </a:rPr>
              <a:t>Прочитайте</a:t>
            </a:r>
            <a:r>
              <a:rPr lang="en-US" sz="1600" b="0" i="0" dirty="0">
                <a:effectLst/>
                <a:latin typeface="Arial" panose="020B0604020202020204" pitchFamily="34" charset="0"/>
              </a:rPr>
              <a:t> </a:t>
            </a:r>
            <a:r>
              <a:rPr lang="en-US" sz="1600" b="0" i="0" dirty="0" err="1">
                <a:effectLst/>
                <a:latin typeface="Arial" panose="020B0604020202020204" pitchFamily="34" charset="0"/>
              </a:rPr>
              <a:t>текст</a:t>
            </a:r>
            <a:r>
              <a:rPr lang="en-US" sz="1600" b="0" i="0" dirty="0">
                <a:effectLst/>
                <a:latin typeface="Arial" panose="020B0604020202020204" pitchFamily="34" charset="0"/>
              </a:rPr>
              <a:t> и </a:t>
            </a:r>
            <a:r>
              <a:rPr lang="en-US" sz="1600" b="0" i="0" dirty="0" err="1">
                <a:effectLst/>
                <a:latin typeface="Arial" panose="020B0604020202020204" pitchFamily="34" charset="0"/>
              </a:rPr>
              <a:t>заполните</a:t>
            </a:r>
            <a:r>
              <a:rPr lang="en-US" sz="1600" b="0" i="0" dirty="0">
                <a:effectLst/>
                <a:latin typeface="Arial" panose="020B0604020202020204" pitchFamily="34" charset="0"/>
              </a:rPr>
              <a:t> </a:t>
            </a:r>
            <a:r>
              <a:rPr lang="en-US" sz="1600" b="0" i="0" dirty="0" err="1">
                <a:effectLst/>
                <a:latin typeface="Arial" panose="020B0604020202020204" pitchFamily="34" charset="0"/>
              </a:rPr>
              <a:t>пропуски</a:t>
            </a:r>
            <a:r>
              <a:rPr lang="en-US" sz="1600" b="0" i="0" dirty="0">
                <a:effectLst/>
                <a:latin typeface="Arial" panose="020B0604020202020204" pitchFamily="34" charset="0"/>
              </a:rPr>
              <a:t> A–F </a:t>
            </a:r>
            <a:r>
              <a:rPr lang="en-US" sz="1600" b="0" i="0" dirty="0" err="1">
                <a:effectLst/>
                <a:latin typeface="Arial" panose="020B0604020202020204" pitchFamily="34" charset="0"/>
              </a:rPr>
              <a:t>частями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обозначенными</a:t>
            </a:r>
            <a:r>
              <a:rPr lang="en-US" sz="1600" b="0" i="0" dirty="0">
                <a:effectLst/>
                <a:latin typeface="Arial" panose="020B0604020202020204" pitchFamily="34" charset="0"/>
              </a:rPr>
              <a:t> </a:t>
            </a:r>
            <a:r>
              <a:rPr lang="en-US" sz="1600" b="0" i="0" dirty="0" err="1">
                <a:effectLst/>
                <a:latin typeface="Arial" panose="020B0604020202020204" pitchFamily="34" charset="0"/>
              </a:rPr>
              <a:t>цифрами</a:t>
            </a:r>
            <a:r>
              <a:rPr lang="en-US" sz="1600" b="0" i="0" dirty="0">
                <a:effectLst/>
                <a:latin typeface="Arial" panose="020B0604020202020204" pitchFamily="34" charset="0"/>
              </a:rPr>
              <a:t> 1–7. </a:t>
            </a:r>
            <a:r>
              <a:rPr lang="en-US" sz="1600" b="0" i="0" dirty="0" err="1">
                <a:effectLst/>
                <a:latin typeface="Arial" panose="020B0604020202020204" pitchFamily="34" charset="0"/>
              </a:rPr>
              <a:t>Одна</a:t>
            </a:r>
            <a:r>
              <a:rPr lang="en-US" sz="1600" b="0" i="0" dirty="0">
                <a:effectLst/>
                <a:latin typeface="Arial" panose="020B0604020202020204" pitchFamily="34" charset="0"/>
              </a:rPr>
              <a:t> </a:t>
            </a:r>
            <a:r>
              <a:rPr lang="en-US" sz="1600" b="0" i="0" dirty="0" err="1">
                <a:effectLst/>
                <a:latin typeface="Arial" panose="020B0604020202020204" pitchFamily="34" charset="0"/>
              </a:rPr>
              <a:t>из</a:t>
            </a:r>
            <a:r>
              <a:rPr lang="en-US" sz="1600" b="0" i="0" dirty="0">
                <a:effectLst/>
                <a:latin typeface="Arial" panose="020B0604020202020204" pitchFamily="34" charset="0"/>
              </a:rPr>
              <a:t> </a:t>
            </a:r>
            <a:r>
              <a:rPr lang="en-US" sz="1600" b="0" i="0" dirty="0" err="1">
                <a:effectLst/>
                <a:latin typeface="Arial" panose="020B0604020202020204" pitchFamily="34" charset="0"/>
              </a:rPr>
              <a:t>частей</a:t>
            </a:r>
            <a:r>
              <a:rPr lang="en-US" sz="1600" b="0" i="0" dirty="0">
                <a:effectLst/>
                <a:latin typeface="Arial" panose="020B0604020202020204" pitchFamily="34" charset="0"/>
              </a:rPr>
              <a:t> в </a:t>
            </a:r>
            <a:r>
              <a:rPr lang="en-US" sz="1600" b="0" i="0" dirty="0" err="1">
                <a:effectLst/>
                <a:latin typeface="Arial" panose="020B0604020202020204" pitchFamily="34" charset="0"/>
              </a:rPr>
              <a:t>списке</a:t>
            </a:r>
            <a:r>
              <a:rPr lang="en-US" sz="1600" b="0" i="0" dirty="0">
                <a:effectLst/>
                <a:latin typeface="Arial" panose="020B0604020202020204" pitchFamily="34" charset="0"/>
              </a:rPr>
              <a:t> 1–7 — </a:t>
            </a:r>
            <a:r>
              <a:rPr lang="en-US" sz="1600" b="0" i="0" dirty="0" err="1">
                <a:effectLst/>
                <a:latin typeface="Arial" panose="020B0604020202020204" pitchFamily="34" charset="0"/>
              </a:rPr>
              <a:t>лишняя</a:t>
            </a:r>
            <a:r>
              <a:rPr lang="en-US" sz="1600" b="0" i="0" dirty="0">
                <a:effectLst/>
                <a:latin typeface="Arial" panose="020B0604020202020204" pitchFamily="34" charset="0"/>
              </a:rPr>
              <a:t>. </a:t>
            </a:r>
            <a:r>
              <a:rPr lang="en-US" sz="1600" b="0" i="0" dirty="0" err="1">
                <a:effectLst/>
                <a:latin typeface="Arial" panose="020B0604020202020204" pitchFamily="34" charset="0"/>
              </a:rPr>
              <a:t>Занесите</a:t>
            </a:r>
            <a:r>
              <a:rPr lang="en-US" sz="1600" b="0" i="0" dirty="0">
                <a:effectLst/>
                <a:latin typeface="Arial" panose="020B0604020202020204" pitchFamily="34" charset="0"/>
              </a:rPr>
              <a:t> </a:t>
            </a:r>
            <a:r>
              <a:rPr lang="en-US" sz="1600" b="0" i="0" dirty="0" err="1">
                <a:effectLst/>
                <a:latin typeface="Arial" panose="020B0604020202020204" pitchFamily="34" charset="0"/>
              </a:rPr>
              <a:t>цифры</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обозначающие</a:t>
            </a:r>
            <a:r>
              <a:rPr lang="en-US" sz="1600" b="0" i="0" dirty="0">
                <a:effectLst/>
                <a:latin typeface="Arial" panose="020B0604020202020204" pitchFamily="34" charset="0"/>
              </a:rPr>
              <a:t> </a:t>
            </a:r>
            <a:r>
              <a:rPr lang="en-US" sz="1600" b="0" i="0" dirty="0" err="1">
                <a:effectLst/>
                <a:latin typeface="Arial" panose="020B0604020202020204" pitchFamily="34" charset="0"/>
              </a:rPr>
              <a:t>соответствующие</a:t>
            </a:r>
            <a:r>
              <a:rPr lang="en-US" sz="1600" b="0" i="0" dirty="0">
                <a:effectLst/>
                <a:latin typeface="Arial" panose="020B0604020202020204" pitchFamily="34" charset="0"/>
              </a:rPr>
              <a:t> </a:t>
            </a:r>
            <a:r>
              <a:rPr lang="en-US" sz="1600" b="0" i="0" dirty="0" err="1">
                <a:effectLst/>
                <a:latin typeface="Arial" panose="020B0604020202020204" pitchFamily="34" charset="0"/>
              </a:rPr>
              <a:t>части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в </a:t>
            </a:r>
            <a:r>
              <a:rPr lang="en-US" sz="1600" b="0" i="0" dirty="0" err="1">
                <a:effectLst/>
                <a:latin typeface="Arial" panose="020B0604020202020204" pitchFamily="34" charset="0"/>
              </a:rPr>
              <a:t>таблицу</a:t>
            </a:r>
            <a:r>
              <a:rPr lang="en-US" sz="1600" b="0" i="0" dirty="0">
                <a:effectLst/>
                <a:latin typeface="Arial" panose="020B0604020202020204" pitchFamily="34" charset="0"/>
              </a:rPr>
              <a:t>.</a:t>
            </a:r>
          </a:p>
        </p:txBody>
      </p:sp>
      <p:sp>
        <p:nvSpPr>
          <p:cNvPr id="8" name="TextBox 7">
            <a:extLst>
              <a:ext uri="{FF2B5EF4-FFF2-40B4-BE49-F238E27FC236}">
                <a16:creationId xmlns:a16="http://schemas.microsoft.com/office/drawing/2014/main" xmlns="" id="{92A82561-D354-48D3-AEA7-A0E727FB3028}"/>
              </a:ext>
            </a:extLst>
          </p:cNvPr>
          <p:cNvSpPr txBox="1"/>
          <p:nvPr/>
        </p:nvSpPr>
        <p:spPr>
          <a:xfrm>
            <a:off x="123907" y="5918033"/>
            <a:ext cx="7036172" cy="3031599"/>
          </a:xfrm>
          <a:prstGeom prst="rect">
            <a:avLst/>
          </a:prstGeom>
          <a:noFill/>
        </p:spPr>
        <p:txBody>
          <a:bodyPr wrap="square">
            <a:spAutoFit/>
          </a:bodyPr>
          <a:lstStyle/>
          <a:p>
            <a:pPr algn="l" fontAlgn="base"/>
            <a:r>
              <a:rPr lang="en-US" sz="1400" b="0" i="0" dirty="0">
                <a:solidFill>
                  <a:srgbClr val="555555"/>
                </a:solidFill>
                <a:effectLst/>
                <a:latin typeface="Arial" panose="020B0604020202020204" pitchFamily="34" charset="0"/>
                <a:cs typeface="Arial" panose="020B0604020202020204" pitchFamily="34" charset="0"/>
              </a:rPr>
              <a:t> </a:t>
            </a:r>
            <a:endParaRPr lang="en-US" sz="1400" b="0" i="0" dirty="0">
              <a:effectLst/>
              <a:latin typeface="Arial" panose="020B0604020202020204" pitchFamily="34" charset="0"/>
              <a:cs typeface="Arial" panose="020B0604020202020204" pitchFamily="34" charset="0"/>
            </a:endParaRPr>
          </a:p>
          <a:p>
            <a:pPr algn="l" fontAlgn="base">
              <a:lnSpc>
                <a:spcPct val="150000"/>
              </a:lnSpc>
              <a:buFont typeface="+mj-lt"/>
              <a:buAutoNum type="arabicPeriod"/>
            </a:pPr>
            <a:r>
              <a:rPr lang="en-US" sz="1400" b="0" i="0" dirty="0">
                <a:effectLst/>
                <a:latin typeface="Arial" panose="020B0604020202020204" pitchFamily="34" charset="0"/>
                <a:cs typeface="Arial" panose="020B0604020202020204" pitchFamily="34" charset="0"/>
              </a:rPr>
              <a:t>with more members than the EU</a:t>
            </a:r>
          </a:p>
          <a:p>
            <a:pPr algn="l" fontAlgn="base">
              <a:lnSpc>
                <a:spcPct val="150000"/>
              </a:lnSpc>
              <a:buFont typeface="+mj-lt"/>
              <a:buAutoNum type="arabicPeriod"/>
            </a:pPr>
            <a:r>
              <a:rPr lang="en-US" sz="1400" b="0" i="0" dirty="0">
                <a:effectLst/>
                <a:latin typeface="Arial" panose="020B0604020202020204" pitchFamily="34" charset="0"/>
                <a:cs typeface="Arial" panose="020B0604020202020204" pitchFamily="34" charset="0"/>
              </a:rPr>
              <a:t>which is usually their mother tongue</a:t>
            </a:r>
          </a:p>
          <a:p>
            <a:pPr algn="l" fontAlgn="base">
              <a:lnSpc>
                <a:spcPct val="150000"/>
              </a:lnSpc>
              <a:buFont typeface="+mj-lt"/>
              <a:buAutoNum type="arabicPeriod"/>
            </a:pPr>
            <a:r>
              <a:rPr lang="en-US" sz="1400" b="0" i="0" dirty="0">
                <a:effectLst/>
                <a:latin typeface="Arial" panose="020B0604020202020204" pitchFamily="34" charset="0"/>
                <a:cs typeface="Arial" panose="020B0604020202020204" pitchFamily="34" charset="0"/>
              </a:rPr>
              <a:t>that the EU launches, often online</a:t>
            </a:r>
          </a:p>
          <a:p>
            <a:pPr algn="l" fontAlgn="base">
              <a:lnSpc>
                <a:spcPct val="150000"/>
              </a:lnSpc>
              <a:buFont typeface="+mj-lt"/>
              <a:buAutoNum type="arabicPeriod"/>
            </a:pPr>
            <a:r>
              <a:rPr lang="en-US" sz="1400" b="0" i="0" dirty="0">
                <a:effectLst/>
                <a:latin typeface="Arial" panose="020B0604020202020204" pitchFamily="34" charset="0"/>
                <a:cs typeface="Arial" panose="020B0604020202020204" pitchFamily="34" charset="0"/>
              </a:rPr>
              <a:t>which is a little over </a:t>
            </a:r>
            <a:r>
              <a:rPr lang="en-US" sz="1400" b="0" i="1" dirty="0">
                <a:effectLst/>
                <a:latin typeface="Arial" panose="020B0604020202020204" pitchFamily="34" charset="0"/>
                <a:cs typeface="Arial" panose="020B0604020202020204" pitchFamily="34" charset="0"/>
              </a:rPr>
              <a:t>€</a:t>
            </a:r>
            <a:r>
              <a:rPr lang="en-US" sz="1400" b="0" i="0" dirty="0">
                <a:effectLst/>
                <a:latin typeface="Arial" panose="020B0604020202020204" pitchFamily="34" charset="0"/>
                <a:cs typeface="Arial" panose="020B0604020202020204" pitchFamily="34" charset="0"/>
              </a:rPr>
              <a:t> 2 for every citizen</a:t>
            </a:r>
          </a:p>
          <a:p>
            <a:pPr algn="l" fontAlgn="base">
              <a:lnSpc>
                <a:spcPct val="150000"/>
              </a:lnSpc>
              <a:buFont typeface="+mj-lt"/>
              <a:buAutoNum type="arabicPeriod"/>
            </a:pPr>
            <a:r>
              <a:rPr lang="en-US" sz="1400" b="0" i="0" dirty="0">
                <a:effectLst/>
                <a:latin typeface="Arial" panose="020B0604020202020204" pitchFamily="34" charset="0"/>
                <a:cs typeface="Arial" panose="020B0604020202020204" pitchFamily="34" charset="0"/>
              </a:rPr>
              <a:t>why the EU uses so many official languages</a:t>
            </a:r>
          </a:p>
          <a:p>
            <a:pPr algn="l" fontAlgn="base">
              <a:lnSpc>
                <a:spcPct val="150000"/>
              </a:lnSpc>
              <a:buFont typeface="+mj-lt"/>
              <a:buAutoNum type="arabicPeriod"/>
            </a:pPr>
            <a:r>
              <a:rPr lang="en-US" sz="1400" b="0" i="0" dirty="0">
                <a:effectLst/>
                <a:latin typeface="Arial" panose="020B0604020202020204" pitchFamily="34" charset="0"/>
                <a:cs typeface="Arial" panose="020B0604020202020204" pitchFamily="34" charset="0"/>
              </a:rPr>
              <a:t>that was earlier translated into three main languages</a:t>
            </a:r>
          </a:p>
          <a:p>
            <a:pPr algn="l" fontAlgn="base">
              <a:lnSpc>
                <a:spcPct val="150000"/>
              </a:lnSpc>
              <a:buFont typeface="+mj-lt"/>
              <a:buAutoNum type="arabicPeriod"/>
            </a:pPr>
            <a:r>
              <a:rPr lang="en-US" sz="1400" b="0" i="0" dirty="0">
                <a:effectLst/>
                <a:latin typeface="Arial" panose="020B0604020202020204" pitchFamily="34" charset="0"/>
                <a:cs typeface="Arial" panose="020B0604020202020204" pitchFamily="34" charset="0"/>
              </a:rPr>
              <a:t>why the EU uses more languages than multinational bodies</a:t>
            </a:r>
          </a:p>
          <a:p>
            <a:pPr algn="l" fontAlgn="base"/>
            <a:r>
              <a:rPr lang="en-US" sz="1200" b="0" i="0" dirty="0">
                <a:effectLst/>
                <a:latin typeface="Arial" panose="020B0604020202020204" pitchFamily="34" charset="0"/>
              </a:rPr>
              <a:t> </a:t>
            </a:r>
          </a:p>
          <a:p>
            <a:pPr algn="l" fontAlgn="base"/>
            <a:r>
              <a:rPr lang="en-US" b="0" i="0" dirty="0">
                <a:effectLst/>
              </a:rPr>
              <a:t> </a:t>
            </a:r>
            <a:endParaRPr lang="en-US" sz="1600" b="0" i="0" dirty="0">
              <a:effectLst/>
            </a:endParaRPr>
          </a:p>
        </p:txBody>
      </p:sp>
      <p:graphicFrame>
        <p:nvGraphicFramePr>
          <p:cNvPr id="9" name="Таблица 8">
            <a:extLst>
              <a:ext uri="{FF2B5EF4-FFF2-40B4-BE49-F238E27FC236}">
                <a16:creationId xmlns:a16="http://schemas.microsoft.com/office/drawing/2014/main" xmlns="" id="{AA22C8D0-3EEB-44AB-ADCA-8A9D378B643F}"/>
              </a:ext>
            </a:extLst>
          </p:cNvPr>
          <p:cNvGraphicFramePr>
            <a:graphicFrameLocks noGrp="1"/>
          </p:cNvGraphicFramePr>
          <p:nvPr>
            <p:extLst>
              <p:ext uri="{D42A27DB-BD31-4B8C-83A1-F6EECF244321}">
                <p14:modId xmlns:p14="http://schemas.microsoft.com/office/powerpoint/2010/main" xmlns="" val="4155477638"/>
              </p:ext>
            </p:extLst>
          </p:nvPr>
        </p:nvGraphicFramePr>
        <p:xfrm>
          <a:off x="201706" y="8869318"/>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dirty="0">
                          <a:effectLst/>
                        </a:rPr>
                        <a:t>Пропуск</a:t>
                      </a:r>
                      <a:endParaRPr lang="ru-RU" sz="1200" b="0" dirty="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100" b="0" dirty="0">
                          <a:effectLst/>
                          <a:latin typeface="inherit"/>
                        </a:rPr>
                        <a:t>Часть предложения</a:t>
                      </a: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81759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4BA4570-E1E0-4EBA-9B34-AD610618C4A0}"/>
              </a:ext>
            </a:extLst>
          </p:cNvPr>
          <p:cNvSpPr txBox="1"/>
          <p:nvPr/>
        </p:nvSpPr>
        <p:spPr>
          <a:xfrm>
            <a:off x="418072" y="144814"/>
            <a:ext cx="6723529" cy="830997"/>
          </a:xfrm>
          <a:prstGeom prst="rect">
            <a:avLst/>
          </a:prstGeom>
          <a:noFill/>
        </p:spPr>
        <p:txBody>
          <a:bodyPr wrap="square">
            <a:spAutoFit/>
          </a:bodyPr>
          <a:lstStyle/>
          <a:p>
            <a:r>
              <a:rPr lang="ru-RU" sz="1600" b="0" i="1" dirty="0">
                <a:effectLst/>
                <a:latin typeface="Arial" panose="020B0604020202020204" pitchFamily="34" charset="0"/>
              </a:rPr>
              <a:t>Прочитайте рассказ и выполните задания </a:t>
            </a:r>
            <a:r>
              <a:rPr lang="ru-RU" sz="1600" b="1" i="1" dirty="0">
                <a:effectLst/>
                <a:latin typeface="inherit"/>
              </a:rPr>
              <a:t>1–7</a:t>
            </a:r>
            <a:r>
              <a:rPr lang="ru-RU" sz="1600" b="0" i="1" dirty="0">
                <a:effectLst/>
                <a:latin typeface="Arial" panose="020B0604020202020204" pitchFamily="34" charset="0"/>
              </a:rPr>
              <a:t>. В каждом задании обведите букву </a:t>
            </a:r>
            <a:r>
              <a:rPr lang="ru-RU" sz="1600" b="1" i="1" dirty="0">
                <a:effectLst/>
                <a:latin typeface="inherit"/>
              </a:rPr>
              <a:t>A</a:t>
            </a:r>
            <a:r>
              <a:rPr lang="ru-RU" sz="1600" b="0" i="1" dirty="0">
                <a:effectLst/>
                <a:latin typeface="Arial" panose="020B0604020202020204" pitchFamily="34" charset="0"/>
              </a:rPr>
              <a:t>, </a:t>
            </a:r>
            <a:r>
              <a:rPr lang="ru-RU" sz="1600" b="1" i="1" dirty="0">
                <a:effectLst/>
                <a:latin typeface="inherit"/>
              </a:rPr>
              <a:t>B</a:t>
            </a:r>
            <a:r>
              <a:rPr lang="ru-RU" sz="1600" b="0" i="1" dirty="0">
                <a:effectLst/>
                <a:latin typeface="Arial" panose="020B0604020202020204" pitchFamily="34" charset="0"/>
              </a:rPr>
              <a:t>, </a:t>
            </a:r>
            <a:r>
              <a:rPr lang="ru-RU" sz="1600" b="1" i="1" dirty="0">
                <a:effectLst/>
                <a:latin typeface="inherit"/>
              </a:rPr>
              <a:t>C</a:t>
            </a:r>
            <a:r>
              <a:rPr lang="ru-RU" sz="1600" b="0" i="1" dirty="0">
                <a:effectLst/>
                <a:latin typeface="Arial" panose="020B0604020202020204" pitchFamily="34" charset="0"/>
              </a:rPr>
              <a:t> или </a:t>
            </a:r>
            <a:r>
              <a:rPr lang="ru-RU" sz="1600" b="1" i="1" dirty="0">
                <a:effectLst/>
                <a:latin typeface="inherit"/>
              </a:rPr>
              <a:t>D</a:t>
            </a:r>
            <a:r>
              <a:rPr lang="ru-RU" sz="1600" b="0" i="1" dirty="0">
                <a:effectLst/>
                <a:latin typeface="Arial" panose="020B0604020202020204" pitchFamily="34" charset="0"/>
              </a:rPr>
              <a:t>, соответствующую выбранному вами варианту ответа.</a:t>
            </a:r>
            <a:endParaRPr lang="ru-RU" sz="1600" dirty="0"/>
          </a:p>
        </p:txBody>
      </p:sp>
      <p:sp>
        <p:nvSpPr>
          <p:cNvPr id="8" name="TextBox 7">
            <a:extLst>
              <a:ext uri="{FF2B5EF4-FFF2-40B4-BE49-F238E27FC236}">
                <a16:creationId xmlns:a16="http://schemas.microsoft.com/office/drawing/2014/main" xmlns="" id="{00BB319C-2C7A-4D69-A243-41977BE177AC}"/>
              </a:ext>
            </a:extLst>
          </p:cNvPr>
          <p:cNvSpPr txBox="1"/>
          <p:nvPr/>
        </p:nvSpPr>
        <p:spPr>
          <a:xfrm>
            <a:off x="227116" y="941606"/>
            <a:ext cx="7105439" cy="8556188"/>
          </a:xfrm>
          <a:prstGeom prst="rect">
            <a:avLst/>
          </a:prstGeom>
          <a:noFill/>
        </p:spPr>
        <p:txBody>
          <a:bodyPr wrap="square">
            <a:spAutoFit/>
          </a:bodyPr>
          <a:lstStyle/>
          <a:p>
            <a:pPr algn="ctr" fontAlgn="base"/>
            <a:r>
              <a:rPr lang="en-US" sz="1600" b="1" i="0" dirty="0">
                <a:effectLst/>
                <a:latin typeface="inherit"/>
              </a:rPr>
              <a:t>Space could solve water problems</a:t>
            </a:r>
            <a:endParaRPr lang="en-US" sz="1600" b="0" i="0" dirty="0">
              <a:effectLst/>
              <a:latin typeface="Arial" panose="020B0604020202020204" pitchFamily="34" charset="0"/>
            </a:endParaRPr>
          </a:p>
          <a:p>
            <a:pPr algn="l" fontAlgn="base"/>
            <a:r>
              <a:rPr lang="en-US" sz="1600" b="0" i="0" dirty="0">
                <a:effectLst/>
                <a:latin typeface="Arial" panose="020B0604020202020204" pitchFamily="34" charset="0"/>
              </a:rPr>
              <a:t> </a:t>
            </a:r>
          </a:p>
          <a:p>
            <a:pPr algn="l" fontAlgn="base"/>
            <a:r>
              <a:rPr lang="en-US" sz="1400" b="0" i="0" dirty="0">
                <a:effectLst/>
                <a:latin typeface="Arial" panose="020B0604020202020204" pitchFamily="34" charset="0"/>
              </a:rPr>
              <a:t>Have you ever tasted saltwater? I guess you have and if so, you will agree with me that it’s not very refreshing. In fact, drinking more than a few cups worth can kill you.</a:t>
            </a:r>
          </a:p>
          <a:p>
            <a:pPr algn="l" fontAlgn="base"/>
            <a:endParaRPr lang="en-US" sz="1400" b="0" i="0" dirty="0">
              <a:effectLst/>
              <a:latin typeface="Arial" panose="020B0604020202020204" pitchFamily="34" charset="0"/>
            </a:endParaRPr>
          </a:p>
          <a:p>
            <a:pPr algn="l" fontAlgn="base"/>
            <a:r>
              <a:rPr lang="en-US" sz="1400" b="0" i="0" dirty="0">
                <a:effectLst/>
                <a:latin typeface="Arial" panose="020B0604020202020204" pitchFamily="34" charset="0"/>
              </a:rPr>
              <a:t>According to the United States Geological Survey, whose mission is to collect and disseminate reliable, impartial, and timely information that is needed to understand the nation’s water resources, about ninety-seven percent of the water on our planet is saltwater; the rest is stored in lakes, rivers, glaciers and aquifers underground. Moreover, only about one-third of the world’s potential fresh water can be used for human needs. As pollution increases, the amount of usable water decreases.</a:t>
            </a:r>
          </a:p>
          <a:p>
            <a:pPr algn="l" fontAlgn="base"/>
            <a:endParaRPr lang="en-US" sz="1400" b="0" i="0" dirty="0">
              <a:effectLst/>
              <a:latin typeface="Arial" panose="020B0604020202020204" pitchFamily="34" charset="0"/>
            </a:endParaRPr>
          </a:p>
          <a:p>
            <a:pPr algn="l" fontAlgn="base"/>
            <a:r>
              <a:rPr lang="en-US" sz="1400" b="0" i="0" dirty="0">
                <a:effectLst/>
                <a:latin typeface="Arial" panose="020B0604020202020204" pitchFamily="34" charset="0"/>
              </a:rPr>
              <a:t>Water is the most precious and taken-for-granted resource we have on Earth. It is also one of the most threatened resources. Increased population and possible climate change will put more and more strain on supplies of this vital resource as time goes on. What could we do in this situation? Though it may seem like science fiction, the solution could lie in outer space.</a:t>
            </a:r>
          </a:p>
          <a:p>
            <a:pPr algn="l" fontAlgn="base"/>
            <a:endParaRPr lang="en-US" sz="1400" b="0" i="0" dirty="0">
              <a:effectLst/>
              <a:latin typeface="Arial" panose="020B0604020202020204" pitchFamily="34" charset="0"/>
            </a:endParaRPr>
          </a:p>
          <a:p>
            <a:pPr algn="l" fontAlgn="base"/>
            <a:r>
              <a:rPr lang="en-US" sz="1400" b="0" i="0" dirty="0">
                <a:effectLst/>
                <a:latin typeface="Arial" panose="020B0604020202020204" pitchFamily="34" charset="0"/>
              </a:rPr>
              <a:t>I’m not saying we’re going to be teleporting to a spring on the other side of the galaxy or colonizing another planet just to have longer showers </a:t>
            </a:r>
            <a:r>
              <a:rPr lang="en-US" sz="1400" b="0" i="0" dirty="0">
                <a:effectLst/>
                <a:latin typeface="inherit"/>
              </a:rPr>
              <a:t>–</a:t>
            </a:r>
            <a:r>
              <a:rPr lang="en-US" sz="1400" b="0" i="0" dirty="0">
                <a:effectLst/>
                <a:latin typeface="Arial" panose="020B0604020202020204" pitchFamily="34" charset="0"/>
              </a:rPr>
              <a:t> it’s much more mundane than that. What we could achieve realistically in this century is the successful use of the solar system’s rare metals and water, barring the invention of the matrix.</a:t>
            </a:r>
          </a:p>
          <a:p>
            <a:pPr algn="l" fontAlgn="base"/>
            <a:endParaRPr lang="en-US" sz="1400" b="0" i="0" dirty="0">
              <a:effectLst/>
              <a:latin typeface="Arial" panose="020B0604020202020204" pitchFamily="34" charset="0"/>
            </a:endParaRPr>
          </a:p>
          <a:p>
            <a:pPr algn="l" fontAlgn="base"/>
            <a:r>
              <a:rPr lang="en-US" sz="1400" b="0" i="0" dirty="0">
                <a:effectLst/>
                <a:latin typeface="Arial" panose="020B0604020202020204" pitchFamily="34" charset="0"/>
              </a:rPr>
              <a:t>You may be surprised to learn that the metal in your keys, coins, cell phone, computer, car and everywhere else, originally came to this planet from space. When Earth formed, the heavy metals sank to the center and formed a solid core. The lighter elements formed the mantle and the crust we live on. Asteroids and comets that struck the Earth brought water and metals to the surface.</a:t>
            </a:r>
          </a:p>
          <a:p>
            <a:pPr algn="l" fontAlgn="base"/>
            <a:endParaRPr lang="en-US" sz="1400" b="0" i="0" dirty="0">
              <a:effectLst/>
              <a:latin typeface="Arial" panose="020B0604020202020204" pitchFamily="34" charset="0"/>
            </a:endParaRPr>
          </a:p>
          <a:p>
            <a:pPr algn="l" fontAlgn="base"/>
            <a:r>
              <a:rPr lang="en-US" sz="1400" b="0" i="0" dirty="0">
                <a:effectLst/>
                <a:latin typeface="Arial" panose="020B0604020202020204" pitchFamily="34" charset="0"/>
              </a:rPr>
              <a:t>There are thousands of asteroids orbiting near Earth. Most asteroids are made of rock, but some are composed of metal, mostly nickel and iron. Probes could be sent out to these to identify useful ones. Then larger probes could push them towards the Earth where they can be handled in orbit.</a:t>
            </a:r>
          </a:p>
          <a:p>
            <a:pPr algn="l" fontAlgn="base"/>
            <a:endParaRPr lang="en-US" sz="1400" b="0" i="0" dirty="0">
              <a:effectLst/>
              <a:latin typeface="Arial" panose="020B0604020202020204" pitchFamily="34" charset="0"/>
            </a:endParaRPr>
          </a:p>
          <a:p>
            <a:pPr algn="l" fontAlgn="base"/>
            <a:r>
              <a:rPr lang="en-US" sz="1400" b="0" i="0" dirty="0">
                <a:effectLst/>
                <a:latin typeface="Arial" panose="020B0604020202020204" pitchFamily="34" charset="0"/>
              </a:rPr>
              <a:t>In order to fuel ships and probes, we simply need to find a source of water, such as a comet or the surface of the moon. We collect the water and pass an electric current through it from a solar panel. The water separates into oxygen and hydrogen, which in liquid form is a powerful rocket fuel.</a:t>
            </a:r>
          </a:p>
          <a:p>
            <a:pPr algn="l" fontAlgn="base"/>
            <a:endParaRPr lang="en-US" sz="1400" b="0" i="0" dirty="0">
              <a:effectLst/>
              <a:latin typeface="Arial" panose="020B0604020202020204" pitchFamily="34" charset="0"/>
            </a:endParaRPr>
          </a:p>
        </p:txBody>
      </p:sp>
    </p:spTree>
    <p:extLst>
      <p:ext uri="{BB962C8B-B14F-4D97-AF65-F5344CB8AC3E}">
        <p14:creationId xmlns:p14="http://schemas.microsoft.com/office/powerpoint/2010/main" xmlns="" val="160774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C2A24CC-9AF3-4795-BBE4-3F29F4E381E4}"/>
              </a:ext>
            </a:extLst>
          </p:cNvPr>
          <p:cNvSpPr/>
          <p:nvPr/>
        </p:nvSpPr>
        <p:spPr>
          <a:xfrm>
            <a:off x="171213" y="4356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12</a:t>
            </a:r>
          </a:p>
        </p:txBody>
      </p:sp>
      <p:sp>
        <p:nvSpPr>
          <p:cNvPr id="9" name="TextBox 8">
            <a:extLst>
              <a:ext uri="{FF2B5EF4-FFF2-40B4-BE49-F238E27FC236}">
                <a16:creationId xmlns:a16="http://schemas.microsoft.com/office/drawing/2014/main" xmlns="" id="{3C5EDF50-7A76-4ECD-9E78-BA7E726BB942}"/>
              </a:ext>
            </a:extLst>
          </p:cNvPr>
          <p:cNvSpPr txBox="1"/>
          <p:nvPr/>
        </p:nvSpPr>
        <p:spPr>
          <a:xfrm>
            <a:off x="892779" y="4296370"/>
            <a:ext cx="5894107" cy="1846659"/>
          </a:xfrm>
          <a:prstGeom prst="rect">
            <a:avLst/>
          </a:prstGeom>
          <a:noFill/>
        </p:spPr>
        <p:txBody>
          <a:bodyPr wrap="square">
            <a:spAutoFit/>
          </a:bodyPr>
          <a:lstStyle/>
          <a:p>
            <a:pPr algn="l" fontAlgn="base"/>
            <a:r>
              <a:rPr lang="en-US" sz="1600" b="0" i="0" dirty="0">
                <a:effectLst/>
                <a:latin typeface="Arial" panose="020B0604020202020204" pitchFamily="34" charset="0"/>
              </a:rPr>
              <a:t>What problem is raised in the article?</a:t>
            </a:r>
          </a:p>
          <a:p>
            <a:pPr algn="l" fontAlgn="base"/>
            <a:r>
              <a:rPr lang="en-US" sz="1600" b="0" i="0" dirty="0">
                <a:effectLst/>
                <a:latin typeface="Arial" panose="020B0604020202020204" pitchFamily="34" charset="0"/>
              </a:rPr>
              <a:t>A) Cooperation in space.</a:t>
            </a:r>
          </a:p>
          <a:p>
            <a:pPr algn="l" fontAlgn="base"/>
            <a:r>
              <a:rPr lang="en-US" sz="1600" b="0" i="0" dirty="0">
                <a:effectLst/>
                <a:latin typeface="Arial" panose="020B0604020202020204" pitchFamily="34" charset="0"/>
              </a:rPr>
              <a:t>B) Threats of climate change.</a:t>
            </a:r>
          </a:p>
          <a:p>
            <a:pPr algn="l" fontAlgn="base"/>
            <a:r>
              <a:rPr lang="en-US" sz="1600" b="0" i="0" dirty="0">
                <a:effectLst/>
                <a:latin typeface="Arial" panose="020B0604020202020204" pitchFamily="34" charset="0"/>
              </a:rPr>
              <a:t>C) Danger of drinking salt water.</a:t>
            </a:r>
          </a:p>
          <a:p>
            <a:pPr algn="l" fontAlgn="base"/>
            <a:r>
              <a:rPr lang="en-US" sz="1600" b="0" i="0" dirty="0">
                <a:effectLst/>
                <a:latin typeface="Arial" panose="020B0604020202020204" pitchFamily="34" charset="0"/>
              </a:rPr>
              <a:t>D) Lack of water supplies on Earth.</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p:txBody>
      </p:sp>
      <p:sp>
        <p:nvSpPr>
          <p:cNvPr id="10" name="Прямоугольник 9">
            <a:extLst>
              <a:ext uri="{FF2B5EF4-FFF2-40B4-BE49-F238E27FC236}">
                <a16:creationId xmlns:a16="http://schemas.microsoft.com/office/drawing/2014/main" xmlns="" id="{8435E5EC-DF9B-452E-A190-F34AD67C88D8}"/>
              </a:ext>
            </a:extLst>
          </p:cNvPr>
          <p:cNvSpPr/>
          <p:nvPr/>
        </p:nvSpPr>
        <p:spPr>
          <a:xfrm>
            <a:off x="154836" y="609050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13</a:t>
            </a:r>
          </a:p>
        </p:txBody>
      </p:sp>
      <p:sp>
        <p:nvSpPr>
          <p:cNvPr id="12" name="TextBox 11">
            <a:extLst>
              <a:ext uri="{FF2B5EF4-FFF2-40B4-BE49-F238E27FC236}">
                <a16:creationId xmlns:a16="http://schemas.microsoft.com/office/drawing/2014/main" xmlns="" id="{AC040D59-1323-4E4C-9884-00850737D5A8}"/>
              </a:ext>
            </a:extLst>
          </p:cNvPr>
          <p:cNvSpPr txBox="1"/>
          <p:nvPr/>
        </p:nvSpPr>
        <p:spPr>
          <a:xfrm>
            <a:off x="822182" y="5945309"/>
            <a:ext cx="6719095" cy="1815882"/>
          </a:xfrm>
          <a:prstGeom prst="rect">
            <a:avLst/>
          </a:prstGeom>
          <a:noFill/>
        </p:spPr>
        <p:txBody>
          <a:bodyPr wrap="square">
            <a:spAutoFit/>
          </a:bodyPr>
          <a:lstStyle/>
          <a:p>
            <a:pPr algn="l" fontAlgn="base"/>
            <a:r>
              <a:rPr lang="en-US" sz="1600" b="0" i="0" dirty="0">
                <a:effectLst/>
                <a:latin typeface="Arial" panose="020B0604020202020204" pitchFamily="34" charset="0"/>
              </a:rPr>
              <a:t>According to the author, the information published in the US Geological Survey is meant to …</a:t>
            </a:r>
          </a:p>
          <a:p>
            <a:pPr algn="l" fontAlgn="base"/>
            <a:r>
              <a:rPr lang="en-US" sz="1600" b="0" i="0" dirty="0">
                <a:effectLst/>
                <a:latin typeface="Arial" panose="020B0604020202020204" pitchFamily="34" charset="0"/>
              </a:rPr>
              <a:t>A) help to monitor the state of the country’s water resources.</a:t>
            </a:r>
          </a:p>
          <a:p>
            <a:pPr algn="l" fontAlgn="base"/>
            <a:r>
              <a:rPr lang="en-US" sz="1600" b="0" i="0" dirty="0">
                <a:effectLst/>
                <a:latin typeface="Arial" panose="020B0604020202020204" pitchFamily="34" charset="0"/>
              </a:rPr>
              <a:t>B) assure the nation that there is still enough of usable water.</a:t>
            </a:r>
          </a:p>
          <a:p>
            <a:pPr algn="l" fontAlgn="base"/>
            <a:r>
              <a:rPr lang="en-US" sz="1600" b="0" i="0" dirty="0">
                <a:effectLst/>
                <a:latin typeface="Arial" panose="020B0604020202020204" pitchFamily="34" charset="0"/>
              </a:rPr>
              <a:t>C) warn the public about the dangers of water pollution.</a:t>
            </a:r>
          </a:p>
          <a:p>
            <a:pPr algn="l" fontAlgn="base"/>
            <a:r>
              <a:rPr lang="en-US" sz="1600" b="0" i="0" dirty="0">
                <a:effectLst/>
                <a:latin typeface="Arial" panose="020B0604020202020204" pitchFamily="34" charset="0"/>
              </a:rPr>
              <a:t>D) demonstrate the quality of water the nation uses.</a:t>
            </a:r>
          </a:p>
          <a:p>
            <a:pPr algn="l" fontAlgn="base"/>
            <a:r>
              <a:rPr lang="en-US" sz="1600" b="0" i="0" dirty="0">
                <a:solidFill>
                  <a:srgbClr val="555555"/>
                </a:solidFill>
                <a:effectLst/>
                <a:latin typeface="Arial" panose="020B0604020202020204" pitchFamily="34" charset="0"/>
              </a:rPr>
              <a:t> </a:t>
            </a:r>
          </a:p>
        </p:txBody>
      </p:sp>
      <p:sp>
        <p:nvSpPr>
          <p:cNvPr id="13" name="Прямоугольник 12">
            <a:extLst>
              <a:ext uri="{FF2B5EF4-FFF2-40B4-BE49-F238E27FC236}">
                <a16:creationId xmlns:a16="http://schemas.microsoft.com/office/drawing/2014/main" xmlns="" id="{F3CD37C0-E3C8-45AD-B2BE-8C56E8136342}"/>
              </a:ext>
            </a:extLst>
          </p:cNvPr>
          <p:cNvSpPr/>
          <p:nvPr/>
        </p:nvSpPr>
        <p:spPr>
          <a:xfrm>
            <a:off x="177795" y="807321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14</a:t>
            </a:r>
          </a:p>
        </p:txBody>
      </p:sp>
      <p:sp>
        <p:nvSpPr>
          <p:cNvPr id="15" name="TextBox 14">
            <a:extLst>
              <a:ext uri="{FF2B5EF4-FFF2-40B4-BE49-F238E27FC236}">
                <a16:creationId xmlns:a16="http://schemas.microsoft.com/office/drawing/2014/main" xmlns="" id="{4744E306-AB29-4C58-A465-9E330F2CFBBA}"/>
              </a:ext>
            </a:extLst>
          </p:cNvPr>
          <p:cNvSpPr txBox="1"/>
          <p:nvPr/>
        </p:nvSpPr>
        <p:spPr>
          <a:xfrm>
            <a:off x="822182" y="8012522"/>
            <a:ext cx="5894108" cy="1569660"/>
          </a:xfrm>
          <a:prstGeom prst="rect">
            <a:avLst/>
          </a:prstGeom>
          <a:noFill/>
        </p:spPr>
        <p:txBody>
          <a:bodyPr wrap="square">
            <a:spAutoFit/>
          </a:bodyPr>
          <a:lstStyle/>
          <a:p>
            <a:pPr algn="l" fontAlgn="base"/>
            <a:r>
              <a:rPr lang="en-US" sz="1600" b="0" i="0" dirty="0">
                <a:effectLst/>
                <a:latin typeface="Arial" panose="020B0604020202020204" pitchFamily="34" charset="0"/>
                <a:cs typeface="Arial" panose="020B0604020202020204" pitchFamily="34" charset="0"/>
              </a:rPr>
              <a:t> The author thinks that outer space …</a:t>
            </a:r>
          </a:p>
          <a:p>
            <a:pPr algn="l" fontAlgn="base"/>
            <a:r>
              <a:rPr lang="en-US" sz="1600" b="0" i="0" dirty="0">
                <a:effectLst/>
                <a:latin typeface="Arial" panose="020B0604020202020204" pitchFamily="34" charset="0"/>
                <a:cs typeface="Arial" panose="020B0604020202020204" pitchFamily="34" charset="0"/>
              </a:rPr>
              <a:t>A) is dangerous because of asteroids.</a:t>
            </a:r>
          </a:p>
          <a:p>
            <a:pPr algn="l" fontAlgn="base"/>
            <a:r>
              <a:rPr lang="en-US" sz="1600" b="0" i="0" dirty="0">
                <a:effectLst/>
                <a:latin typeface="Arial" panose="020B0604020202020204" pitchFamily="34" charset="0"/>
                <a:cs typeface="Arial" panose="020B0604020202020204" pitchFamily="34" charset="0"/>
              </a:rPr>
              <a:t>B) is not studied properly.</a:t>
            </a:r>
          </a:p>
          <a:p>
            <a:pPr algn="l" fontAlgn="base"/>
            <a:r>
              <a:rPr lang="en-US" sz="1600" b="0" i="0" dirty="0">
                <a:effectLst/>
                <a:latin typeface="Arial" panose="020B0604020202020204" pitchFamily="34" charset="0"/>
                <a:cs typeface="Arial" panose="020B0604020202020204" pitchFamily="34" charset="0"/>
              </a:rPr>
              <a:t>C) should be colonized.</a:t>
            </a:r>
          </a:p>
          <a:p>
            <a:pPr algn="l" fontAlgn="base"/>
            <a:r>
              <a:rPr lang="en-US" sz="1600" b="0" i="0" dirty="0">
                <a:effectLst/>
                <a:latin typeface="Arial" panose="020B0604020202020204" pitchFamily="34" charset="0"/>
                <a:cs typeface="Arial" panose="020B0604020202020204" pitchFamily="34" charset="0"/>
              </a:rPr>
              <a:t>D) is a source of important supplies.</a:t>
            </a:r>
          </a:p>
          <a:p>
            <a:pPr algn="l" fontAlgn="base"/>
            <a:r>
              <a:rPr lang="en-US" sz="1600" b="0" i="0" dirty="0">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6062A9DF-BC11-414D-9731-F5BA3B7473FB}"/>
              </a:ext>
            </a:extLst>
          </p:cNvPr>
          <p:cNvSpPr/>
          <p:nvPr/>
        </p:nvSpPr>
        <p:spPr>
          <a:xfrm>
            <a:off x="6513511" y="429637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Прямоугольник 17">
            <a:extLst>
              <a:ext uri="{FF2B5EF4-FFF2-40B4-BE49-F238E27FC236}">
                <a16:creationId xmlns:a16="http://schemas.microsoft.com/office/drawing/2014/main" xmlns="" id="{5838872A-149C-4D33-A25F-EA5EADD3E9D0}"/>
              </a:ext>
            </a:extLst>
          </p:cNvPr>
          <p:cNvSpPr/>
          <p:nvPr/>
        </p:nvSpPr>
        <p:spPr>
          <a:xfrm>
            <a:off x="6513511" y="649265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9" name="Прямоугольник 18">
            <a:extLst>
              <a:ext uri="{FF2B5EF4-FFF2-40B4-BE49-F238E27FC236}">
                <a16:creationId xmlns:a16="http://schemas.microsoft.com/office/drawing/2014/main" xmlns="" id="{0A46CD9F-2DE0-44F8-A79E-6B0F767A1FAC}"/>
              </a:ext>
            </a:extLst>
          </p:cNvPr>
          <p:cNvSpPr/>
          <p:nvPr/>
        </p:nvSpPr>
        <p:spPr>
          <a:xfrm>
            <a:off x="6513511" y="8308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4" name="TextBox 13">
            <a:extLst>
              <a:ext uri="{FF2B5EF4-FFF2-40B4-BE49-F238E27FC236}">
                <a16:creationId xmlns:a16="http://schemas.microsoft.com/office/drawing/2014/main" xmlns="" id="{B0D70CD3-EF18-4B88-9983-F70CC7E74CB3}"/>
              </a:ext>
            </a:extLst>
          </p:cNvPr>
          <p:cNvSpPr txBox="1"/>
          <p:nvPr/>
        </p:nvSpPr>
        <p:spPr>
          <a:xfrm>
            <a:off x="154836" y="561477"/>
            <a:ext cx="7124438" cy="3970318"/>
          </a:xfrm>
          <a:prstGeom prst="rect">
            <a:avLst/>
          </a:prstGeom>
          <a:noFill/>
        </p:spPr>
        <p:txBody>
          <a:bodyPr wrap="square">
            <a:spAutoFit/>
          </a:bodyPr>
          <a:lstStyle/>
          <a:p>
            <a:pPr algn="l" fontAlgn="base"/>
            <a:r>
              <a:rPr lang="en-US" sz="1400" b="0" i="0" dirty="0">
                <a:effectLst/>
                <a:latin typeface="Arial" panose="020B0604020202020204" pitchFamily="34" charset="0"/>
              </a:rPr>
              <a:t> Is this really possible? We may soon find out. Private company </a:t>
            </a:r>
            <a:r>
              <a:rPr lang="en-US" sz="1400" b="0" i="1" dirty="0">
                <a:effectLst/>
                <a:latin typeface="inherit"/>
              </a:rPr>
              <a:t>SpaceX</a:t>
            </a:r>
            <a:r>
              <a:rPr lang="en-US" sz="1400" b="0" i="0" dirty="0">
                <a:effectLst/>
                <a:latin typeface="Arial" panose="020B0604020202020204" pitchFamily="34" charset="0"/>
              </a:rPr>
              <a:t> has already started delivering equipment to the International Space Station (ISS). The ISS is proof that countries once at each other’s throats, like America and Russia, can work together and pull off multi-billion dollar projects.</a:t>
            </a:r>
          </a:p>
          <a:p>
            <a:pPr algn="l" fontAlgn="base"/>
            <a:endParaRPr lang="en-US" sz="1400" b="0" i="0" dirty="0">
              <a:effectLst/>
              <a:latin typeface="Arial" panose="020B0604020202020204" pitchFamily="34" charset="0"/>
            </a:endParaRPr>
          </a:p>
          <a:p>
            <a:pPr algn="l" fontAlgn="base"/>
            <a:r>
              <a:rPr lang="en-US" sz="1400" b="0" i="0" dirty="0">
                <a:effectLst/>
                <a:latin typeface="Arial" panose="020B0604020202020204" pitchFamily="34" charset="0"/>
              </a:rPr>
              <a:t>Recently, a company called </a:t>
            </a:r>
            <a:r>
              <a:rPr lang="en-US" sz="1400" b="0" i="1" dirty="0">
                <a:effectLst/>
                <a:latin typeface="inherit"/>
              </a:rPr>
              <a:t>Planetary Resources Inc</a:t>
            </a:r>
            <a:r>
              <a:rPr lang="en-US" sz="1400" b="0" i="0" dirty="0">
                <a:effectLst/>
                <a:latin typeface="Arial" panose="020B0604020202020204" pitchFamily="34" charset="0"/>
              </a:rPr>
              <a:t>. made the news for getting big names like </a:t>
            </a:r>
            <a:r>
              <a:rPr lang="en-US" sz="1400" b="1" i="0" dirty="0">
                <a:effectLst/>
                <a:latin typeface="inherit"/>
              </a:rPr>
              <a:t>Google </a:t>
            </a:r>
            <a:r>
              <a:rPr lang="en-US" sz="1400" b="0" i="0" dirty="0">
                <a:effectLst/>
                <a:latin typeface="Arial" panose="020B0604020202020204" pitchFamily="34" charset="0"/>
              </a:rPr>
              <a:t>and</a:t>
            </a:r>
            <a:r>
              <a:rPr lang="en-US" sz="1400" b="1" i="0" dirty="0">
                <a:effectLst/>
                <a:latin typeface="inherit"/>
              </a:rPr>
              <a:t> Microsoft</a:t>
            </a:r>
            <a:r>
              <a:rPr lang="en-US" sz="1400" b="0" i="0" dirty="0">
                <a:effectLst/>
                <a:latin typeface="Arial" panose="020B0604020202020204" pitchFamily="34" charset="0"/>
              </a:rPr>
              <a:t> to invest in exploring asteroids for material gain. Although it will take many decades, it is wise to </a:t>
            </a:r>
            <a:r>
              <a:rPr lang="en-US" sz="1400" b="1" i="0" dirty="0">
                <a:effectLst/>
                <a:latin typeface="inherit"/>
              </a:rPr>
              <a:t>put the gears in motion</a:t>
            </a:r>
            <a:r>
              <a:rPr lang="en-US" sz="1400" b="0" i="0" dirty="0">
                <a:effectLst/>
                <a:latin typeface="Arial" panose="020B0604020202020204" pitchFamily="34" charset="0"/>
              </a:rPr>
              <a:t> now.</a:t>
            </a:r>
          </a:p>
          <a:p>
            <a:pPr algn="l" fontAlgn="base"/>
            <a:endParaRPr lang="en-US" sz="1400" b="0" i="0" dirty="0">
              <a:effectLst/>
              <a:latin typeface="Arial" panose="020B0604020202020204" pitchFamily="34" charset="0"/>
            </a:endParaRPr>
          </a:p>
          <a:p>
            <a:pPr algn="l" fontAlgn="base"/>
            <a:r>
              <a:rPr lang="en-US" sz="1400" b="0" i="0" dirty="0">
                <a:effectLst/>
                <a:latin typeface="Arial" panose="020B0604020202020204" pitchFamily="34" charset="0"/>
              </a:rPr>
              <a:t>We’ve already landed probes on the surface of asteroids and taken samples from them. We can put something as large as the ISS, which weighs just short of 500 tons, according to National Aeronautics and Space Administration (NASA), in orbit.</a:t>
            </a:r>
          </a:p>
          <a:p>
            <a:pPr algn="l" fontAlgn="base"/>
            <a:r>
              <a:rPr lang="en-US" sz="1400" b="0" i="0" dirty="0">
                <a:effectLst/>
                <a:latin typeface="Arial" panose="020B0604020202020204" pitchFamily="34" charset="0"/>
              </a:rPr>
              <a:t>We can make a half-million-mile round-trip to get rocks from the moon. We can do all of these things already. They just need to be applied and developed in a smart way.</a:t>
            </a:r>
          </a:p>
          <a:p>
            <a:pPr algn="l" fontAlgn="base"/>
            <a:r>
              <a:rPr lang="en-US" sz="1400" b="0" i="0" dirty="0">
                <a:solidFill>
                  <a:srgbClr val="555555"/>
                </a:solidFill>
                <a:effectLst/>
                <a:latin typeface="Arial" panose="020B0604020202020204" pitchFamily="34" charset="0"/>
              </a:rPr>
              <a:t> </a:t>
            </a:r>
          </a:p>
          <a:p>
            <a:pPr algn="l" fontAlgn="base"/>
            <a:r>
              <a:rPr lang="en-US" sz="1400" b="0" i="0" dirty="0">
                <a:solidFill>
                  <a:srgbClr val="555555"/>
                </a:solidFill>
                <a:effectLst/>
                <a:latin typeface="Arial" panose="020B0604020202020204" pitchFamily="34" charset="0"/>
              </a:rPr>
              <a:t> </a:t>
            </a:r>
          </a:p>
          <a:p>
            <a:pPr algn="l" fontAlgn="base"/>
            <a:r>
              <a:rPr lang="en-US" sz="1400" b="0" i="0" dirty="0">
                <a:effectLst/>
                <a:latin typeface="Arial" panose="020B0604020202020204" pitchFamily="34" charset="0"/>
              </a:rPr>
              <a:t> </a:t>
            </a:r>
          </a:p>
          <a:p>
            <a:pPr algn="l" fontAlgn="base"/>
            <a:r>
              <a:rPr lang="en-US" sz="1400" b="0" i="0" dirty="0">
                <a:effectLst/>
                <a:latin typeface="Arial" panose="020B0604020202020204" pitchFamily="34" charset="0"/>
              </a:rPr>
              <a:t> </a:t>
            </a:r>
          </a:p>
        </p:txBody>
      </p:sp>
    </p:spTree>
    <p:extLst>
      <p:ext uri="{BB962C8B-B14F-4D97-AF65-F5344CB8AC3E}">
        <p14:creationId xmlns:p14="http://schemas.microsoft.com/office/powerpoint/2010/main" xmlns="" val="10851024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7213</TotalTime>
  <Words>1029</Words>
  <Application>Microsoft Office PowerPoint</Application>
  <PresentationFormat>Произвольный</PresentationFormat>
  <Paragraphs>380</Paragraphs>
  <Slides>18</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Margarita Ten</dc:creator>
  <cp:lastModifiedBy>admin</cp:lastModifiedBy>
  <cp:revision>393</cp:revision>
  <dcterms:created xsi:type="dcterms:W3CDTF">2021-06-14T22:32:42Z</dcterms:created>
  <dcterms:modified xsi:type="dcterms:W3CDTF">2022-11-07T13:49:00Z</dcterms:modified>
</cp:coreProperties>
</file>