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mpeg"/>
  <Override PartName="/ppt/charts/style1.xml" ContentType="application/vnd.ms-office.chart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charts/colors1.xml" ContentType="application/vnd.ms-office.chartcolorstyle+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9" r:id="rId4"/>
    <p:sldId id="262" r:id="rId5"/>
    <p:sldId id="267" r:id="rId6"/>
    <p:sldId id="269" r:id="rId7"/>
    <p:sldId id="270" r:id="rId8"/>
    <p:sldId id="271" r:id="rId9"/>
    <p:sldId id="272" r:id="rId10"/>
    <p:sldId id="274" r:id="rId11"/>
    <p:sldId id="277" r:id="rId12"/>
    <p:sldId id="276" r:id="rId13"/>
    <p:sldId id="282" r:id="rId14"/>
    <p:sldId id="284" r:id="rId15"/>
    <p:sldId id="285" r:id="rId16"/>
    <p:sldId id="280" r:id="rId17"/>
    <p:sldId id="281" r:id="rId18"/>
  </p:sldIdLst>
  <p:sldSz cx="7559675" cy="10439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2" autoAdjust="0"/>
    <p:restoredTop sz="96357" autoAdjust="0"/>
  </p:normalViewPr>
  <p:slideViewPr>
    <p:cSldViewPr snapToGrid="0">
      <p:cViewPr varScale="1">
        <p:scale>
          <a:sx n="73" d="100"/>
          <a:sy n="73" d="100"/>
        </p:scale>
        <p:origin x="-3216" y="876"/>
      </p:cViewPr>
      <p:guideLst>
        <p:guide orient="horz" pos="3288"/>
        <p:guide pos="2381"/>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8"/>
  <c:chart>
    <c:autoTitleDeleted val="1"/>
    <c:plotArea>
      <c:layout>
        <c:manualLayout>
          <c:layoutTarget val="inner"/>
          <c:xMode val="edge"/>
          <c:yMode val="edge"/>
          <c:x val="0.22934208655467483"/>
          <c:y val="0.23127632495923189"/>
          <c:w val="0.75194123335012542"/>
          <c:h val="0.63408852855563858"/>
        </c:manualLayout>
      </c:layout>
      <c:pieChart>
        <c:varyColors val="1"/>
        <c:ser>
          <c:idx val="0"/>
          <c:order val="0"/>
          <c:tx>
            <c:strRef>
              <c:f>Лист1!$B$1</c:f>
              <c:strCache>
                <c:ptCount val="1"/>
                <c:pt idx="0">
                  <c:v>What museums are popular among teenagers </c:v>
                </c:pt>
              </c:strCache>
            </c:strRef>
          </c:tx>
          <c:dPt>
            <c:idx val="0"/>
            <c:spPr>
              <a:solidFill>
                <a:schemeClr val="accent6">
                  <a:shade val="53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9803-488E-B3F2-152F7D52FCBD}"/>
              </c:ext>
            </c:extLst>
          </c:dPt>
          <c:dPt>
            <c:idx val="1"/>
            <c:spPr>
              <a:solidFill>
                <a:schemeClr val="accent6">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9803-488E-B3F2-152F7D52FCBD}"/>
              </c:ext>
            </c:extLst>
          </c:dPt>
          <c:dPt>
            <c:idx val="2"/>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9803-488E-B3F2-152F7D52FCBD}"/>
              </c:ext>
            </c:extLst>
          </c:dPt>
          <c:dPt>
            <c:idx val="3"/>
            <c:spPr>
              <a:solidFill>
                <a:schemeClr val="accent6">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9803-488E-B3F2-152F7D52FCBD}"/>
              </c:ext>
            </c:extLst>
          </c:dPt>
          <c:dPt>
            <c:idx val="4"/>
            <c:spPr>
              <a:solidFill>
                <a:schemeClr val="accent6">
                  <a:tint val="54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9803-488E-B3F2-152F7D52FCBD}"/>
              </c:ext>
            </c:extLst>
          </c:dPt>
          <c:cat>
            <c:strRef>
              <c:f>Лист1!$A$2:$A$6</c:f>
              <c:strCache>
                <c:ptCount val="5"/>
                <c:pt idx="0">
                  <c:v>Endless novelty</c:v>
                </c:pt>
                <c:pt idx="1">
                  <c:v>Different educational facilities</c:v>
                </c:pt>
                <c:pt idx="2">
                  <c:v>Plenty of job opportunities</c:v>
                </c:pt>
                <c:pt idx="3">
                  <c:v>Options for entertainment</c:v>
                </c:pt>
                <c:pt idx="4">
                  <c:v>Developed infrastructure</c:v>
                </c:pt>
              </c:strCache>
            </c:strRef>
          </c:cat>
          <c:val>
            <c:numRef>
              <c:f>Лист1!$B$2:$B$6</c:f>
              <c:numCache>
                <c:formatCode>General</c:formatCode>
                <c:ptCount val="5"/>
                <c:pt idx="0">
                  <c:v>5</c:v>
                </c:pt>
                <c:pt idx="1">
                  <c:v>16</c:v>
                </c:pt>
                <c:pt idx="2">
                  <c:v>20</c:v>
                </c:pt>
                <c:pt idx="3">
                  <c:v>27</c:v>
                </c:pt>
                <c:pt idx="4">
                  <c:v>32</c:v>
                </c:pt>
              </c:numCache>
            </c:numRef>
          </c:val>
          <c:extLst xmlns:c16r2="http://schemas.microsoft.com/office/drawing/2015/06/chart">
            <c:ext xmlns:c16="http://schemas.microsoft.com/office/drawing/2014/chart" uri="{C3380CC4-5D6E-409C-BE32-E72D297353CC}">
              <c16:uniqueId val="{0000000A-9803-488E-B3F2-152F7D52FCBD}"/>
            </c:ext>
          </c:extLst>
        </c:ser>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08486"/>
            <a:ext cx="6425724" cy="3634458"/>
          </a:xfrm>
        </p:spPr>
        <p:txBody>
          <a:bodyPr anchor="b"/>
          <a:lstStyle>
            <a:lvl1pPr algn="ctr">
              <a:defRPr sz="4960"/>
            </a:lvl1pPr>
          </a:lstStyle>
          <a:p>
            <a:r>
              <a:rPr lang="ru-RU"/>
              <a:t>Образец заголовка</a:t>
            </a:r>
            <a:endParaRPr lang="en-US" dirty="0"/>
          </a:p>
        </p:txBody>
      </p:sp>
      <p:sp>
        <p:nvSpPr>
          <p:cNvPr id="3" name="Subtitle 2"/>
          <p:cNvSpPr>
            <a:spLocks noGrp="1"/>
          </p:cNvSpPr>
          <p:nvPr>
            <p:ph type="subTitle" idx="1"/>
          </p:nvPr>
        </p:nvSpPr>
        <p:spPr>
          <a:xfrm>
            <a:off x="944960" y="5483102"/>
            <a:ext cx="5669756" cy="2520438"/>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212044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626691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55801"/>
            <a:ext cx="1630055" cy="884690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519728" y="555801"/>
            <a:ext cx="4795669" cy="884690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28895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32869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15791" y="2602603"/>
            <a:ext cx="6520220" cy="4342500"/>
          </a:xfrm>
        </p:spPr>
        <p:txBody>
          <a:bodyPr anchor="b"/>
          <a:lstStyle>
            <a:lvl1pPr>
              <a:defRPr sz="4960"/>
            </a:lvl1pPr>
          </a:lstStyle>
          <a:p>
            <a:r>
              <a:rPr lang="ru-RU"/>
              <a:t>Образец заголовка</a:t>
            </a:r>
            <a:endParaRPr lang="en-US" dirty="0"/>
          </a:p>
        </p:txBody>
      </p:sp>
      <p:sp>
        <p:nvSpPr>
          <p:cNvPr id="3" name="Text Placeholder 2"/>
          <p:cNvSpPr>
            <a:spLocks noGrp="1"/>
          </p:cNvSpPr>
          <p:nvPr>
            <p:ph type="body" idx="1"/>
          </p:nvPr>
        </p:nvSpPr>
        <p:spPr>
          <a:xfrm>
            <a:off x="515791" y="6986185"/>
            <a:ext cx="6520220" cy="2283618"/>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680265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519728" y="2779007"/>
            <a:ext cx="3212862" cy="66237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27085" y="2779007"/>
            <a:ext cx="3212862" cy="66237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02147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20712" y="555804"/>
            <a:ext cx="6520220" cy="201780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520713" y="2559104"/>
            <a:ext cx="3198096" cy="1254177"/>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a:t>Образец текста</a:t>
            </a:r>
          </a:p>
        </p:txBody>
      </p:sp>
      <p:sp>
        <p:nvSpPr>
          <p:cNvPr id="4" name="Content Placeholder 3"/>
          <p:cNvSpPr>
            <a:spLocks noGrp="1"/>
          </p:cNvSpPr>
          <p:nvPr>
            <p:ph sz="half" idx="2"/>
          </p:nvPr>
        </p:nvSpPr>
        <p:spPr>
          <a:xfrm>
            <a:off x="520713" y="3813281"/>
            <a:ext cx="3198096" cy="56087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27086" y="2559104"/>
            <a:ext cx="3213847" cy="1254177"/>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a:t>Образец текста</a:t>
            </a:r>
          </a:p>
        </p:txBody>
      </p:sp>
      <p:sp>
        <p:nvSpPr>
          <p:cNvPr id="6" name="Content Placeholder 5"/>
          <p:cNvSpPr>
            <a:spLocks noGrp="1"/>
          </p:cNvSpPr>
          <p:nvPr>
            <p:ph sz="quarter" idx="4"/>
          </p:nvPr>
        </p:nvSpPr>
        <p:spPr>
          <a:xfrm>
            <a:off x="3827086" y="3813281"/>
            <a:ext cx="3213847" cy="56087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2771537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358537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48862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712" y="695960"/>
            <a:ext cx="2438192" cy="2435860"/>
          </a:xfrm>
        </p:spPr>
        <p:txBody>
          <a:bodyPr anchor="b"/>
          <a:lstStyle>
            <a:lvl1pPr>
              <a:defRPr sz="2645"/>
            </a:lvl1pPr>
          </a:lstStyle>
          <a:p>
            <a:r>
              <a:rPr lang="ru-RU"/>
              <a:t>Образец заголовка</a:t>
            </a:r>
            <a:endParaRPr lang="en-US" dirty="0"/>
          </a:p>
        </p:txBody>
      </p:sp>
      <p:sp>
        <p:nvSpPr>
          <p:cNvPr id="3" name="Content Placeholder 2"/>
          <p:cNvSpPr>
            <a:spLocks noGrp="1"/>
          </p:cNvSpPr>
          <p:nvPr>
            <p:ph idx="1"/>
          </p:nvPr>
        </p:nvSpPr>
        <p:spPr>
          <a:xfrm>
            <a:off x="3213847" y="1503083"/>
            <a:ext cx="3827085" cy="7418740"/>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20712" y="3131820"/>
            <a:ext cx="2438192" cy="580208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a:t>Образец текста</a:t>
            </a:r>
          </a:p>
        </p:txBody>
      </p:sp>
      <p:sp>
        <p:nvSpPr>
          <p:cNvPr id="5" name="Date Placeholder 4"/>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3949413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712" y="695960"/>
            <a:ext cx="2438192" cy="2435860"/>
          </a:xfrm>
        </p:spPr>
        <p:txBody>
          <a:bodyPr anchor="b"/>
          <a:lstStyle>
            <a:lvl1pPr>
              <a:defRPr sz="2645"/>
            </a:lvl1pPr>
          </a:lstStyle>
          <a:p>
            <a:r>
              <a:rPr lang="ru-RU"/>
              <a:t>Образец заголовка</a:t>
            </a:r>
            <a:endParaRPr lang="en-US" dirty="0"/>
          </a:p>
        </p:txBody>
      </p:sp>
      <p:sp>
        <p:nvSpPr>
          <p:cNvPr id="3" name="Picture Placeholder 2"/>
          <p:cNvSpPr>
            <a:spLocks noGrp="1" noChangeAspect="1"/>
          </p:cNvSpPr>
          <p:nvPr>
            <p:ph type="pic" idx="1"/>
          </p:nvPr>
        </p:nvSpPr>
        <p:spPr>
          <a:xfrm>
            <a:off x="3213847" y="1503083"/>
            <a:ext cx="3827085" cy="7418740"/>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ru-RU"/>
              <a:t>Вставка рисунка</a:t>
            </a:r>
            <a:endParaRPr lang="en-US" dirty="0"/>
          </a:p>
        </p:txBody>
      </p:sp>
      <p:sp>
        <p:nvSpPr>
          <p:cNvPr id="4" name="Text Placeholder 3"/>
          <p:cNvSpPr>
            <a:spLocks noGrp="1"/>
          </p:cNvSpPr>
          <p:nvPr>
            <p:ph type="body" sz="half" idx="2"/>
          </p:nvPr>
        </p:nvSpPr>
        <p:spPr>
          <a:xfrm>
            <a:off x="520712" y="3131820"/>
            <a:ext cx="2438192" cy="580208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a:t>Образец текста</a:t>
            </a:r>
          </a:p>
        </p:txBody>
      </p:sp>
      <p:sp>
        <p:nvSpPr>
          <p:cNvPr id="5" name="Date Placeholder 4"/>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44587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55804"/>
            <a:ext cx="6520220" cy="201780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19728" y="2779007"/>
            <a:ext cx="6520220" cy="662370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19728" y="9675780"/>
            <a:ext cx="1700927" cy="555801"/>
          </a:xfrm>
          <a:prstGeom prst="rect">
            <a:avLst/>
          </a:prstGeom>
        </p:spPr>
        <p:txBody>
          <a:bodyPr vert="horz" lIns="91440" tIns="45720" rIns="91440" bIns="45720" rtlCol="0" anchor="ctr"/>
          <a:lstStyle>
            <a:lvl1pPr algn="l">
              <a:defRPr sz="992">
                <a:solidFill>
                  <a:schemeClr val="tx1">
                    <a:tint val="75000"/>
                  </a:schemeClr>
                </a:solidFill>
              </a:defRPr>
            </a:lvl1pPr>
          </a:lstStyle>
          <a:p>
            <a:fld id="{C841908D-6937-4D1E-B13D-A1009C6A5FBE}" type="datetimeFigureOut">
              <a:rPr lang="ru-RU" smtClean="0"/>
              <a:pPr/>
              <a:t>07.11.2022</a:t>
            </a:fld>
            <a:endParaRPr lang="ru-RU"/>
          </a:p>
        </p:txBody>
      </p:sp>
      <p:sp>
        <p:nvSpPr>
          <p:cNvPr id="5" name="Footer Placeholder 4"/>
          <p:cNvSpPr>
            <a:spLocks noGrp="1"/>
          </p:cNvSpPr>
          <p:nvPr>
            <p:ph type="ftr" sz="quarter" idx="3"/>
          </p:nvPr>
        </p:nvSpPr>
        <p:spPr>
          <a:xfrm>
            <a:off x="2504143" y="9675780"/>
            <a:ext cx="2551390" cy="555801"/>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339020" y="9675780"/>
            <a:ext cx="1700927" cy="555801"/>
          </a:xfrm>
          <a:prstGeom prst="rect">
            <a:avLst/>
          </a:prstGeom>
        </p:spPr>
        <p:txBody>
          <a:bodyPr vert="horz" lIns="91440" tIns="45720" rIns="91440" bIns="45720" rtlCol="0" anchor="ctr"/>
          <a:lstStyle>
            <a:lvl1pPr algn="r">
              <a:defRPr sz="992">
                <a:solidFill>
                  <a:schemeClr val="tx1">
                    <a:tint val="75000"/>
                  </a:schemeClr>
                </a:solidFill>
              </a:defRPr>
            </a:lvl1p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237369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vk.com/e_oge_ege"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7.xml"/><Relationship Id="rId1" Type="http://schemas.openxmlformats.org/officeDocument/2006/relationships/audio" Target="../media/media1.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media" Target="../media/media2.mp3"/><Relationship Id="rId2" Type="http://schemas.openxmlformats.org/officeDocument/2006/relationships/slideLayout" Target="../slideLayouts/slideLayout7.xml"/><Relationship Id="rId1" Type="http://schemas.openxmlformats.org/officeDocument/2006/relationships/audio" Target="../media/media2.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media" Target="../media/media3.mp3"/><Relationship Id="rId2" Type="http://schemas.openxmlformats.org/officeDocument/2006/relationships/slideLayout" Target="../slideLayouts/slideLayout7.xml"/><Relationship Id="rId1" Type="http://schemas.openxmlformats.org/officeDocument/2006/relationships/audio" Target="../media/media3.mp3"/><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856A741B-F8EF-40BB-AB3D-EDE79B177C20}"/>
              </a:ext>
            </a:extLst>
          </p:cNvPr>
          <p:cNvSpPr/>
          <p:nvPr/>
        </p:nvSpPr>
        <p:spPr>
          <a:xfrm>
            <a:off x="1133984" y="2418246"/>
            <a:ext cx="5291705" cy="1754326"/>
          </a:xfrm>
          <a:prstGeom prst="rect">
            <a:avLst/>
          </a:prstGeom>
          <a:noFill/>
        </p:spPr>
        <p:txBody>
          <a:bodyPr wrap="none" lIns="91440" tIns="45720" rIns="91440" bIns="45720">
            <a:spAutoFit/>
          </a:bodyPr>
          <a:lstStyle/>
          <a:p>
            <a:pPr algn="ctr"/>
            <a:r>
              <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ЕГЭ</a:t>
            </a:r>
          </a:p>
          <a:p>
            <a:pPr algn="ctr"/>
            <a:r>
              <a:rPr lang="ru-RU" sz="5400" b="1" dirty="0">
                <a:ln w="9525">
                  <a:solidFill>
                    <a:schemeClr val="bg1"/>
                  </a:solidFill>
                  <a:prstDash val="solid"/>
                </a:ln>
                <a:effectLst>
                  <a:outerShdw blurRad="12700" dist="38100" dir="2700000" algn="tl" rotWithShape="0">
                    <a:schemeClr val="bg1">
                      <a:lumMod val="50000"/>
                    </a:schemeClr>
                  </a:outerShdw>
                </a:effectLst>
              </a:rPr>
              <a:t>английский язык</a:t>
            </a:r>
            <a:endPar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Box 2">
            <a:extLst>
              <a:ext uri="{FF2B5EF4-FFF2-40B4-BE49-F238E27FC236}">
                <a16:creationId xmlns:a16="http://schemas.microsoft.com/office/drawing/2014/main" xmlns="" id="{AF1F6FBD-488B-476D-BE11-0E045190BE11}"/>
              </a:ext>
            </a:extLst>
          </p:cNvPr>
          <p:cNvSpPr txBox="1"/>
          <p:nvPr/>
        </p:nvSpPr>
        <p:spPr>
          <a:xfrm>
            <a:off x="2314106" y="4767308"/>
            <a:ext cx="3158439" cy="584775"/>
          </a:xfrm>
          <a:prstGeom prst="rect">
            <a:avLst/>
          </a:prstGeom>
          <a:noFill/>
        </p:spPr>
        <p:txBody>
          <a:bodyPr wrap="square" rtlCol="0">
            <a:spAutoFit/>
          </a:bodyPr>
          <a:lstStyle/>
          <a:p>
            <a:r>
              <a:rPr lang="ru-RU" sz="3200" dirty="0">
                <a:latin typeface="Arial Black" panose="020B0A04020102020204" pitchFamily="34" charset="0"/>
              </a:rPr>
              <a:t>ВАРИАНТ 1</a:t>
            </a:r>
          </a:p>
        </p:txBody>
      </p:sp>
      <p:sp>
        <p:nvSpPr>
          <p:cNvPr id="4" name="TextBox 3">
            <a:extLst>
              <a:ext uri="{FF2B5EF4-FFF2-40B4-BE49-F238E27FC236}">
                <a16:creationId xmlns:a16="http://schemas.microsoft.com/office/drawing/2014/main" xmlns="" id="{90A568EE-CCCA-4137-A2B2-6D9CA4CC0362}"/>
              </a:ext>
            </a:extLst>
          </p:cNvPr>
          <p:cNvSpPr txBox="1"/>
          <p:nvPr/>
        </p:nvSpPr>
        <p:spPr>
          <a:xfrm>
            <a:off x="1308367" y="5747502"/>
            <a:ext cx="5809128" cy="369332"/>
          </a:xfrm>
          <a:prstGeom prst="rect">
            <a:avLst/>
          </a:prstGeom>
          <a:noFill/>
        </p:spPr>
        <p:txBody>
          <a:bodyPr wrap="square" rtlCol="0">
            <a:spAutoFit/>
          </a:bodyPr>
          <a:lstStyle/>
          <a:p>
            <a:r>
              <a:rPr lang="ru-RU" dirty="0"/>
              <a:t>Время выполнения работы 3 часа </a:t>
            </a:r>
            <a:r>
              <a:rPr lang="en-US" dirty="0"/>
              <a:t>10 </a:t>
            </a:r>
            <a:r>
              <a:rPr lang="ru-RU" dirty="0"/>
              <a:t>мин ( 1</a:t>
            </a:r>
            <a:r>
              <a:rPr lang="en-US" dirty="0"/>
              <a:t>9</a:t>
            </a:r>
            <a:r>
              <a:rPr lang="ru-RU" dirty="0"/>
              <a:t>0 минут) </a:t>
            </a:r>
          </a:p>
        </p:txBody>
      </p:sp>
      <p:graphicFrame>
        <p:nvGraphicFramePr>
          <p:cNvPr id="7" name="Таблица 6">
            <a:extLst>
              <a:ext uri="{FF2B5EF4-FFF2-40B4-BE49-F238E27FC236}">
                <a16:creationId xmlns:a16="http://schemas.microsoft.com/office/drawing/2014/main" xmlns="" id="{9F63B860-9005-94EA-31FD-E7CA81EF8674}"/>
              </a:ext>
            </a:extLst>
          </p:cNvPr>
          <p:cNvGraphicFramePr>
            <a:graphicFrameLocks noGrp="1"/>
          </p:cNvGraphicFramePr>
          <p:nvPr>
            <p:extLst>
              <p:ext uri="{D42A27DB-BD31-4B8C-83A1-F6EECF244321}">
                <p14:modId xmlns:p14="http://schemas.microsoft.com/office/powerpoint/2010/main" xmlns="" val="3117853064"/>
              </p:ext>
            </p:extLst>
          </p:nvPr>
        </p:nvGraphicFramePr>
        <p:xfrm>
          <a:off x="1360890" y="6565905"/>
          <a:ext cx="5288105" cy="3200400"/>
        </p:xfrm>
        <a:graphic>
          <a:graphicData uri="http://schemas.openxmlformats.org/drawingml/2006/table">
            <a:tbl>
              <a:tblPr/>
              <a:tblGrid>
                <a:gridCol w="5288105">
                  <a:extLst>
                    <a:ext uri="{9D8B030D-6E8A-4147-A177-3AD203B41FA5}">
                      <a16:colId xmlns:a16="http://schemas.microsoft.com/office/drawing/2014/main" xmlns="" val="1802723221"/>
                    </a:ext>
                  </a:extLst>
                </a:gridCol>
              </a:tblGrid>
              <a:tr h="0">
                <a:tc>
                  <a:txBody>
                    <a:bodyPr/>
                    <a:lstStyle/>
                    <a:p>
                      <a:r>
                        <a:rPr lang="ru-RU" sz="1200" b="0" i="0" dirty="0">
                          <a:solidFill>
                            <a:srgbClr val="000000"/>
                          </a:solidFill>
                          <a:effectLst/>
                          <a:latin typeface="TimesNewRoman"/>
                        </a:rPr>
                        <a:t>Работа состоит из четырёх разделов: </a:t>
                      </a:r>
                    </a:p>
                    <a:p>
                      <a:r>
                        <a:rPr lang="ru-RU" sz="1200" b="1" i="0" dirty="0">
                          <a:solidFill>
                            <a:srgbClr val="000000"/>
                          </a:solidFill>
                          <a:effectLst/>
                          <a:latin typeface="TimesNewRoman"/>
                        </a:rPr>
                        <a:t>«Аудирование», «Чтение", "Грамматика и лексика», «Письменная речь».</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1 </a:t>
                      </a:r>
                      <a:r>
                        <a:rPr lang="ru-RU" sz="1200" b="1" i="0" dirty="0">
                          <a:solidFill>
                            <a:srgbClr val="000000"/>
                          </a:solidFill>
                          <a:effectLst/>
                          <a:latin typeface="TimesNewRoman"/>
                        </a:rPr>
                        <a:t>(«Аудирование») </a:t>
                      </a:r>
                      <a:r>
                        <a:rPr lang="ru-RU" sz="1200" b="0" i="0" dirty="0">
                          <a:solidFill>
                            <a:srgbClr val="000000"/>
                          </a:solidFill>
                          <a:effectLst/>
                          <a:latin typeface="TimesNewRoman"/>
                        </a:rPr>
                        <a:t>содержит 9 заданий. Рекомендуемое время на</a:t>
                      </a:r>
                      <a:br>
                        <a:rPr lang="ru-RU" sz="1200" b="0" i="0" dirty="0">
                          <a:solidFill>
                            <a:srgbClr val="000000"/>
                          </a:solidFill>
                          <a:effectLst/>
                          <a:latin typeface="TimesNewRoman"/>
                        </a:rPr>
                      </a:br>
                      <a:r>
                        <a:rPr lang="ru-RU" sz="1200" b="0" i="0" dirty="0">
                          <a:solidFill>
                            <a:srgbClr val="000000"/>
                          </a:solidFill>
                          <a:effectLst/>
                          <a:latin typeface="TimesNewRoman"/>
                        </a:rPr>
                        <a:t>выполнение заданий раздела 1 составляет </a:t>
                      </a:r>
                      <a:r>
                        <a:rPr lang="ru-RU" sz="1200" b="1" i="0" dirty="0">
                          <a:solidFill>
                            <a:srgbClr val="000000"/>
                          </a:solidFill>
                          <a:effectLst/>
                          <a:latin typeface="TimesNewRoman"/>
                        </a:rPr>
                        <a:t>30 минут</a:t>
                      </a:r>
                      <a:r>
                        <a:rPr lang="ru-RU" sz="1200" b="0" i="0" dirty="0">
                          <a:solidFill>
                            <a:srgbClr val="000000"/>
                          </a:solidFill>
                          <a:effectLst/>
                          <a:latin typeface="TimesNewRoman"/>
                        </a:rPr>
                        <a:t>.</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2 </a:t>
                      </a:r>
                      <a:r>
                        <a:rPr lang="ru-RU" sz="1200" b="1" i="0" dirty="0">
                          <a:solidFill>
                            <a:srgbClr val="000000"/>
                          </a:solidFill>
                          <a:effectLst/>
                          <a:latin typeface="TimesNewRoman"/>
                        </a:rPr>
                        <a:t>(«Чтение») </a:t>
                      </a:r>
                      <a:r>
                        <a:rPr lang="ru-RU" sz="1200" b="0" i="0" dirty="0">
                          <a:solidFill>
                            <a:srgbClr val="000000"/>
                          </a:solidFill>
                          <a:effectLst/>
                          <a:latin typeface="TimesNewRoman"/>
                        </a:rPr>
                        <a:t>содержит 9 заданий. Рекомендуемое время на</a:t>
                      </a:r>
                      <a:br>
                        <a:rPr lang="ru-RU" sz="1200" b="0" i="0" dirty="0">
                          <a:solidFill>
                            <a:srgbClr val="000000"/>
                          </a:solidFill>
                          <a:effectLst/>
                          <a:latin typeface="TimesNewRoman"/>
                        </a:rPr>
                      </a:br>
                      <a:r>
                        <a:rPr lang="ru-RU" sz="1200" b="0" i="0" dirty="0">
                          <a:solidFill>
                            <a:srgbClr val="000000"/>
                          </a:solidFill>
                          <a:effectLst/>
                          <a:latin typeface="TimesNewRoman"/>
                        </a:rPr>
                        <a:t>выполнение заданий раздела 2 составляет </a:t>
                      </a:r>
                      <a:r>
                        <a:rPr lang="ru-RU" sz="1200" b="1" i="0" dirty="0">
                          <a:solidFill>
                            <a:srgbClr val="000000"/>
                          </a:solidFill>
                          <a:effectLst/>
                          <a:latin typeface="TimesNewRoman"/>
                        </a:rPr>
                        <a:t>30 минут</a:t>
                      </a:r>
                      <a:r>
                        <a:rPr lang="ru-RU" sz="1200" b="0" i="0" dirty="0">
                          <a:solidFill>
                            <a:srgbClr val="000000"/>
                          </a:solidFill>
                          <a:effectLst/>
                          <a:latin typeface="TimesNewRoman"/>
                        </a:rPr>
                        <a:t>.</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a:t>
                      </a:r>
                      <a:r>
                        <a:rPr lang="ru-RU" sz="1200" b="1" i="0" dirty="0">
                          <a:solidFill>
                            <a:srgbClr val="000000"/>
                          </a:solidFill>
                          <a:effectLst/>
                          <a:latin typeface="TimesNewRoman"/>
                        </a:rPr>
                        <a:t>3 («Грамматика и лексика») </a:t>
                      </a:r>
                      <a:r>
                        <a:rPr lang="ru-RU" sz="1200" b="0" i="0" dirty="0">
                          <a:solidFill>
                            <a:srgbClr val="000000"/>
                          </a:solidFill>
                          <a:effectLst/>
                          <a:latin typeface="TimesNewRoman"/>
                        </a:rPr>
                        <a:t>содержит 20 заданий. Рекомендуемое</a:t>
                      </a:r>
                      <a:br>
                        <a:rPr lang="ru-RU" sz="1200" b="0" i="0" dirty="0">
                          <a:solidFill>
                            <a:srgbClr val="000000"/>
                          </a:solidFill>
                          <a:effectLst/>
                          <a:latin typeface="TimesNewRoman"/>
                        </a:rPr>
                      </a:br>
                      <a:r>
                        <a:rPr lang="ru-RU" sz="1200" b="0" i="0" dirty="0">
                          <a:solidFill>
                            <a:srgbClr val="000000"/>
                          </a:solidFill>
                          <a:effectLst/>
                          <a:latin typeface="TimesNewRoman"/>
                        </a:rPr>
                        <a:t>время на выполнение заданий раздела 3 составляет </a:t>
                      </a:r>
                      <a:r>
                        <a:rPr lang="ru-RU" sz="1200" b="1" i="0" dirty="0">
                          <a:solidFill>
                            <a:srgbClr val="000000"/>
                          </a:solidFill>
                          <a:effectLst/>
                          <a:latin typeface="TimesNewRoman"/>
                        </a:rPr>
                        <a:t>40 минут</a:t>
                      </a:r>
                      <a:r>
                        <a:rPr lang="ru-RU" sz="1200" b="0" i="0" dirty="0">
                          <a:solidFill>
                            <a:srgbClr val="000000"/>
                          </a:solidFill>
                          <a:effectLst/>
                          <a:latin typeface="TimesNewRoman"/>
                        </a:rPr>
                        <a:t>.</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4 </a:t>
                      </a:r>
                      <a:r>
                        <a:rPr lang="ru-RU" sz="1200" b="1" i="0" dirty="0">
                          <a:solidFill>
                            <a:srgbClr val="000000"/>
                          </a:solidFill>
                          <a:effectLst/>
                          <a:latin typeface="TimesNewRoman"/>
                        </a:rPr>
                        <a:t>(«Письменная речь») </a:t>
                      </a:r>
                      <a:r>
                        <a:rPr lang="ru-RU" sz="1200" b="0" i="0" dirty="0">
                          <a:solidFill>
                            <a:srgbClr val="000000"/>
                          </a:solidFill>
                          <a:effectLst/>
                          <a:latin typeface="TimesNewRoman"/>
                        </a:rPr>
                        <a:t>состоит из 2 заданий. Рекомендуемое</a:t>
                      </a:r>
                      <a:br>
                        <a:rPr lang="ru-RU" sz="1200" b="0" i="0" dirty="0">
                          <a:solidFill>
                            <a:srgbClr val="000000"/>
                          </a:solidFill>
                          <a:effectLst/>
                          <a:latin typeface="TimesNewRoman"/>
                        </a:rPr>
                      </a:br>
                      <a:r>
                        <a:rPr lang="ru-RU" sz="1200" b="0" i="0" dirty="0">
                          <a:solidFill>
                            <a:srgbClr val="000000"/>
                          </a:solidFill>
                          <a:effectLst/>
                          <a:latin typeface="TimesNewRoman"/>
                        </a:rPr>
                        <a:t>время на выполнение заданий этого раздела работы – </a:t>
                      </a:r>
                      <a:r>
                        <a:rPr lang="ru-RU" sz="1200" b="1" i="0" dirty="0">
                          <a:solidFill>
                            <a:srgbClr val="000000"/>
                          </a:solidFill>
                          <a:effectLst/>
                          <a:latin typeface="TimesNewRoman"/>
                        </a:rPr>
                        <a:t>90 минут</a:t>
                      </a:r>
                      <a:r>
                        <a:rPr lang="ru-RU" sz="1200" b="0" i="0" dirty="0">
                          <a:solidFill>
                            <a:srgbClr val="000000"/>
                          </a:solidFill>
                          <a:effectLst/>
                          <a:latin typeface="TimesNewRoman"/>
                        </a:rPr>
                        <a:t>.</a:t>
                      </a:r>
                      <a:endParaRPr lang="ru-RU" sz="20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451297"/>
                  </a:ext>
                </a:extLst>
              </a:tr>
            </a:tbl>
          </a:graphicData>
        </a:graphic>
      </p:graphicFrame>
      <p:sp>
        <p:nvSpPr>
          <p:cNvPr id="8" name="Rectangle 1">
            <a:extLst>
              <a:ext uri="{FF2B5EF4-FFF2-40B4-BE49-F238E27FC236}">
                <a16:creationId xmlns:a16="http://schemas.microsoft.com/office/drawing/2014/main" xmlns="" id="{6E9CE2B5-9B2D-2BB4-D36E-AE2633AE0807}"/>
              </a:ext>
            </a:extLst>
          </p:cNvPr>
          <p:cNvSpPr>
            <a:spLocks noChangeArrowheads="1"/>
          </p:cNvSpPr>
          <p:nvPr/>
        </p:nvSpPr>
        <p:spPr bwMode="auto">
          <a:xfrm>
            <a:off x="975998" y="4518925"/>
            <a:ext cx="755967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pic>
        <p:nvPicPr>
          <p:cNvPr id="9" name="Рисунок 8">
            <a:hlinkClick r:id="rId2"/>
            <a:extLst>
              <a:ext uri="{FF2B5EF4-FFF2-40B4-BE49-F238E27FC236}">
                <a16:creationId xmlns:a16="http://schemas.microsoft.com/office/drawing/2014/main" xmlns="" id="{9BE27C52-5672-3908-843E-092E652CBDE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0357" y="63441"/>
            <a:ext cx="2150428" cy="2150428"/>
          </a:xfrm>
          <a:prstGeom prst="rect">
            <a:avLst/>
          </a:prstGeom>
        </p:spPr>
      </p:pic>
    </p:spTree>
    <p:extLst>
      <p:ext uri="{BB962C8B-B14F-4D97-AF65-F5344CB8AC3E}">
        <p14:creationId xmlns:p14="http://schemas.microsoft.com/office/powerpoint/2010/main" xmlns="" val="18089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67A0977-33FD-42AD-BEB0-45A8BE4BFE28}"/>
              </a:ext>
            </a:extLst>
          </p:cNvPr>
          <p:cNvSpPr/>
          <p:nvPr/>
        </p:nvSpPr>
        <p:spPr>
          <a:xfrm>
            <a:off x="465083" y="178365"/>
            <a:ext cx="6629508"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a:t>
            </a:r>
            <a:r>
              <a:rPr lang="ru-RU" sz="3600" b="1" dirty="0">
                <a:ln w="9525">
                  <a:solidFill>
                    <a:schemeClr val="bg1"/>
                  </a:solidFill>
                  <a:prstDash val="solid"/>
                </a:ln>
                <a:effectLst>
                  <a:outerShdw blurRad="12700" dist="38100" dir="2700000" algn="tl" rotWithShape="0">
                    <a:schemeClr val="bg1">
                      <a:lumMod val="50000"/>
                    </a:schemeClr>
                  </a:outerShdw>
                </a:effectLst>
              </a:rPr>
              <a:t>3</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ru-RU" sz="3600" b="1" dirty="0">
                <a:ln w="9525">
                  <a:solidFill>
                    <a:schemeClr val="bg1"/>
                  </a:solidFill>
                  <a:prstDash val="solid"/>
                </a:ln>
                <a:effectLst>
                  <a:outerShdw blurRad="12700" dist="38100" dir="2700000" algn="tl" rotWithShape="0">
                    <a:schemeClr val="bg1">
                      <a:lumMod val="50000"/>
                    </a:schemeClr>
                  </a:outerShdw>
                </a:effectLst>
              </a:rPr>
              <a:t>Грамматика и лексика</a:t>
            </a:r>
            <a:endPar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TextBox 3">
            <a:extLst>
              <a:ext uri="{FF2B5EF4-FFF2-40B4-BE49-F238E27FC236}">
                <a16:creationId xmlns:a16="http://schemas.microsoft.com/office/drawing/2014/main" xmlns="" id="{E933B69F-81BB-4707-965D-E95CA00879AB}"/>
              </a:ext>
            </a:extLst>
          </p:cNvPr>
          <p:cNvSpPr txBox="1"/>
          <p:nvPr/>
        </p:nvSpPr>
        <p:spPr>
          <a:xfrm>
            <a:off x="323019" y="824696"/>
            <a:ext cx="6913635" cy="1323439"/>
          </a:xfrm>
          <a:prstGeom prst="rect">
            <a:avLst/>
          </a:prstGeom>
          <a:noFill/>
        </p:spPr>
        <p:txBody>
          <a:bodyPr wrap="square">
            <a:spAutoFit/>
          </a:bodyPr>
          <a:lstStyle/>
          <a:p>
            <a:r>
              <a:rPr lang="ru-RU" sz="1600" b="0" i="1" dirty="0">
                <a:effectLst/>
                <a:latin typeface="Arial" panose="020B0604020202020204" pitchFamily="34" charset="0"/>
              </a:rPr>
              <a:t>Прочтите текст ниже. Преобразуйте слова, напечатанные заглавными буквами в </a:t>
            </a:r>
            <a:r>
              <a:rPr lang="ru-RU" sz="1600" i="1" dirty="0">
                <a:latin typeface="Arial" panose="020B0604020202020204" pitchFamily="34" charset="0"/>
              </a:rPr>
              <a:t>конце</a:t>
            </a:r>
            <a:r>
              <a:rPr lang="ru-RU" sz="1600" b="0" i="1" dirty="0">
                <a:effectLst/>
                <a:latin typeface="Arial" panose="020B0604020202020204" pitchFamily="34" charset="0"/>
              </a:rPr>
              <a:t> строк, обозначенных цифрами </a:t>
            </a:r>
            <a:r>
              <a:rPr lang="ru-RU" sz="1600" b="1" i="1" dirty="0">
                <a:effectLst/>
                <a:latin typeface="inherit"/>
              </a:rPr>
              <a:t>19-2</a:t>
            </a:r>
            <a:r>
              <a:rPr lang="en-US" sz="1600" b="1" i="1" dirty="0">
                <a:effectLst/>
                <a:latin typeface="inherit"/>
              </a:rPr>
              <a:t>4</a:t>
            </a:r>
            <a:r>
              <a:rPr lang="ru-RU" sz="1600" b="0" i="1" dirty="0">
                <a:effectLst/>
                <a:latin typeface="Arial" panose="020B0604020202020204" pitchFamily="34" charset="0"/>
              </a:rPr>
              <a:t>, чтобы они грамматически соответствовали содержанию текста. Заполните пропуски словами, которые вы получили. Каждый проход соответствует отдельной задаче из группы </a:t>
            </a:r>
            <a:r>
              <a:rPr lang="ru-RU" sz="1600" b="1" i="1" dirty="0">
                <a:effectLst/>
                <a:latin typeface="inherit"/>
              </a:rPr>
              <a:t>19-2</a:t>
            </a:r>
            <a:r>
              <a:rPr lang="en-US" sz="1600" b="1" i="1" dirty="0">
                <a:effectLst/>
                <a:latin typeface="inherit"/>
              </a:rPr>
              <a:t>4</a:t>
            </a:r>
            <a:r>
              <a:rPr lang="ru-RU" sz="1600" b="0" i="1" dirty="0">
                <a:effectLst/>
                <a:latin typeface="Arial" panose="020B0604020202020204" pitchFamily="34" charset="0"/>
              </a:rPr>
              <a:t>.</a:t>
            </a:r>
            <a:endParaRPr lang="ru-RU" sz="1600" dirty="0"/>
          </a:p>
        </p:txBody>
      </p:sp>
      <p:sp>
        <p:nvSpPr>
          <p:cNvPr id="8" name="TextBox 7">
            <a:extLst>
              <a:ext uri="{FF2B5EF4-FFF2-40B4-BE49-F238E27FC236}">
                <a16:creationId xmlns:a16="http://schemas.microsoft.com/office/drawing/2014/main" xmlns="" id="{2CEFAB51-B9FC-44C7-B742-D39D50CF6378}"/>
              </a:ext>
            </a:extLst>
          </p:cNvPr>
          <p:cNvSpPr txBox="1"/>
          <p:nvPr/>
        </p:nvSpPr>
        <p:spPr>
          <a:xfrm>
            <a:off x="806962" y="1760182"/>
            <a:ext cx="5546541" cy="8500853"/>
          </a:xfrm>
          <a:prstGeom prst="rect">
            <a:avLst/>
          </a:prstGeom>
          <a:noFill/>
        </p:spPr>
        <p:txBody>
          <a:bodyPr wrap="square">
            <a:spAutoFit/>
          </a:bodyPr>
          <a:lstStyle/>
          <a:p>
            <a:pPr algn="l" fontAlgn="base"/>
            <a:r>
              <a:rPr lang="en-US" b="0" i="0" dirty="0">
                <a:effectLst/>
                <a:latin typeface="Arial" panose="020B0604020202020204" pitchFamily="34" charset="0"/>
              </a:rPr>
              <a:t> </a:t>
            </a:r>
          </a:p>
          <a:p>
            <a:pPr algn="ctr" fontAlgn="base"/>
            <a:r>
              <a:rPr lang="en-US" b="0" i="0" dirty="0">
                <a:effectLst/>
                <a:latin typeface="Arial" panose="020B0604020202020204" pitchFamily="34" charset="0"/>
              </a:rPr>
              <a:t> </a:t>
            </a:r>
            <a:r>
              <a:rPr lang="en-US" b="1" i="0" dirty="0">
                <a:effectLst/>
                <a:latin typeface="inherit"/>
              </a:rPr>
              <a:t>The largest snowfall in decades</a:t>
            </a:r>
            <a:endParaRPr lang="en-US" b="0" i="0" dirty="0">
              <a:effectLst/>
              <a:latin typeface="Arial" panose="020B0604020202020204" pitchFamily="34" charset="0"/>
            </a:endParaRPr>
          </a:p>
          <a:p>
            <a:pPr algn="l" fontAlgn="base"/>
            <a:r>
              <a:rPr lang="en-US" b="0" i="0" dirty="0">
                <a:effectLst/>
                <a:latin typeface="Arial" panose="020B0604020202020204" pitchFamily="34" charset="0"/>
              </a:rPr>
              <a:t> </a:t>
            </a:r>
          </a:p>
          <a:p>
            <a:pPr algn="l" fontAlgn="base"/>
            <a:r>
              <a:rPr lang="en-US" b="0" i="0" dirty="0">
                <a:effectLst/>
                <a:latin typeface="Arial" panose="020B0604020202020204" pitchFamily="34" charset="0"/>
              </a:rPr>
              <a:t>This week’s snowfall in Brazil is one of the largest in decades. As snow on the ground is not a very common landscape in a so-called tropical country, everybody ______ excited when they saw streets in snow. In the cities by the sea people are used to spending the summer sun bathing. They ______ very much when they saw snow covering the city. It ______ long before social media became loaded with pictures of white fields and roads, and snowmen.</a:t>
            </a:r>
          </a:p>
          <a:p>
            <a:pPr algn="l" fontAlgn="base"/>
            <a:r>
              <a:rPr lang="en-US" b="0" i="0" dirty="0">
                <a:effectLst/>
                <a:latin typeface="Arial" panose="020B0604020202020204" pitchFamily="34" charset="0"/>
              </a:rPr>
              <a:t> </a:t>
            </a:r>
          </a:p>
          <a:p>
            <a:pPr algn="ctr" fontAlgn="base"/>
            <a:r>
              <a:rPr lang="en-US" b="1" i="0" dirty="0">
                <a:effectLst/>
                <a:latin typeface="inherit"/>
              </a:rPr>
              <a:t>Flood in Santa Claus’ home</a:t>
            </a:r>
            <a:endParaRPr lang="en-US" b="0" i="0" dirty="0">
              <a:effectLst/>
              <a:latin typeface="Arial" panose="020B0604020202020204" pitchFamily="34" charset="0"/>
            </a:endParaRPr>
          </a:p>
          <a:p>
            <a:pPr algn="l" fontAlgn="base"/>
            <a:r>
              <a:rPr lang="en-US" b="0" i="0" dirty="0">
                <a:effectLst/>
                <a:latin typeface="Arial" panose="020B0604020202020204" pitchFamily="34" charset="0"/>
              </a:rPr>
              <a:t> </a:t>
            </a:r>
          </a:p>
          <a:p>
            <a:pPr algn="l" fontAlgn="base"/>
            <a:r>
              <a:rPr lang="en-US" b="0" i="0" dirty="0">
                <a:effectLst/>
                <a:latin typeface="Arial" panose="020B0604020202020204" pitchFamily="34" charset="0"/>
              </a:rPr>
              <a:t>The usual images of the North Pole are impressive ice sheets, but scenes from a webcam there reveal a different story. Meteorologists have reported that temperatures in early July were one to three degrees Celsius _____ than the year’s average over most of the Arctic Ocean.</a:t>
            </a:r>
          </a:p>
          <a:p>
            <a:pPr algn="l" fontAlgn="base"/>
            <a:r>
              <a:rPr lang="en-US" b="0" i="0" dirty="0">
                <a:effectLst/>
                <a:latin typeface="Arial" panose="020B0604020202020204" pitchFamily="34" charset="0"/>
              </a:rPr>
              <a:t>Thanks to rapidly melting ice, Santa Claus now ______ his own swimming pool. The North Pole is currently a lake, Canada.com reports. The lake is about a foot deep, ______ entirely of the melted ice itself. It shows a dramatic change is the Arctic climate.</a:t>
            </a:r>
          </a:p>
          <a:p>
            <a:pPr algn="l" fontAlgn="base">
              <a:lnSpc>
                <a:spcPct val="150000"/>
              </a:lnSpc>
            </a:pPr>
            <a:r>
              <a:rPr lang="en-US" sz="1600" b="0" i="0" dirty="0">
                <a:effectLst/>
                <a:latin typeface="Arial" panose="020B0604020202020204" pitchFamily="34" charset="0"/>
              </a:rPr>
              <a:t> </a:t>
            </a:r>
          </a:p>
          <a:p>
            <a:pPr algn="l" fontAlgn="base">
              <a:lnSpc>
                <a:spcPct val="150000"/>
              </a:lnSpc>
            </a:pPr>
            <a:r>
              <a:rPr lang="en-US" sz="1400" b="0" i="0" dirty="0">
                <a:solidFill>
                  <a:srgbClr val="555555"/>
                </a:solidFill>
                <a:effectLst/>
                <a:latin typeface="Arial" panose="020B0604020202020204" pitchFamily="34" charset="0"/>
              </a:rPr>
              <a:t> </a:t>
            </a:r>
          </a:p>
        </p:txBody>
      </p:sp>
      <p:sp>
        <p:nvSpPr>
          <p:cNvPr id="9" name="TextBox 8">
            <a:extLst>
              <a:ext uri="{FF2B5EF4-FFF2-40B4-BE49-F238E27FC236}">
                <a16:creationId xmlns:a16="http://schemas.microsoft.com/office/drawing/2014/main" xmlns="" id="{7A2C29E4-4A62-46AD-839C-F48BE9393C40}"/>
              </a:ext>
            </a:extLst>
          </p:cNvPr>
          <p:cNvSpPr txBox="1"/>
          <p:nvPr/>
        </p:nvSpPr>
        <p:spPr>
          <a:xfrm>
            <a:off x="6314973" y="3464171"/>
            <a:ext cx="1218581" cy="338554"/>
          </a:xfrm>
          <a:prstGeom prst="rect">
            <a:avLst/>
          </a:prstGeom>
          <a:noFill/>
        </p:spPr>
        <p:txBody>
          <a:bodyPr wrap="square" rtlCol="0">
            <a:spAutoFit/>
          </a:bodyPr>
          <a:lstStyle/>
          <a:p>
            <a:r>
              <a:rPr lang="en-US" sz="1600" b="1" dirty="0">
                <a:latin typeface="inherit"/>
              </a:rPr>
              <a:t>FEEL</a:t>
            </a:r>
            <a:endParaRPr lang="ru-RU" sz="1600" b="1" dirty="0">
              <a:latin typeface="inherit"/>
            </a:endParaRPr>
          </a:p>
        </p:txBody>
      </p:sp>
      <p:sp>
        <p:nvSpPr>
          <p:cNvPr id="11" name="TextBox 10">
            <a:extLst>
              <a:ext uri="{FF2B5EF4-FFF2-40B4-BE49-F238E27FC236}">
                <a16:creationId xmlns:a16="http://schemas.microsoft.com/office/drawing/2014/main" xmlns="" id="{103E1413-ACA1-452F-8B5D-C1688E8FFF7E}"/>
              </a:ext>
            </a:extLst>
          </p:cNvPr>
          <p:cNvSpPr txBox="1"/>
          <p:nvPr/>
        </p:nvSpPr>
        <p:spPr>
          <a:xfrm>
            <a:off x="6312612" y="3971150"/>
            <a:ext cx="1170082" cy="338554"/>
          </a:xfrm>
          <a:prstGeom prst="rect">
            <a:avLst/>
          </a:prstGeom>
          <a:noFill/>
        </p:spPr>
        <p:txBody>
          <a:bodyPr wrap="square">
            <a:spAutoFit/>
          </a:bodyPr>
          <a:lstStyle/>
          <a:p>
            <a:r>
              <a:rPr lang="en-US" sz="1600" b="1" dirty="0"/>
              <a:t>SURPRISE</a:t>
            </a:r>
            <a:endParaRPr lang="ru-RU" sz="1600" b="1" dirty="0"/>
          </a:p>
        </p:txBody>
      </p:sp>
      <p:sp>
        <p:nvSpPr>
          <p:cNvPr id="12" name="Прямоугольник 11">
            <a:extLst>
              <a:ext uri="{FF2B5EF4-FFF2-40B4-BE49-F238E27FC236}">
                <a16:creationId xmlns:a16="http://schemas.microsoft.com/office/drawing/2014/main" xmlns="" id="{5772A7B7-3C58-4E26-8D35-227DC9647DEC}"/>
              </a:ext>
            </a:extLst>
          </p:cNvPr>
          <p:cNvSpPr/>
          <p:nvPr/>
        </p:nvSpPr>
        <p:spPr>
          <a:xfrm>
            <a:off x="229575" y="335534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a:t>
            </a:r>
            <a:r>
              <a:rPr lang="en-US" sz="2400" b="1" dirty="0">
                <a:solidFill>
                  <a:schemeClr val="tx1"/>
                </a:solidFill>
              </a:rPr>
              <a:t>9</a:t>
            </a:r>
            <a:endParaRPr lang="ru-RU" sz="2400" b="1" dirty="0">
              <a:solidFill>
                <a:schemeClr val="tx1"/>
              </a:solidFill>
            </a:endParaRPr>
          </a:p>
        </p:txBody>
      </p:sp>
      <p:sp>
        <p:nvSpPr>
          <p:cNvPr id="13" name="Прямоугольник 12">
            <a:extLst>
              <a:ext uri="{FF2B5EF4-FFF2-40B4-BE49-F238E27FC236}">
                <a16:creationId xmlns:a16="http://schemas.microsoft.com/office/drawing/2014/main" xmlns="" id="{B4664730-DFDD-4A14-BA91-26E09746928B}"/>
              </a:ext>
            </a:extLst>
          </p:cNvPr>
          <p:cNvSpPr/>
          <p:nvPr/>
        </p:nvSpPr>
        <p:spPr>
          <a:xfrm>
            <a:off x="216676" y="391356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a:t>
            </a:r>
            <a:endParaRPr lang="ru-RU" sz="2400" b="1" dirty="0">
              <a:solidFill>
                <a:schemeClr val="tx1"/>
              </a:solidFill>
            </a:endParaRPr>
          </a:p>
        </p:txBody>
      </p:sp>
      <p:sp>
        <p:nvSpPr>
          <p:cNvPr id="14" name="Прямоугольник 13">
            <a:extLst>
              <a:ext uri="{FF2B5EF4-FFF2-40B4-BE49-F238E27FC236}">
                <a16:creationId xmlns:a16="http://schemas.microsoft.com/office/drawing/2014/main" xmlns="" id="{6522FA38-AD8E-4B35-94FC-4A403FA12122}"/>
              </a:ext>
            </a:extLst>
          </p:cNvPr>
          <p:cNvSpPr/>
          <p:nvPr/>
        </p:nvSpPr>
        <p:spPr>
          <a:xfrm>
            <a:off x="216676" y="4455777"/>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21</a:t>
            </a:r>
            <a:endParaRPr lang="ru-RU" sz="2400" b="1" dirty="0">
              <a:solidFill>
                <a:schemeClr val="tx1"/>
              </a:solidFill>
            </a:endParaRPr>
          </a:p>
        </p:txBody>
      </p:sp>
      <p:sp>
        <p:nvSpPr>
          <p:cNvPr id="15" name="Прямоугольник 14">
            <a:extLst>
              <a:ext uri="{FF2B5EF4-FFF2-40B4-BE49-F238E27FC236}">
                <a16:creationId xmlns:a16="http://schemas.microsoft.com/office/drawing/2014/main" xmlns="" id="{80030E12-0494-4CF2-A297-18200BB1AB26}"/>
              </a:ext>
            </a:extLst>
          </p:cNvPr>
          <p:cNvSpPr/>
          <p:nvPr/>
        </p:nvSpPr>
        <p:spPr>
          <a:xfrm>
            <a:off x="216676" y="712932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22</a:t>
            </a:r>
            <a:endParaRPr lang="ru-RU" sz="2400" b="1" dirty="0">
              <a:solidFill>
                <a:schemeClr val="tx1"/>
              </a:solidFill>
            </a:endParaRPr>
          </a:p>
        </p:txBody>
      </p:sp>
      <p:sp>
        <p:nvSpPr>
          <p:cNvPr id="16" name="Прямоугольник 15">
            <a:extLst>
              <a:ext uri="{FF2B5EF4-FFF2-40B4-BE49-F238E27FC236}">
                <a16:creationId xmlns:a16="http://schemas.microsoft.com/office/drawing/2014/main" xmlns="" id="{C519D621-3512-4B91-A9BB-A6853F577C72}"/>
              </a:ext>
            </a:extLst>
          </p:cNvPr>
          <p:cNvSpPr/>
          <p:nvPr/>
        </p:nvSpPr>
        <p:spPr>
          <a:xfrm>
            <a:off x="182694" y="798627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23</a:t>
            </a:r>
            <a:endParaRPr lang="ru-RU" sz="2400" b="1" dirty="0">
              <a:solidFill>
                <a:schemeClr val="tx1"/>
              </a:solidFill>
            </a:endParaRPr>
          </a:p>
        </p:txBody>
      </p:sp>
      <p:sp>
        <p:nvSpPr>
          <p:cNvPr id="17" name="Прямоугольник 16">
            <a:extLst>
              <a:ext uri="{FF2B5EF4-FFF2-40B4-BE49-F238E27FC236}">
                <a16:creationId xmlns:a16="http://schemas.microsoft.com/office/drawing/2014/main" xmlns="" id="{53985D2C-4B2B-4D55-9285-83080A1A2A64}"/>
              </a:ext>
            </a:extLst>
          </p:cNvPr>
          <p:cNvSpPr/>
          <p:nvPr/>
        </p:nvSpPr>
        <p:spPr>
          <a:xfrm>
            <a:off x="182694" y="858087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24</a:t>
            </a:r>
            <a:endParaRPr lang="ru-RU" sz="2400" b="1" dirty="0">
              <a:solidFill>
                <a:schemeClr val="tx1"/>
              </a:solidFill>
            </a:endParaRPr>
          </a:p>
        </p:txBody>
      </p:sp>
      <p:sp>
        <p:nvSpPr>
          <p:cNvPr id="20" name="TextBox 19">
            <a:extLst>
              <a:ext uri="{FF2B5EF4-FFF2-40B4-BE49-F238E27FC236}">
                <a16:creationId xmlns:a16="http://schemas.microsoft.com/office/drawing/2014/main" xmlns="" id="{5F847F6A-1D3B-458E-948F-6A3CCF30AC98}"/>
              </a:ext>
            </a:extLst>
          </p:cNvPr>
          <p:cNvSpPr txBox="1"/>
          <p:nvPr/>
        </p:nvSpPr>
        <p:spPr>
          <a:xfrm>
            <a:off x="6333209" y="4545458"/>
            <a:ext cx="1179924" cy="338554"/>
          </a:xfrm>
          <a:prstGeom prst="rect">
            <a:avLst/>
          </a:prstGeom>
          <a:noFill/>
        </p:spPr>
        <p:txBody>
          <a:bodyPr wrap="square">
            <a:spAutoFit/>
          </a:bodyPr>
          <a:lstStyle/>
          <a:p>
            <a:r>
              <a:rPr lang="en-US" sz="1600" b="1" dirty="0">
                <a:latin typeface="inherit"/>
              </a:rPr>
              <a:t>NOT/BE</a:t>
            </a:r>
            <a:endParaRPr lang="ru-RU" sz="1600" dirty="0"/>
          </a:p>
        </p:txBody>
      </p:sp>
      <p:sp>
        <p:nvSpPr>
          <p:cNvPr id="22" name="TextBox 21">
            <a:extLst>
              <a:ext uri="{FF2B5EF4-FFF2-40B4-BE49-F238E27FC236}">
                <a16:creationId xmlns:a16="http://schemas.microsoft.com/office/drawing/2014/main" xmlns="" id="{CC48050C-5D39-415A-8D33-5C07FF7394AB}"/>
              </a:ext>
            </a:extLst>
          </p:cNvPr>
          <p:cNvSpPr txBox="1"/>
          <p:nvPr/>
        </p:nvSpPr>
        <p:spPr>
          <a:xfrm>
            <a:off x="6287407" y="7261413"/>
            <a:ext cx="1507370" cy="338554"/>
          </a:xfrm>
          <a:prstGeom prst="rect">
            <a:avLst/>
          </a:prstGeom>
          <a:noFill/>
        </p:spPr>
        <p:txBody>
          <a:bodyPr wrap="square">
            <a:spAutoFit/>
          </a:bodyPr>
          <a:lstStyle/>
          <a:p>
            <a:r>
              <a:rPr lang="en-US" sz="1600" b="1" i="0" dirty="0">
                <a:effectLst/>
                <a:latin typeface="inherit"/>
              </a:rPr>
              <a:t>HIGH</a:t>
            </a:r>
            <a:endParaRPr lang="ru-RU" sz="1600" dirty="0"/>
          </a:p>
        </p:txBody>
      </p:sp>
      <p:sp>
        <p:nvSpPr>
          <p:cNvPr id="24" name="TextBox 23">
            <a:extLst>
              <a:ext uri="{FF2B5EF4-FFF2-40B4-BE49-F238E27FC236}">
                <a16:creationId xmlns:a16="http://schemas.microsoft.com/office/drawing/2014/main" xmlns="" id="{FE561002-C427-4902-BB6E-EA1315C6D486}"/>
              </a:ext>
            </a:extLst>
          </p:cNvPr>
          <p:cNvSpPr txBox="1"/>
          <p:nvPr/>
        </p:nvSpPr>
        <p:spPr>
          <a:xfrm>
            <a:off x="6293605" y="8137700"/>
            <a:ext cx="1122095" cy="338554"/>
          </a:xfrm>
          <a:prstGeom prst="rect">
            <a:avLst/>
          </a:prstGeom>
          <a:noFill/>
        </p:spPr>
        <p:txBody>
          <a:bodyPr wrap="square">
            <a:spAutoFit/>
          </a:bodyPr>
          <a:lstStyle/>
          <a:p>
            <a:r>
              <a:rPr lang="en-US" sz="1600" b="1" dirty="0">
                <a:latin typeface="inherit"/>
              </a:rPr>
              <a:t>HAVE</a:t>
            </a:r>
            <a:endParaRPr lang="ru-RU" sz="1600" dirty="0"/>
          </a:p>
        </p:txBody>
      </p:sp>
      <p:sp>
        <p:nvSpPr>
          <p:cNvPr id="26" name="TextBox 25">
            <a:extLst>
              <a:ext uri="{FF2B5EF4-FFF2-40B4-BE49-F238E27FC236}">
                <a16:creationId xmlns:a16="http://schemas.microsoft.com/office/drawing/2014/main" xmlns="" id="{A7818694-40BC-40D1-81C2-CC9A03EE3C2C}"/>
              </a:ext>
            </a:extLst>
          </p:cNvPr>
          <p:cNvSpPr txBox="1"/>
          <p:nvPr/>
        </p:nvSpPr>
        <p:spPr>
          <a:xfrm>
            <a:off x="6266467" y="8712964"/>
            <a:ext cx="1110689" cy="338554"/>
          </a:xfrm>
          <a:prstGeom prst="rect">
            <a:avLst/>
          </a:prstGeom>
          <a:noFill/>
        </p:spPr>
        <p:txBody>
          <a:bodyPr wrap="square">
            <a:spAutoFit/>
          </a:bodyPr>
          <a:lstStyle/>
          <a:p>
            <a:r>
              <a:rPr lang="en-US" sz="1600" b="1" dirty="0">
                <a:latin typeface="inherit"/>
              </a:rPr>
              <a:t>CONSIST</a:t>
            </a:r>
            <a:endParaRPr lang="ru-RU" sz="1600" dirty="0"/>
          </a:p>
        </p:txBody>
      </p:sp>
    </p:spTree>
    <p:extLst>
      <p:ext uri="{BB962C8B-B14F-4D97-AF65-F5344CB8AC3E}">
        <p14:creationId xmlns:p14="http://schemas.microsoft.com/office/powerpoint/2010/main" xmlns="" val="1412302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E045F33-FAA5-4E9E-8A89-30D2BB202B02}"/>
              </a:ext>
            </a:extLst>
          </p:cNvPr>
          <p:cNvSpPr txBox="1"/>
          <p:nvPr/>
        </p:nvSpPr>
        <p:spPr>
          <a:xfrm>
            <a:off x="136187" y="219993"/>
            <a:ext cx="7423488" cy="1077218"/>
          </a:xfrm>
          <a:prstGeom prst="rect">
            <a:avLst/>
          </a:prstGeom>
          <a:noFill/>
        </p:spPr>
        <p:txBody>
          <a:bodyPr wrap="square">
            <a:spAutoFit/>
          </a:bodyPr>
          <a:lstStyle/>
          <a:p>
            <a:r>
              <a:rPr lang="ru-RU" sz="1600" b="0" i="1" dirty="0">
                <a:effectLst/>
                <a:latin typeface="Arial" panose="020B0604020202020204" pitchFamily="34" charset="0"/>
              </a:rPr>
              <a:t>Преобразуйте, если необходимо, слова, напечатанные заглавными буквами, так чтобы они грамматически и лексически соответствовали содержанию текста. Каждый пропуск соответствует отдельному заданию из группы </a:t>
            </a:r>
            <a:r>
              <a:rPr lang="ru-RU" sz="1600" b="1" i="1" dirty="0">
                <a:effectLst/>
                <a:latin typeface="inherit"/>
              </a:rPr>
              <a:t>2</a:t>
            </a:r>
            <a:r>
              <a:rPr lang="en-US" sz="1600" b="1" i="1" dirty="0">
                <a:effectLst/>
                <a:latin typeface="inherit"/>
              </a:rPr>
              <a:t>5</a:t>
            </a:r>
            <a:r>
              <a:rPr lang="ru-RU" sz="1600" b="1" i="1" dirty="0">
                <a:effectLst/>
                <a:latin typeface="inherit"/>
              </a:rPr>
              <a:t>-</a:t>
            </a:r>
            <a:r>
              <a:rPr lang="en-US" sz="1600" b="1" i="1" dirty="0">
                <a:effectLst/>
                <a:latin typeface="inherit"/>
              </a:rPr>
              <a:t>29</a:t>
            </a:r>
            <a:r>
              <a:rPr lang="ru-RU" sz="1600" b="0" i="1" dirty="0">
                <a:effectLst/>
                <a:latin typeface="Arial" panose="020B0604020202020204" pitchFamily="34" charset="0"/>
              </a:rPr>
              <a:t>. Впишите слова в поле ответа.</a:t>
            </a:r>
            <a:endParaRPr lang="ru-RU" sz="1600" dirty="0"/>
          </a:p>
        </p:txBody>
      </p:sp>
      <p:sp>
        <p:nvSpPr>
          <p:cNvPr id="4" name="Прямоугольник 3">
            <a:extLst>
              <a:ext uri="{FF2B5EF4-FFF2-40B4-BE49-F238E27FC236}">
                <a16:creationId xmlns:a16="http://schemas.microsoft.com/office/drawing/2014/main" xmlns="" id="{ECC6517E-D8B5-4F9F-BD9B-6C52F3DC8A8E}"/>
              </a:ext>
            </a:extLst>
          </p:cNvPr>
          <p:cNvSpPr/>
          <p:nvPr/>
        </p:nvSpPr>
        <p:spPr>
          <a:xfrm>
            <a:off x="211791" y="319593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a:t>
            </a:r>
            <a:r>
              <a:rPr lang="ru-RU" sz="2400" b="1" dirty="0">
                <a:solidFill>
                  <a:schemeClr val="tx1"/>
                </a:solidFill>
              </a:rPr>
              <a:t>5</a:t>
            </a:r>
          </a:p>
        </p:txBody>
      </p:sp>
      <p:sp>
        <p:nvSpPr>
          <p:cNvPr id="5" name="Прямоугольник 4">
            <a:extLst>
              <a:ext uri="{FF2B5EF4-FFF2-40B4-BE49-F238E27FC236}">
                <a16:creationId xmlns:a16="http://schemas.microsoft.com/office/drawing/2014/main" xmlns="" id="{01C0A01C-9663-446B-A29F-746FC4C02FF0}"/>
              </a:ext>
            </a:extLst>
          </p:cNvPr>
          <p:cNvSpPr/>
          <p:nvPr/>
        </p:nvSpPr>
        <p:spPr>
          <a:xfrm>
            <a:off x="217726" y="377978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a:t>
            </a:r>
            <a:r>
              <a:rPr lang="ru-RU" sz="2400" b="1" dirty="0">
                <a:solidFill>
                  <a:schemeClr val="tx1"/>
                </a:solidFill>
              </a:rPr>
              <a:t>6</a:t>
            </a:r>
          </a:p>
        </p:txBody>
      </p:sp>
      <p:sp>
        <p:nvSpPr>
          <p:cNvPr id="6" name="Прямоугольник 5">
            <a:extLst>
              <a:ext uri="{FF2B5EF4-FFF2-40B4-BE49-F238E27FC236}">
                <a16:creationId xmlns:a16="http://schemas.microsoft.com/office/drawing/2014/main" xmlns="" id="{C51AEBFC-AF2F-4885-B47B-1B7795FE1D41}"/>
              </a:ext>
            </a:extLst>
          </p:cNvPr>
          <p:cNvSpPr/>
          <p:nvPr/>
        </p:nvSpPr>
        <p:spPr>
          <a:xfrm>
            <a:off x="217066" y="5005037"/>
            <a:ext cx="564777" cy="465796"/>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a:t>
            </a:r>
            <a:r>
              <a:rPr lang="ru-RU" sz="2400" b="1" dirty="0">
                <a:solidFill>
                  <a:schemeClr val="tx1"/>
                </a:solidFill>
              </a:rPr>
              <a:t>7</a:t>
            </a:r>
          </a:p>
        </p:txBody>
      </p:sp>
      <p:sp>
        <p:nvSpPr>
          <p:cNvPr id="7" name="Прямоугольник 6">
            <a:extLst>
              <a:ext uri="{FF2B5EF4-FFF2-40B4-BE49-F238E27FC236}">
                <a16:creationId xmlns:a16="http://schemas.microsoft.com/office/drawing/2014/main" xmlns="" id="{3E9B43AD-47DA-41D8-9E9C-5B414E7205F2}"/>
              </a:ext>
            </a:extLst>
          </p:cNvPr>
          <p:cNvSpPr/>
          <p:nvPr/>
        </p:nvSpPr>
        <p:spPr>
          <a:xfrm>
            <a:off x="184299" y="617771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a:t>
            </a:r>
            <a:r>
              <a:rPr lang="ru-RU" sz="2400" b="1" dirty="0">
                <a:solidFill>
                  <a:schemeClr val="tx1"/>
                </a:solidFill>
              </a:rPr>
              <a:t>8</a:t>
            </a:r>
          </a:p>
        </p:txBody>
      </p:sp>
      <p:sp>
        <p:nvSpPr>
          <p:cNvPr id="8" name="Прямоугольник 7">
            <a:extLst>
              <a:ext uri="{FF2B5EF4-FFF2-40B4-BE49-F238E27FC236}">
                <a16:creationId xmlns:a16="http://schemas.microsoft.com/office/drawing/2014/main" xmlns="" id="{922ABAF1-C478-4243-9114-D0988DE94DFB}"/>
              </a:ext>
            </a:extLst>
          </p:cNvPr>
          <p:cNvSpPr/>
          <p:nvPr/>
        </p:nvSpPr>
        <p:spPr>
          <a:xfrm>
            <a:off x="184298" y="7371187"/>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29</a:t>
            </a:r>
          </a:p>
        </p:txBody>
      </p:sp>
      <p:sp>
        <p:nvSpPr>
          <p:cNvPr id="12" name="TextBox 11">
            <a:extLst>
              <a:ext uri="{FF2B5EF4-FFF2-40B4-BE49-F238E27FC236}">
                <a16:creationId xmlns:a16="http://schemas.microsoft.com/office/drawing/2014/main" xmlns="" id="{65F9BBB8-E8A5-41B5-9E5C-38A99E6744BE}"/>
              </a:ext>
            </a:extLst>
          </p:cNvPr>
          <p:cNvSpPr txBox="1"/>
          <p:nvPr/>
        </p:nvSpPr>
        <p:spPr>
          <a:xfrm>
            <a:off x="749075" y="845932"/>
            <a:ext cx="5744229" cy="9217908"/>
          </a:xfrm>
          <a:prstGeom prst="rect">
            <a:avLst/>
          </a:prstGeom>
          <a:noFill/>
        </p:spPr>
        <p:txBody>
          <a:bodyPr wrap="square">
            <a:spAutoFit/>
          </a:bodyPr>
          <a:lstStyle/>
          <a:p>
            <a:pPr algn="ctr" fontAlgn="base">
              <a:lnSpc>
                <a:spcPct val="150000"/>
              </a:lnSpc>
            </a:pPr>
            <a:endParaRPr lang="en-US" b="0" i="0" dirty="0">
              <a:effectLst/>
              <a:latin typeface="Arial" panose="020B0604020202020204" pitchFamily="34" charset="0"/>
            </a:endParaRPr>
          </a:p>
          <a:p>
            <a:pPr algn="ctr" fontAlgn="base">
              <a:lnSpc>
                <a:spcPct val="150000"/>
              </a:lnSpc>
            </a:pPr>
            <a:r>
              <a:rPr lang="en-US" b="1" i="0" dirty="0">
                <a:effectLst/>
                <a:latin typeface="inherit"/>
              </a:rPr>
              <a:t>Understanding poetry</a:t>
            </a:r>
            <a:endParaRPr lang="en-US" b="0" i="0" dirty="0">
              <a:effectLst/>
              <a:latin typeface="Arial" panose="020B0604020202020204" pitchFamily="34" charset="0"/>
            </a:endParaRPr>
          </a:p>
          <a:p>
            <a:pPr algn="l" fontAlgn="base">
              <a:lnSpc>
                <a:spcPct val="150000"/>
              </a:lnSpc>
            </a:pPr>
            <a:r>
              <a:rPr lang="en-US" b="0" i="0" dirty="0">
                <a:effectLst/>
                <a:latin typeface="Arial" panose="020B0604020202020204" pitchFamily="34" charset="0"/>
              </a:rPr>
              <a:t>Poetry is language used to form patterns of sound and thought into work of art. Good poems often seem to suggest more than they say, and complete understanding of the poem often depends upon the sensitivity and ______ of the reader.</a:t>
            </a:r>
          </a:p>
          <a:p>
            <a:pPr algn="l" fontAlgn="base">
              <a:lnSpc>
                <a:spcPct val="150000"/>
              </a:lnSpc>
            </a:pPr>
            <a:r>
              <a:rPr lang="en-US" b="0" i="0" dirty="0">
                <a:effectLst/>
                <a:latin typeface="Arial" panose="020B0604020202020204" pitchFamily="34" charset="0"/>
              </a:rPr>
              <a:t>Reading poetry in English can be especially ______ to speakers of other languages because it requires them to think in English.</a:t>
            </a:r>
          </a:p>
          <a:p>
            <a:pPr algn="l" fontAlgn="base">
              <a:lnSpc>
                <a:spcPct val="150000"/>
              </a:lnSpc>
            </a:pPr>
            <a:r>
              <a:rPr lang="en-US" b="0" i="0" dirty="0">
                <a:effectLst/>
                <a:latin typeface="Arial" panose="020B0604020202020204" pitchFamily="34" charset="0"/>
              </a:rPr>
              <a:t>It also requires them to consider the subtle ______ and connotations of words.</a:t>
            </a:r>
          </a:p>
          <a:p>
            <a:pPr algn="l" fontAlgn="base">
              <a:lnSpc>
                <a:spcPct val="150000"/>
              </a:lnSpc>
            </a:pPr>
            <a:r>
              <a:rPr lang="en-US" b="0" i="0" dirty="0">
                <a:effectLst/>
                <a:latin typeface="Arial" panose="020B0604020202020204" pitchFamily="34" charset="0"/>
              </a:rPr>
              <a:t>To understand the poem is to understand its images. An image is a detailed ______ that appeals to the senses.</a:t>
            </a:r>
          </a:p>
          <a:p>
            <a:pPr algn="l" fontAlgn="base">
              <a:lnSpc>
                <a:spcPct val="150000"/>
              </a:lnSpc>
            </a:pPr>
            <a:r>
              <a:rPr lang="en-US" b="0" i="0" dirty="0">
                <a:effectLst/>
                <a:latin typeface="Arial" panose="020B0604020202020204" pitchFamily="34" charset="0"/>
              </a:rPr>
              <a:t>It is like a picture drawn with words and like words, it can have ______ meanings.</a:t>
            </a:r>
          </a:p>
          <a:p>
            <a:pPr algn="l" fontAlgn="base">
              <a:lnSpc>
                <a:spcPct val="150000"/>
              </a:lnSpc>
            </a:pPr>
            <a:r>
              <a:rPr lang="en-US" b="0" i="0" dirty="0">
                <a:effectLst/>
                <a:latin typeface="Arial" panose="020B0604020202020204" pitchFamily="34" charset="0"/>
              </a:rPr>
              <a:t>These images often do more than describe a scene or experience </a:t>
            </a:r>
            <a:r>
              <a:rPr lang="en-US" b="0" i="0" dirty="0">
                <a:effectLst/>
                <a:latin typeface="inherit"/>
              </a:rPr>
              <a:t>–</a:t>
            </a:r>
            <a:r>
              <a:rPr lang="en-US" b="0" i="0" dirty="0">
                <a:effectLst/>
                <a:latin typeface="Arial" panose="020B0604020202020204" pitchFamily="34" charset="0"/>
              </a:rPr>
              <a:t> they try to create an experience for the reader. </a:t>
            </a:r>
            <a:r>
              <a:rPr lang="en-US" b="0" i="0" dirty="0">
                <a:solidFill>
                  <a:srgbClr val="555555"/>
                </a:solidFill>
                <a:effectLst/>
                <a:latin typeface="Arial" panose="020B0604020202020204" pitchFamily="34" charset="0"/>
              </a:rPr>
              <a:t> </a:t>
            </a:r>
          </a:p>
          <a:p>
            <a:pPr algn="l" fontAlgn="base">
              <a:lnSpc>
                <a:spcPct val="150000"/>
              </a:lnSpc>
            </a:pPr>
            <a:r>
              <a:rPr lang="en-US" sz="1400" b="0" i="0" dirty="0">
                <a:effectLst/>
                <a:latin typeface="Arial" panose="020B0604020202020204" pitchFamily="34" charset="0"/>
              </a:rPr>
              <a:t> </a:t>
            </a:r>
          </a:p>
          <a:p>
            <a:pPr algn="l" fontAlgn="base"/>
            <a:r>
              <a:rPr lang="en-US" sz="1600" b="0" i="0" dirty="0">
                <a:solidFill>
                  <a:srgbClr val="555555"/>
                </a:solidFill>
                <a:effectLst/>
                <a:latin typeface="Arial" panose="020B0604020202020204" pitchFamily="34" charset="0"/>
              </a:rPr>
              <a:t> </a:t>
            </a:r>
          </a:p>
          <a:p>
            <a:pPr algn="l" fontAlgn="base"/>
            <a:endParaRPr lang="en-US" sz="1600" b="0" i="0" dirty="0">
              <a:solidFill>
                <a:srgbClr val="555555"/>
              </a:solidFill>
              <a:effectLst/>
              <a:latin typeface="Arial" panose="020B0604020202020204" pitchFamily="34" charset="0"/>
            </a:endParaRPr>
          </a:p>
        </p:txBody>
      </p:sp>
      <p:sp>
        <p:nvSpPr>
          <p:cNvPr id="14" name="TextBox 13">
            <a:extLst>
              <a:ext uri="{FF2B5EF4-FFF2-40B4-BE49-F238E27FC236}">
                <a16:creationId xmlns:a16="http://schemas.microsoft.com/office/drawing/2014/main" xmlns="" id="{6386C6C9-8369-4522-8C4F-695589A549AD}"/>
              </a:ext>
            </a:extLst>
          </p:cNvPr>
          <p:cNvSpPr txBox="1"/>
          <p:nvPr/>
        </p:nvSpPr>
        <p:spPr>
          <a:xfrm>
            <a:off x="6338054" y="3431255"/>
            <a:ext cx="1311331" cy="369332"/>
          </a:xfrm>
          <a:prstGeom prst="rect">
            <a:avLst/>
          </a:prstGeom>
          <a:noFill/>
        </p:spPr>
        <p:txBody>
          <a:bodyPr wrap="square">
            <a:spAutoFit/>
          </a:bodyPr>
          <a:lstStyle/>
          <a:p>
            <a:r>
              <a:rPr lang="en-US" b="1" dirty="0">
                <a:latin typeface="inherit"/>
              </a:rPr>
              <a:t>IMAGINE</a:t>
            </a:r>
            <a:endParaRPr lang="ru-RU" dirty="0"/>
          </a:p>
        </p:txBody>
      </p:sp>
      <p:sp>
        <p:nvSpPr>
          <p:cNvPr id="16" name="TextBox 15">
            <a:extLst>
              <a:ext uri="{FF2B5EF4-FFF2-40B4-BE49-F238E27FC236}">
                <a16:creationId xmlns:a16="http://schemas.microsoft.com/office/drawing/2014/main" xmlns="" id="{F21314A9-B941-49C4-862A-ED71E15EE211}"/>
              </a:ext>
            </a:extLst>
          </p:cNvPr>
          <p:cNvSpPr txBox="1"/>
          <p:nvPr/>
        </p:nvSpPr>
        <p:spPr>
          <a:xfrm>
            <a:off x="6379499" y="3829000"/>
            <a:ext cx="1269886" cy="369332"/>
          </a:xfrm>
          <a:prstGeom prst="rect">
            <a:avLst/>
          </a:prstGeom>
          <a:noFill/>
        </p:spPr>
        <p:txBody>
          <a:bodyPr wrap="square">
            <a:spAutoFit/>
          </a:bodyPr>
          <a:lstStyle/>
          <a:p>
            <a:r>
              <a:rPr lang="en-US" b="1" dirty="0">
                <a:latin typeface="inherit"/>
              </a:rPr>
              <a:t>HELP</a:t>
            </a:r>
            <a:endParaRPr lang="ru-RU" dirty="0"/>
          </a:p>
        </p:txBody>
      </p:sp>
      <p:sp>
        <p:nvSpPr>
          <p:cNvPr id="18" name="TextBox 17">
            <a:extLst>
              <a:ext uri="{FF2B5EF4-FFF2-40B4-BE49-F238E27FC236}">
                <a16:creationId xmlns:a16="http://schemas.microsoft.com/office/drawing/2014/main" xmlns="" id="{EDF93E73-DB02-4160-8AD4-F781800C1A45}"/>
              </a:ext>
            </a:extLst>
          </p:cNvPr>
          <p:cNvSpPr txBox="1"/>
          <p:nvPr/>
        </p:nvSpPr>
        <p:spPr>
          <a:xfrm>
            <a:off x="6379499" y="5085554"/>
            <a:ext cx="1376091" cy="369332"/>
          </a:xfrm>
          <a:prstGeom prst="rect">
            <a:avLst/>
          </a:prstGeom>
          <a:noFill/>
        </p:spPr>
        <p:txBody>
          <a:bodyPr wrap="square">
            <a:spAutoFit/>
          </a:bodyPr>
          <a:lstStyle/>
          <a:p>
            <a:r>
              <a:rPr lang="en-US" b="1" dirty="0">
                <a:latin typeface="inherit"/>
              </a:rPr>
              <a:t>MEAN</a:t>
            </a:r>
            <a:endParaRPr lang="ru-RU" dirty="0"/>
          </a:p>
        </p:txBody>
      </p:sp>
      <p:sp>
        <p:nvSpPr>
          <p:cNvPr id="20" name="TextBox 19">
            <a:extLst>
              <a:ext uri="{FF2B5EF4-FFF2-40B4-BE49-F238E27FC236}">
                <a16:creationId xmlns:a16="http://schemas.microsoft.com/office/drawing/2014/main" xmlns="" id="{C5A91F1B-054E-4FF9-B144-21274B6BAB0F}"/>
              </a:ext>
            </a:extLst>
          </p:cNvPr>
          <p:cNvSpPr txBox="1"/>
          <p:nvPr/>
        </p:nvSpPr>
        <p:spPr>
          <a:xfrm>
            <a:off x="6351645" y="6279028"/>
            <a:ext cx="1189664" cy="369332"/>
          </a:xfrm>
          <a:prstGeom prst="rect">
            <a:avLst/>
          </a:prstGeom>
          <a:noFill/>
        </p:spPr>
        <p:txBody>
          <a:bodyPr wrap="square">
            <a:spAutoFit/>
          </a:bodyPr>
          <a:lstStyle/>
          <a:p>
            <a:r>
              <a:rPr lang="en-US" sz="1800" b="1" i="0" dirty="0">
                <a:effectLst/>
                <a:latin typeface="inherit"/>
              </a:rPr>
              <a:t>DESCRIBE</a:t>
            </a:r>
            <a:endParaRPr lang="ru-RU" dirty="0"/>
          </a:p>
        </p:txBody>
      </p:sp>
      <p:sp>
        <p:nvSpPr>
          <p:cNvPr id="22" name="TextBox 21">
            <a:extLst>
              <a:ext uri="{FF2B5EF4-FFF2-40B4-BE49-F238E27FC236}">
                <a16:creationId xmlns:a16="http://schemas.microsoft.com/office/drawing/2014/main" xmlns="" id="{E57FA06F-E408-4D7A-8BA4-3B9E202AA167}"/>
              </a:ext>
            </a:extLst>
          </p:cNvPr>
          <p:cNvSpPr txBox="1"/>
          <p:nvPr/>
        </p:nvSpPr>
        <p:spPr>
          <a:xfrm>
            <a:off x="6316647" y="7472502"/>
            <a:ext cx="1269886" cy="369332"/>
          </a:xfrm>
          <a:prstGeom prst="rect">
            <a:avLst/>
          </a:prstGeom>
          <a:noFill/>
        </p:spPr>
        <p:txBody>
          <a:bodyPr wrap="square">
            <a:spAutoFit/>
          </a:bodyPr>
          <a:lstStyle/>
          <a:p>
            <a:r>
              <a:rPr lang="en-US" sz="1800" b="1" i="0" dirty="0">
                <a:effectLst/>
                <a:latin typeface="inherit"/>
              </a:rPr>
              <a:t>VARY</a:t>
            </a:r>
            <a:endParaRPr lang="ru-RU" dirty="0"/>
          </a:p>
        </p:txBody>
      </p:sp>
    </p:spTree>
    <p:extLst>
      <p:ext uri="{BB962C8B-B14F-4D97-AF65-F5344CB8AC3E}">
        <p14:creationId xmlns:p14="http://schemas.microsoft.com/office/powerpoint/2010/main" xmlns="" val="3496183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xmlns="" id="{FD34701D-02FC-45B3-81FC-D49E4C66334A}"/>
              </a:ext>
            </a:extLst>
          </p:cNvPr>
          <p:cNvSpPr txBox="1"/>
          <p:nvPr/>
        </p:nvSpPr>
        <p:spPr>
          <a:xfrm>
            <a:off x="855802" y="6305429"/>
            <a:ext cx="6630908" cy="3816429"/>
          </a:xfrm>
          <a:prstGeom prst="rect">
            <a:avLst/>
          </a:prstGeom>
          <a:noFill/>
        </p:spPr>
        <p:txBody>
          <a:bodyPr wrap="square">
            <a:spAutoFit/>
          </a:bodyPr>
          <a:lstStyle/>
          <a:p>
            <a:pPr algn="l" fontAlgn="base">
              <a:lnSpc>
                <a:spcPct val="200000"/>
              </a:lnSpc>
            </a:pPr>
            <a:r>
              <a:rPr lang="en-US" sz="1600" b="0" i="0" dirty="0">
                <a:effectLst/>
                <a:latin typeface="inherit"/>
              </a:rPr>
              <a:t>A) concerns           B) applies                  C) affects                     D) influences</a:t>
            </a:r>
          </a:p>
          <a:p>
            <a:pPr algn="l" fontAlgn="base">
              <a:lnSpc>
                <a:spcPct val="200000"/>
              </a:lnSpc>
            </a:pPr>
            <a:r>
              <a:rPr lang="en-US" sz="1600" b="0" i="0" dirty="0">
                <a:effectLst/>
                <a:latin typeface="inherit"/>
              </a:rPr>
              <a:t>A) say                     B) speak                    C) tell                            D) talk</a:t>
            </a:r>
          </a:p>
          <a:p>
            <a:pPr algn="l" fontAlgn="base">
              <a:lnSpc>
                <a:spcPct val="200000"/>
              </a:lnSpc>
            </a:pPr>
            <a:r>
              <a:rPr lang="en-US" sz="1600" b="0" i="0" dirty="0">
                <a:effectLst/>
                <a:latin typeface="inherit"/>
              </a:rPr>
              <a:t>A) counted            B) dealt                      C) judged                  </a:t>
            </a:r>
            <a:r>
              <a:rPr lang="en-US" sz="1600" dirty="0">
                <a:latin typeface="inherit"/>
              </a:rPr>
              <a:t>    </a:t>
            </a:r>
            <a:r>
              <a:rPr lang="en-US" sz="1600" b="0" i="0" dirty="0">
                <a:effectLst/>
                <a:latin typeface="inherit"/>
              </a:rPr>
              <a:t>D) treated</a:t>
            </a:r>
          </a:p>
          <a:p>
            <a:pPr algn="l" fontAlgn="base">
              <a:lnSpc>
                <a:spcPct val="200000"/>
              </a:lnSpc>
            </a:pPr>
            <a:r>
              <a:rPr lang="en-US" sz="1600" b="0" i="0" dirty="0">
                <a:effectLst/>
                <a:latin typeface="inherit"/>
              </a:rPr>
              <a:t>A) did                      B) made                    C) set                              D) put</a:t>
            </a:r>
          </a:p>
          <a:p>
            <a:pPr algn="l" fontAlgn="base">
              <a:lnSpc>
                <a:spcPct val="200000"/>
              </a:lnSpc>
            </a:pPr>
            <a:r>
              <a:rPr lang="en-US" sz="1600" b="0" i="0" dirty="0">
                <a:effectLst/>
                <a:latin typeface="inherit"/>
              </a:rPr>
              <a:t>A) however            B) although              C) therefore                  D) nevertheless</a:t>
            </a:r>
          </a:p>
          <a:p>
            <a:pPr algn="l" fontAlgn="base">
              <a:lnSpc>
                <a:spcPct val="200000"/>
              </a:lnSpc>
            </a:pPr>
            <a:r>
              <a:rPr lang="en-US" sz="1600" b="0" i="0" dirty="0">
                <a:effectLst/>
                <a:latin typeface="inherit"/>
              </a:rPr>
              <a:t>A) made                 B) did                         C) took                          D) held</a:t>
            </a:r>
          </a:p>
          <a:p>
            <a:pPr algn="l" fontAlgn="base">
              <a:lnSpc>
                <a:spcPct val="200000"/>
              </a:lnSpc>
            </a:pPr>
            <a:r>
              <a:rPr lang="en-US" sz="1600" b="0" i="0" dirty="0">
                <a:effectLst/>
                <a:latin typeface="inherit"/>
              </a:rPr>
              <a:t>A) off                      B) out                        C) in                               D) over</a:t>
            </a:r>
          </a:p>
          <a:p>
            <a:endParaRPr lang="en-US" b="0" i="0" dirty="0">
              <a:effectLst/>
              <a:latin typeface="Arial" panose="020B0604020202020204" pitchFamily="34" charset="0"/>
            </a:endParaRPr>
          </a:p>
        </p:txBody>
      </p:sp>
      <p:sp>
        <p:nvSpPr>
          <p:cNvPr id="3" name="TextBox 2">
            <a:extLst>
              <a:ext uri="{FF2B5EF4-FFF2-40B4-BE49-F238E27FC236}">
                <a16:creationId xmlns:a16="http://schemas.microsoft.com/office/drawing/2014/main" xmlns="" id="{1F9FC970-2277-4BE2-94E0-F0866502333F}"/>
              </a:ext>
            </a:extLst>
          </p:cNvPr>
          <p:cNvSpPr txBox="1"/>
          <p:nvPr/>
        </p:nvSpPr>
        <p:spPr>
          <a:xfrm>
            <a:off x="222364" y="145533"/>
            <a:ext cx="7382435" cy="1354217"/>
          </a:xfrm>
          <a:prstGeom prst="rect">
            <a:avLst/>
          </a:prstGeom>
          <a:noFill/>
        </p:spPr>
        <p:txBody>
          <a:bodyPr wrap="square">
            <a:spAutoFit/>
          </a:bodyPr>
          <a:lstStyle/>
          <a:p>
            <a:pPr algn="l" fontAlgn="base"/>
            <a:r>
              <a:rPr lang="ru-RU" sz="1600" b="0" i="1" dirty="0">
                <a:effectLst/>
                <a:latin typeface="inherit"/>
              </a:rPr>
              <a:t>Прочитайте текст с пропусками, обозначенными номерами </a:t>
            </a:r>
            <a:r>
              <a:rPr lang="en-US" sz="1600" b="1" i="1" dirty="0">
                <a:latin typeface="inherit"/>
              </a:rPr>
              <a:t>30</a:t>
            </a:r>
            <a:r>
              <a:rPr lang="ru-RU" sz="1600" b="1" i="1" dirty="0">
                <a:effectLst/>
                <a:latin typeface="inherit"/>
              </a:rPr>
              <a:t> – </a:t>
            </a:r>
            <a:r>
              <a:rPr lang="en-US" sz="1600" b="1" i="1" dirty="0">
                <a:effectLst/>
                <a:latin typeface="inherit"/>
              </a:rPr>
              <a:t>36</a:t>
            </a:r>
            <a:r>
              <a:rPr lang="ru-RU" sz="1600" b="0" i="1" dirty="0">
                <a:effectLst/>
                <a:latin typeface="inherit"/>
              </a:rPr>
              <a:t>.</a:t>
            </a:r>
            <a:endParaRPr lang="en-US" sz="1600" b="0" i="1" dirty="0">
              <a:effectLst/>
              <a:latin typeface="inherit"/>
            </a:endParaRPr>
          </a:p>
          <a:p>
            <a:pPr algn="l" fontAlgn="base"/>
            <a:r>
              <a:rPr lang="ru-RU" sz="1600" b="0" i="1" dirty="0">
                <a:effectLst/>
                <a:latin typeface="inherit"/>
              </a:rPr>
              <a:t> Эти номера соответствуют заданиям </a:t>
            </a:r>
            <a:r>
              <a:rPr lang="en-US" sz="1600" b="1" i="1" dirty="0">
                <a:latin typeface="inherit"/>
              </a:rPr>
              <a:t>30</a:t>
            </a:r>
            <a:r>
              <a:rPr lang="ru-RU" sz="1600" b="1" i="1" dirty="0">
                <a:effectLst/>
                <a:latin typeface="inherit"/>
              </a:rPr>
              <a:t> – </a:t>
            </a:r>
            <a:r>
              <a:rPr lang="en-US" sz="1600" b="1" i="1" dirty="0">
                <a:effectLst/>
                <a:latin typeface="inherit"/>
              </a:rPr>
              <a:t>36</a:t>
            </a:r>
            <a:r>
              <a:rPr lang="ru-RU" sz="1600" b="0" i="1" dirty="0">
                <a:effectLst/>
                <a:latin typeface="inherit"/>
              </a:rPr>
              <a:t>, в которых представлены возможные варианты ответов (А, B, C, D). Установите соответствие номера пропуска варианту ответа. </a:t>
            </a:r>
            <a:endParaRPr lang="ru-RU" sz="1600" b="0" i="0" dirty="0">
              <a:effectLst/>
              <a:latin typeface="Arial" panose="020B0604020202020204" pitchFamily="34" charset="0"/>
            </a:endParaRPr>
          </a:p>
          <a:p>
            <a:pPr algn="l" fontAlgn="base"/>
            <a:r>
              <a:rPr lang="ru-RU" b="0" i="0" dirty="0">
                <a:solidFill>
                  <a:srgbClr val="555555"/>
                </a:solidFill>
                <a:effectLst/>
                <a:latin typeface="Arial" panose="020B0604020202020204" pitchFamily="34" charset="0"/>
              </a:rPr>
              <a:t> </a:t>
            </a:r>
          </a:p>
        </p:txBody>
      </p:sp>
      <p:sp>
        <p:nvSpPr>
          <p:cNvPr id="5" name="TextBox 4">
            <a:extLst>
              <a:ext uri="{FF2B5EF4-FFF2-40B4-BE49-F238E27FC236}">
                <a16:creationId xmlns:a16="http://schemas.microsoft.com/office/drawing/2014/main" xmlns="" id="{14999660-9565-4C2C-9F6B-37A4FD5D2FE0}"/>
              </a:ext>
            </a:extLst>
          </p:cNvPr>
          <p:cNvSpPr txBox="1"/>
          <p:nvPr/>
        </p:nvSpPr>
        <p:spPr>
          <a:xfrm>
            <a:off x="222364" y="1097957"/>
            <a:ext cx="7234518" cy="5878532"/>
          </a:xfrm>
          <a:prstGeom prst="rect">
            <a:avLst/>
          </a:prstGeom>
          <a:noFill/>
        </p:spPr>
        <p:txBody>
          <a:bodyPr wrap="square">
            <a:spAutoFit/>
          </a:bodyPr>
          <a:lstStyle/>
          <a:p>
            <a:pPr algn="ctr" fontAlgn="base"/>
            <a:r>
              <a:rPr lang="en-US" sz="1500" b="1" i="0" dirty="0">
                <a:effectLst/>
                <a:latin typeface="inherit"/>
              </a:rPr>
              <a:t>My family</a:t>
            </a:r>
            <a:endParaRPr lang="en-US" sz="1500" b="0" i="0" dirty="0">
              <a:effectLst/>
              <a:latin typeface="Arial" panose="020B0604020202020204" pitchFamily="34" charset="0"/>
            </a:endParaRPr>
          </a:p>
          <a:p>
            <a:pPr algn="l" fontAlgn="base"/>
            <a:r>
              <a:rPr lang="en-US" sz="1500" b="0" i="0" dirty="0">
                <a:effectLst/>
                <a:latin typeface="Arial" panose="020B0604020202020204" pitchFamily="34" charset="0"/>
              </a:rPr>
              <a:t> </a:t>
            </a:r>
          </a:p>
          <a:p>
            <a:pPr algn="l" fontAlgn="base"/>
            <a:r>
              <a:rPr lang="en-US" sz="1500" b="0" i="0" dirty="0">
                <a:effectLst/>
                <a:latin typeface="Arial" panose="020B0604020202020204" pitchFamily="34" charset="0"/>
              </a:rPr>
              <a:t>I don’t believe anyone could describe me as a snob. However, I do believe that the saying “There’s a place for everything, and everything has its place” </a:t>
            </a:r>
            <a:r>
              <a:rPr lang="en-US" sz="1500" b="1" i="0" dirty="0">
                <a:effectLst/>
                <a:latin typeface="inherit"/>
              </a:rPr>
              <a:t>(1) </a:t>
            </a:r>
            <a:r>
              <a:rPr lang="en-US" sz="1500" b="0" i="0" dirty="0">
                <a:effectLst/>
                <a:latin typeface="Arial" panose="020B0604020202020204" pitchFamily="34" charset="0"/>
              </a:rPr>
              <a:t>_______ equally well to human beings.</a:t>
            </a:r>
          </a:p>
          <a:p>
            <a:pPr algn="l" fontAlgn="base"/>
            <a:r>
              <a:rPr lang="en-US" sz="1500" b="0" i="0" dirty="0">
                <a:effectLst/>
                <a:latin typeface="Arial" panose="020B0604020202020204" pitchFamily="34" charset="0"/>
              </a:rPr>
              <a:t>I was born in Yorkshire in Victorian times and I can safely </a:t>
            </a:r>
            <a:r>
              <a:rPr lang="en-US" sz="1500" b="1" i="0" dirty="0">
                <a:effectLst/>
                <a:latin typeface="inherit"/>
              </a:rPr>
              <a:t>(2) </a:t>
            </a:r>
            <a:r>
              <a:rPr lang="en-US" sz="1500" b="0" i="0" dirty="0">
                <a:effectLst/>
                <a:latin typeface="Arial" panose="020B0604020202020204" pitchFamily="34" charset="0"/>
              </a:rPr>
              <a:t>_______ that during this period my family played a considerable role. My father, Sir Raymond Hardcastle, was not only an inventor and industrialist of great imagination and skill, but he also built up one of the nation’s most successful companies. At the same time he always </a:t>
            </a:r>
            <a:r>
              <a:rPr lang="en-US" sz="1500" b="1" i="0" dirty="0">
                <a:effectLst/>
                <a:latin typeface="inherit"/>
              </a:rPr>
              <a:t>(3) </a:t>
            </a:r>
            <a:r>
              <a:rPr lang="en-US" sz="1500" b="0" i="0" dirty="0">
                <a:effectLst/>
                <a:latin typeface="Arial" panose="020B0604020202020204" pitchFamily="34" charset="0"/>
              </a:rPr>
              <a:t>_______ his workers as if they were all part of the family. Indeed it was this example that he </a:t>
            </a:r>
            <a:r>
              <a:rPr lang="en-US" sz="1500" b="1" i="0" dirty="0">
                <a:effectLst/>
                <a:latin typeface="inherit"/>
              </a:rPr>
              <a:t>(4) </a:t>
            </a:r>
            <a:r>
              <a:rPr lang="en-US" sz="1500" b="0" i="0" dirty="0">
                <a:effectLst/>
                <a:latin typeface="Arial" panose="020B0604020202020204" pitchFamily="34" charset="0"/>
              </a:rPr>
              <a:t>_______, whenever he dealt with those less fortunate than himself that has been the benchmark by which I have attempted to conduct my own life.</a:t>
            </a:r>
          </a:p>
          <a:p>
            <a:pPr algn="l" fontAlgn="base"/>
            <a:r>
              <a:rPr lang="en-US" sz="1500" b="0" i="0" dirty="0">
                <a:effectLst/>
                <a:latin typeface="Arial" panose="020B0604020202020204" pitchFamily="34" charset="0"/>
              </a:rPr>
              <a:t>I have no brothers and just one elder sister, Amy. </a:t>
            </a:r>
            <a:r>
              <a:rPr lang="en-US" sz="1500" b="1" i="0" dirty="0">
                <a:effectLst/>
                <a:latin typeface="inherit"/>
              </a:rPr>
              <a:t>(5) </a:t>
            </a:r>
            <a:r>
              <a:rPr lang="en-US" sz="1500" b="0" i="0" dirty="0">
                <a:effectLst/>
                <a:latin typeface="Arial" panose="020B0604020202020204" pitchFamily="34" charset="0"/>
              </a:rPr>
              <a:t>_______ there were only a couple of years between us, I cannot pretend that we were even particularly close, perhaps because I was an outgoing child, while she was shy and reserved. Her only interests in life were gardening, crochet work and the occasional visit to Scarborough festival. She never </a:t>
            </a:r>
            <a:r>
              <a:rPr lang="en-US" sz="1500" b="1" i="0" dirty="0">
                <a:effectLst/>
                <a:latin typeface="inherit"/>
              </a:rPr>
              <a:t>(6) </a:t>
            </a:r>
            <a:r>
              <a:rPr lang="en-US" sz="1500" b="0" i="0" dirty="0">
                <a:effectLst/>
                <a:latin typeface="Arial" panose="020B0604020202020204" pitchFamily="34" charset="0"/>
              </a:rPr>
              <a:t>_______ an attempt to get out of the family circle.</a:t>
            </a:r>
          </a:p>
          <a:p>
            <a:pPr algn="l" fontAlgn="base"/>
            <a:r>
              <a:rPr lang="en-US" sz="1500" b="0" i="0" dirty="0">
                <a:effectLst/>
                <a:latin typeface="Arial" panose="020B0604020202020204" pitchFamily="34" charset="0"/>
              </a:rPr>
              <a:t>Gerald and I first met when I had been a houseguest at Lord Fanshaw’s country home in Norfolk. As it turned </a:t>
            </a:r>
            <a:r>
              <a:rPr lang="en-US" sz="1500" b="1" i="0" dirty="0">
                <a:effectLst/>
                <a:latin typeface="inherit"/>
              </a:rPr>
              <a:t>(7) </a:t>
            </a:r>
            <a:r>
              <a:rPr lang="en-US" sz="1500" b="0" i="0" dirty="0">
                <a:effectLst/>
                <a:latin typeface="Arial" panose="020B0604020202020204" pitchFamily="34" charset="0"/>
              </a:rPr>
              <a:t>_______, we had much in common. We were married in July 1895 and our son Guy was born a year later. My father simply doted on Guy and left everything to him.</a:t>
            </a:r>
          </a:p>
          <a:p>
            <a:pPr algn="l" fontAlgn="base"/>
            <a:r>
              <a:rPr lang="en-US" sz="1500" b="0" i="0" dirty="0">
                <a:effectLst/>
                <a:latin typeface="Arial" panose="020B0604020202020204" pitchFamily="34" charset="0"/>
              </a:rPr>
              <a:t> </a:t>
            </a:r>
          </a:p>
          <a:p>
            <a:pPr algn="l" fontAlgn="base"/>
            <a:r>
              <a:rPr lang="en-US" sz="1600" b="0" i="0" dirty="0">
                <a:solidFill>
                  <a:srgbClr val="555555"/>
                </a:solidFill>
                <a:effectLst/>
                <a:latin typeface="Arial" panose="020B0604020202020204" pitchFamily="34" charset="0"/>
              </a:rPr>
              <a:t> </a:t>
            </a:r>
          </a:p>
        </p:txBody>
      </p:sp>
      <p:sp>
        <p:nvSpPr>
          <p:cNvPr id="9" name="Прямоугольник 8">
            <a:extLst>
              <a:ext uri="{FF2B5EF4-FFF2-40B4-BE49-F238E27FC236}">
                <a16:creationId xmlns:a16="http://schemas.microsoft.com/office/drawing/2014/main" xmlns="" id="{F4F6719A-E208-48ED-8C73-800FA70140EF}"/>
              </a:ext>
            </a:extLst>
          </p:cNvPr>
          <p:cNvSpPr/>
          <p:nvPr/>
        </p:nvSpPr>
        <p:spPr>
          <a:xfrm>
            <a:off x="5144834" y="2258831"/>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r>
              <a:rPr lang="ru-RU" sz="1400" b="1" dirty="0">
                <a:solidFill>
                  <a:schemeClr val="tx1"/>
                </a:solidFill>
              </a:rPr>
              <a:t>1</a:t>
            </a:r>
          </a:p>
        </p:txBody>
      </p:sp>
      <p:sp>
        <p:nvSpPr>
          <p:cNvPr id="10" name="Прямоугольник 9">
            <a:extLst>
              <a:ext uri="{FF2B5EF4-FFF2-40B4-BE49-F238E27FC236}">
                <a16:creationId xmlns:a16="http://schemas.microsoft.com/office/drawing/2014/main" xmlns="" id="{15923E00-0B72-490C-B921-AB9003A7CD32}"/>
              </a:ext>
            </a:extLst>
          </p:cNvPr>
          <p:cNvSpPr/>
          <p:nvPr/>
        </p:nvSpPr>
        <p:spPr>
          <a:xfrm>
            <a:off x="6061042" y="1823234"/>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r>
              <a:rPr lang="ru-RU" sz="1400" b="1" dirty="0">
                <a:solidFill>
                  <a:schemeClr val="tx1"/>
                </a:solidFill>
              </a:rPr>
              <a:t>0</a:t>
            </a:r>
          </a:p>
        </p:txBody>
      </p:sp>
      <p:sp>
        <p:nvSpPr>
          <p:cNvPr id="11" name="Прямоугольник 10">
            <a:extLst>
              <a:ext uri="{FF2B5EF4-FFF2-40B4-BE49-F238E27FC236}">
                <a16:creationId xmlns:a16="http://schemas.microsoft.com/office/drawing/2014/main" xmlns="" id="{7EF06DD3-3AA0-4903-B217-9B970ADFBFEC}"/>
              </a:ext>
            </a:extLst>
          </p:cNvPr>
          <p:cNvSpPr/>
          <p:nvPr/>
        </p:nvSpPr>
        <p:spPr>
          <a:xfrm>
            <a:off x="1607683" y="3169756"/>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r>
              <a:rPr lang="ru-RU" sz="1400" b="1" dirty="0">
                <a:solidFill>
                  <a:schemeClr val="tx1"/>
                </a:solidFill>
              </a:rPr>
              <a:t>2</a:t>
            </a:r>
          </a:p>
        </p:txBody>
      </p:sp>
      <p:sp>
        <p:nvSpPr>
          <p:cNvPr id="12" name="Прямоугольник 11">
            <a:extLst>
              <a:ext uri="{FF2B5EF4-FFF2-40B4-BE49-F238E27FC236}">
                <a16:creationId xmlns:a16="http://schemas.microsoft.com/office/drawing/2014/main" xmlns="" id="{285B12D0-D08A-4416-896C-F461B12493C6}"/>
              </a:ext>
            </a:extLst>
          </p:cNvPr>
          <p:cNvSpPr/>
          <p:nvPr/>
        </p:nvSpPr>
        <p:spPr>
          <a:xfrm>
            <a:off x="2612343" y="3418056"/>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r>
              <a:rPr lang="ru-RU" sz="1400" b="1" dirty="0">
                <a:solidFill>
                  <a:schemeClr val="tx1"/>
                </a:solidFill>
              </a:rPr>
              <a:t>3</a:t>
            </a:r>
          </a:p>
        </p:txBody>
      </p:sp>
      <p:sp>
        <p:nvSpPr>
          <p:cNvPr id="14" name="Прямоугольник 13">
            <a:extLst>
              <a:ext uri="{FF2B5EF4-FFF2-40B4-BE49-F238E27FC236}">
                <a16:creationId xmlns:a16="http://schemas.microsoft.com/office/drawing/2014/main" xmlns="" id="{79518202-D06E-4074-A5DC-CBF5B46F561D}"/>
              </a:ext>
            </a:extLst>
          </p:cNvPr>
          <p:cNvSpPr/>
          <p:nvPr/>
        </p:nvSpPr>
        <p:spPr>
          <a:xfrm>
            <a:off x="4487323" y="4105034"/>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r>
              <a:rPr lang="ru-RU" sz="1400" b="1" dirty="0">
                <a:solidFill>
                  <a:schemeClr val="tx1"/>
                </a:solidFill>
              </a:rPr>
              <a:t>4</a:t>
            </a:r>
          </a:p>
        </p:txBody>
      </p:sp>
      <p:sp>
        <p:nvSpPr>
          <p:cNvPr id="15" name="Прямоугольник 14">
            <a:extLst>
              <a:ext uri="{FF2B5EF4-FFF2-40B4-BE49-F238E27FC236}">
                <a16:creationId xmlns:a16="http://schemas.microsoft.com/office/drawing/2014/main" xmlns="" id="{35AD0864-643E-4E88-AA0C-743A840CADD6}"/>
              </a:ext>
            </a:extLst>
          </p:cNvPr>
          <p:cNvSpPr/>
          <p:nvPr/>
        </p:nvSpPr>
        <p:spPr>
          <a:xfrm>
            <a:off x="3080398" y="5050537"/>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r>
              <a:rPr lang="ru-RU" sz="1400" b="1" dirty="0">
                <a:solidFill>
                  <a:schemeClr val="tx1"/>
                </a:solidFill>
              </a:rPr>
              <a:t>5</a:t>
            </a:r>
          </a:p>
        </p:txBody>
      </p:sp>
      <p:sp>
        <p:nvSpPr>
          <p:cNvPr id="16" name="Прямоугольник 15">
            <a:extLst>
              <a:ext uri="{FF2B5EF4-FFF2-40B4-BE49-F238E27FC236}">
                <a16:creationId xmlns:a16="http://schemas.microsoft.com/office/drawing/2014/main" xmlns="" id="{CD33B066-3783-4025-A718-8DFB03639E38}"/>
              </a:ext>
            </a:extLst>
          </p:cNvPr>
          <p:cNvSpPr/>
          <p:nvPr/>
        </p:nvSpPr>
        <p:spPr>
          <a:xfrm>
            <a:off x="2759572" y="5683680"/>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r>
              <a:rPr lang="ru-RU" sz="1400" b="1" dirty="0">
                <a:solidFill>
                  <a:schemeClr val="tx1"/>
                </a:solidFill>
              </a:rPr>
              <a:t>6</a:t>
            </a:r>
          </a:p>
        </p:txBody>
      </p:sp>
      <p:sp>
        <p:nvSpPr>
          <p:cNvPr id="17" name="Прямоугольник 16">
            <a:extLst>
              <a:ext uri="{FF2B5EF4-FFF2-40B4-BE49-F238E27FC236}">
                <a16:creationId xmlns:a16="http://schemas.microsoft.com/office/drawing/2014/main" xmlns="" id="{E4D44CED-4F71-4914-B111-FE6801C11491}"/>
              </a:ext>
            </a:extLst>
          </p:cNvPr>
          <p:cNvSpPr/>
          <p:nvPr/>
        </p:nvSpPr>
        <p:spPr>
          <a:xfrm>
            <a:off x="345974" y="6469635"/>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r>
              <a:rPr lang="ru-RU" sz="1400" b="1" dirty="0">
                <a:solidFill>
                  <a:schemeClr val="tx1"/>
                </a:solidFill>
              </a:rPr>
              <a:t>0</a:t>
            </a:r>
          </a:p>
        </p:txBody>
      </p:sp>
      <p:sp>
        <p:nvSpPr>
          <p:cNvPr id="18" name="Прямоугольник 17">
            <a:extLst>
              <a:ext uri="{FF2B5EF4-FFF2-40B4-BE49-F238E27FC236}">
                <a16:creationId xmlns:a16="http://schemas.microsoft.com/office/drawing/2014/main" xmlns="" id="{18E9C96F-84EA-4EDD-8A10-284AAAFFEFC5}"/>
              </a:ext>
            </a:extLst>
          </p:cNvPr>
          <p:cNvSpPr/>
          <p:nvPr/>
        </p:nvSpPr>
        <p:spPr>
          <a:xfrm>
            <a:off x="332501" y="6921712"/>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r>
              <a:rPr lang="ru-RU" sz="1400" b="1" dirty="0">
                <a:solidFill>
                  <a:schemeClr val="tx1"/>
                </a:solidFill>
              </a:rPr>
              <a:t>1</a:t>
            </a:r>
          </a:p>
        </p:txBody>
      </p:sp>
      <p:sp>
        <p:nvSpPr>
          <p:cNvPr id="19" name="Прямоугольник 18">
            <a:extLst>
              <a:ext uri="{FF2B5EF4-FFF2-40B4-BE49-F238E27FC236}">
                <a16:creationId xmlns:a16="http://schemas.microsoft.com/office/drawing/2014/main" xmlns="" id="{30568D0E-759F-40F8-B3E6-414A4F37727C}"/>
              </a:ext>
            </a:extLst>
          </p:cNvPr>
          <p:cNvSpPr/>
          <p:nvPr/>
        </p:nvSpPr>
        <p:spPr>
          <a:xfrm>
            <a:off x="342471" y="7414763"/>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r>
              <a:rPr lang="ru-RU" sz="1400" b="1" dirty="0">
                <a:solidFill>
                  <a:schemeClr val="tx1"/>
                </a:solidFill>
              </a:rPr>
              <a:t>2</a:t>
            </a:r>
          </a:p>
        </p:txBody>
      </p:sp>
      <p:sp>
        <p:nvSpPr>
          <p:cNvPr id="20" name="Прямоугольник 19">
            <a:extLst>
              <a:ext uri="{FF2B5EF4-FFF2-40B4-BE49-F238E27FC236}">
                <a16:creationId xmlns:a16="http://schemas.microsoft.com/office/drawing/2014/main" xmlns="" id="{5A4EDD6F-295B-42C4-8FDB-3B645CC5E551}"/>
              </a:ext>
            </a:extLst>
          </p:cNvPr>
          <p:cNvSpPr/>
          <p:nvPr/>
        </p:nvSpPr>
        <p:spPr>
          <a:xfrm>
            <a:off x="345973" y="7918018"/>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r>
              <a:rPr lang="ru-RU" sz="1400" b="1" dirty="0">
                <a:solidFill>
                  <a:schemeClr val="tx1"/>
                </a:solidFill>
              </a:rPr>
              <a:t>3</a:t>
            </a:r>
          </a:p>
        </p:txBody>
      </p:sp>
      <p:sp>
        <p:nvSpPr>
          <p:cNvPr id="21" name="Прямоугольник 20">
            <a:extLst>
              <a:ext uri="{FF2B5EF4-FFF2-40B4-BE49-F238E27FC236}">
                <a16:creationId xmlns:a16="http://schemas.microsoft.com/office/drawing/2014/main" xmlns="" id="{8AF1ADD0-F2D3-4407-A873-798381FB1B05}"/>
              </a:ext>
            </a:extLst>
          </p:cNvPr>
          <p:cNvSpPr/>
          <p:nvPr/>
        </p:nvSpPr>
        <p:spPr>
          <a:xfrm>
            <a:off x="331695" y="8435499"/>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rPr>
              <a:t>34</a:t>
            </a:r>
          </a:p>
        </p:txBody>
      </p:sp>
      <p:sp>
        <p:nvSpPr>
          <p:cNvPr id="22" name="Прямоугольник 21">
            <a:extLst>
              <a:ext uri="{FF2B5EF4-FFF2-40B4-BE49-F238E27FC236}">
                <a16:creationId xmlns:a16="http://schemas.microsoft.com/office/drawing/2014/main" xmlns="" id="{021C48D6-A0C5-4DBC-BCA3-7EF964A5F016}"/>
              </a:ext>
            </a:extLst>
          </p:cNvPr>
          <p:cNvSpPr/>
          <p:nvPr/>
        </p:nvSpPr>
        <p:spPr>
          <a:xfrm>
            <a:off x="308072" y="8928550"/>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r>
              <a:rPr lang="ru-RU" sz="1400" b="1" dirty="0">
                <a:solidFill>
                  <a:schemeClr val="tx1"/>
                </a:solidFill>
              </a:rPr>
              <a:t>5</a:t>
            </a:r>
          </a:p>
        </p:txBody>
      </p:sp>
      <p:sp>
        <p:nvSpPr>
          <p:cNvPr id="23" name="Прямоугольник 22">
            <a:extLst>
              <a:ext uri="{FF2B5EF4-FFF2-40B4-BE49-F238E27FC236}">
                <a16:creationId xmlns:a16="http://schemas.microsoft.com/office/drawing/2014/main" xmlns="" id="{D413ADC4-DB67-4E4B-A656-E65ED3C70A22}"/>
              </a:ext>
            </a:extLst>
          </p:cNvPr>
          <p:cNvSpPr/>
          <p:nvPr/>
        </p:nvSpPr>
        <p:spPr>
          <a:xfrm>
            <a:off x="345974" y="9421601"/>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r>
              <a:rPr lang="ru-RU" sz="1400" b="1" dirty="0">
                <a:solidFill>
                  <a:schemeClr val="tx1"/>
                </a:solidFill>
              </a:rPr>
              <a:t>6</a:t>
            </a:r>
          </a:p>
        </p:txBody>
      </p:sp>
    </p:spTree>
    <p:extLst>
      <p:ext uri="{BB962C8B-B14F-4D97-AF65-F5344CB8AC3E}">
        <p14:creationId xmlns:p14="http://schemas.microsoft.com/office/powerpoint/2010/main" xmlns="" val="4240219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1AE75B57-B0AF-45BA-BFA6-C254D7E9D215}"/>
              </a:ext>
            </a:extLst>
          </p:cNvPr>
          <p:cNvSpPr/>
          <p:nvPr/>
        </p:nvSpPr>
        <p:spPr>
          <a:xfrm>
            <a:off x="595686" y="75245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a:t>
            </a:r>
            <a:r>
              <a:rPr lang="ru-RU" sz="2400" b="1" dirty="0">
                <a:solidFill>
                  <a:schemeClr val="tx1"/>
                </a:solidFill>
              </a:rPr>
              <a:t>7</a:t>
            </a:r>
          </a:p>
        </p:txBody>
      </p:sp>
      <p:graphicFrame>
        <p:nvGraphicFramePr>
          <p:cNvPr id="3" name="Таблица 2">
            <a:extLst>
              <a:ext uri="{FF2B5EF4-FFF2-40B4-BE49-F238E27FC236}">
                <a16:creationId xmlns:a16="http://schemas.microsoft.com/office/drawing/2014/main" xmlns="" id="{8C41CA51-81CE-47CD-9E0C-118FB31B4AA1}"/>
              </a:ext>
            </a:extLst>
          </p:cNvPr>
          <p:cNvGraphicFramePr>
            <a:graphicFrameLocks noGrp="1"/>
          </p:cNvGraphicFramePr>
          <p:nvPr>
            <p:extLst>
              <p:ext uri="{D42A27DB-BD31-4B8C-83A1-F6EECF244321}">
                <p14:modId xmlns:p14="http://schemas.microsoft.com/office/powerpoint/2010/main" xmlns="" val="1634621817"/>
              </p:ext>
            </p:extLst>
          </p:nvPr>
        </p:nvGraphicFramePr>
        <p:xfrm>
          <a:off x="542093" y="1494243"/>
          <a:ext cx="6856969" cy="882257"/>
        </p:xfrm>
        <a:graphic>
          <a:graphicData uri="http://schemas.openxmlformats.org/drawingml/2006/table">
            <a:tbl>
              <a:tblPr/>
              <a:tblGrid>
                <a:gridCol w="6856969">
                  <a:extLst>
                    <a:ext uri="{9D8B030D-6E8A-4147-A177-3AD203B41FA5}">
                      <a16:colId xmlns:a16="http://schemas.microsoft.com/office/drawing/2014/main" xmlns="" val="4118514690"/>
                    </a:ext>
                  </a:extLst>
                </a:gridCol>
              </a:tblGrid>
              <a:tr h="882257">
                <a:tc>
                  <a:txBody>
                    <a:bodyPr/>
                    <a:lstStyle/>
                    <a:p>
                      <a:r>
                        <a:rPr lang="en-US" sz="1800" b="0" i="0" dirty="0">
                          <a:solidFill>
                            <a:srgbClr val="000000"/>
                          </a:solidFill>
                          <a:effectLst/>
                          <a:latin typeface="Arial" panose="020B0604020202020204" pitchFamily="34" charset="0"/>
                          <a:cs typeface="Arial" panose="020B0604020202020204" pitchFamily="34" charset="0"/>
                        </a:rPr>
                        <a:t>You have received an email message from your English-speaking pen-friend Sandra: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28848229"/>
                  </a:ext>
                </a:extLst>
              </a:tr>
            </a:tbl>
          </a:graphicData>
        </a:graphic>
      </p:graphicFrame>
      <p:sp>
        <p:nvSpPr>
          <p:cNvPr id="7" name="Rectangle 1">
            <a:extLst>
              <a:ext uri="{FF2B5EF4-FFF2-40B4-BE49-F238E27FC236}">
                <a16:creationId xmlns:a16="http://schemas.microsoft.com/office/drawing/2014/main" xmlns="" id="{F0304119-7A94-4D68-865B-6D44171D53E6}"/>
              </a:ext>
            </a:extLst>
          </p:cNvPr>
          <p:cNvSpPr>
            <a:spLocks noChangeArrowheads="1"/>
          </p:cNvSpPr>
          <p:nvPr/>
        </p:nvSpPr>
        <p:spPr bwMode="auto">
          <a:xfrm>
            <a:off x="1160463" y="5892800"/>
            <a:ext cx="755967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0" name="Прямоугольник 9">
            <a:extLst>
              <a:ext uri="{FF2B5EF4-FFF2-40B4-BE49-F238E27FC236}">
                <a16:creationId xmlns:a16="http://schemas.microsoft.com/office/drawing/2014/main" xmlns="" id="{4FC1CF1E-9592-46CF-AA86-5DC442FAB0E7}"/>
              </a:ext>
            </a:extLst>
          </p:cNvPr>
          <p:cNvSpPr/>
          <p:nvPr/>
        </p:nvSpPr>
        <p:spPr>
          <a:xfrm>
            <a:off x="1284934" y="594712"/>
            <a:ext cx="5679055"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a:t>
            </a: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4</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Письм</a:t>
            </a:r>
            <a:r>
              <a:rPr lang="ru-RU" sz="3600" b="1" dirty="0">
                <a:ln w="9525">
                  <a:solidFill>
                    <a:schemeClr val="bg1"/>
                  </a:solidFill>
                  <a:prstDash val="solid"/>
                </a:ln>
                <a:effectLst>
                  <a:outerShdw blurRad="12700" dist="38100" dir="2700000" algn="tl" rotWithShape="0">
                    <a:schemeClr val="bg1">
                      <a:lumMod val="50000"/>
                    </a:schemeClr>
                  </a:outerShdw>
                </a:effectLst>
              </a:rPr>
              <a:t>енная речь</a:t>
            </a:r>
            <a:endPar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aphicFrame>
        <p:nvGraphicFramePr>
          <p:cNvPr id="12" name="Таблица 11">
            <a:extLst>
              <a:ext uri="{FF2B5EF4-FFF2-40B4-BE49-F238E27FC236}">
                <a16:creationId xmlns:a16="http://schemas.microsoft.com/office/drawing/2014/main" xmlns="" id="{EE5B6E77-DB98-490F-A1B6-A6B7FD3C2C33}"/>
              </a:ext>
            </a:extLst>
          </p:cNvPr>
          <p:cNvGraphicFramePr>
            <a:graphicFrameLocks noGrp="1"/>
          </p:cNvGraphicFramePr>
          <p:nvPr>
            <p:extLst>
              <p:ext uri="{D42A27DB-BD31-4B8C-83A1-F6EECF244321}">
                <p14:modId xmlns:p14="http://schemas.microsoft.com/office/powerpoint/2010/main" xmlns="" val="3908099326"/>
              </p:ext>
            </p:extLst>
          </p:nvPr>
        </p:nvGraphicFramePr>
        <p:xfrm>
          <a:off x="546711" y="2668760"/>
          <a:ext cx="6847734" cy="2484120"/>
        </p:xfrm>
        <a:graphic>
          <a:graphicData uri="http://schemas.openxmlformats.org/drawingml/2006/table">
            <a:tbl>
              <a:tblPr firstRow="1" bandRow="1">
                <a:tableStyleId>{5940675A-B579-460E-94D1-54222C63F5DA}</a:tableStyleId>
              </a:tblPr>
              <a:tblGrid>
                <a:gridCol w="6847734">
                  <a:extLst>
                    <a:ext uri="{9D8B030D-6E8A-4147-A177-3AD203B41FA5}">
                      <a16:colId xmlns:a16="http://schemas.microsoft.com/office/drawing/2014/main" xmlns="" val="629345109"/>
                    </a:ext>
                  </a:extLst>
                </a:gridCol>
              </a:tblGrid>
              <a:tr h="370840">
                <a:tc>
                  <a:txBody>
                    <a:bodyPr/>
                    <a:lstStyle/>
                    <a:p>
                      <a:r>
                        <a:rPr lang="en-US" sz="1600" b="1" i="0" dirty="0">
                          <a:latin typeface="+mn-lt"/>
                          <a:cs typeface="Times New Roman" panose="02020603050405020304" pitchFamily="18" charset="0"/>
                        </a:rPr>
                        <a:t>From: Sandra @mail.uk</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3575182255"/>
                  </a:ext>
                </a:extLst>
              </a:tr>
              <a:tr h="370840">
                <a:tc>
                  <a:txBody>
                    <a:bodyPr/>
                    <a:lstStyle/>
                    <a:p>
                      <a:r>
                        <a:rPr lang="en-US" sz="1600" b="1" i="0" dirty="0">
                          <a:latin typeface="+mn-lt"/>
                          <a:cs typeface="Times New Roman" panose="02020603050405020304" pitchFamily="18" charset="0"/>
                        </a:rPr>
                        <a:t>To: Russian_friend@ege.ru</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2651196118"/>
                  </a:ext>
                </a:extLst>
              </a:tr>
              <a:tr h="370840">
                <a:tc>
                  <a:txBody>
                    <a:bodyPr/>
                    <a:lstStyle/>
                    <a:p>
                      <a:r>
                        <a:rPr lang="en-US" sz="1600" b="1" i="0" dirty="0">
                          <a:latin typeface="+mn-lt"/>
                          <a:cs typeface="Times New Roman" panose="02020603050405020304" pitchFamily="18" charset="0"/>
                        </a:rPr>
                        <a:t>Subject: Food</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2772000494"/>
                  </a:ext>
                </a:extLst>
              </a:tr>
              <a:tr h="370840">
                <a:tc>
                  <a:txBody>
                    <a:bodyPr/>
                    <a:lstStyle/>
                    <a:p>
                      <a:pPr fontAlgn="base"/>
                      <a:r>
                        <a:rPr lang="en-US" sz="1600" b="0" i="1" kern="1200" dirty="0">
                          <a:solidFill>
                            <a:schemeClr val="tx1"/>
                          </a:solidFill>
                          <a:effectLst/>
                          <a:latin typeface="+mn-lt"/>
                          <a:ea typeface="+mn-ea"/>
                          <a:cs typeface="+mn-cs"/>
                        </a:rPr>
                        <a:t>…I’m living alone now as my parents are visiting my elder sister and her new baby. I never thought we spend so much on food! Where do you usually buy food? What’s the most expensive and the cheapest thing to eat in Russia? What do you prefer – to eat in or to eat out, and why?</a:t>
                      </a:r>
                      <a:endParaRPr lang="en-US" sz="1600" b="0" i="0" kern="1200" dirty="0">
                        <a:solidFill>
                          <a:schemeClr val="tx1"/>
                        </a:solidFill>
                        <a:effectLst/>
                        <a:latin typeface="+mn-lt"/>
                        <a:ea typeface="+mn-ea"/>
                        <a:cs typeface="+mn-cs"/>
                      </a:endParaRPr>
                    </a:p>
                    <a:p>
                      <a:pPr fontAlgn="base"/>
                      <a:r>
                        <a:rPr lang="en-US" sz="1600" b="0" i="1" kern="1200" dirty="0">
                          <a:solidFill>
                            <a:schemeClr val="tx1"/>
                          </a:solidFill>
                          <a:effectLst/>
                          <a:latin typeface="+mn-lt"/>
                          <a:ea typeface="+mn-ea"/>
                          <a:cs typeface="+mn-cs"/>
                        </a:rPr>
                        <a:t>This month I’m working as a baby-sitter for my </a:t>
                      </a:r>
                      <a:r>
                        <a:rPr lang="en-US" sz="1600" b="0" i="1" kern="1200" dirty="0" err="1">
                          <a:solidFill>
                            <a:schemeClr val="tx1"/>
                          </a:solidFill>
                          <a:effectLst/>
                          <a:latin typeface="+mn-lt"/>
                          <a:ea typeface="+mn-ea"/>
                          <a:cs typeface="+mn-cs"/>
                        </a:rPr>
                        <a:t>neighbours</a:t>
                      </a:r>
                      <a:r>
                        <a:rPr lang="en-US" sz="1600" b="0" i="1" kern="1200" dirty="0">
                          <a:solidFill>
                            <a:schemeClr val="tx1"/>
                          </a:solidFill>
                          <a:effectLst/>
                          <a:latin typeface="+mn-lt"/>
                          <a:ea typeface="+mn-ea"/>
                          <a:cs typeface="+mn-cs"/>
                        </a:rPr>
                        <a:t>…</a:t>
                      </a:r>
                      <a:endParaRPr lang="en-US" sz="1600" b="0" i="0" kern="1200" dirty="0">
                        <a:solidFill>
                          <a:schemeClr val="tx1"/>
                        </a:solidFill>
                        <a:effectLst/>
                        <a:latin typeface="+mn-lt"/>
                        <a:ea typeface="+mn-ea"/>
                        <a:cs typeface="+mn-cs"/>
                      </a:endParaRPr>
                    </a:p>
                  </a:txBody>
                  <a:tcPr marL="95250" marR="95250" marT="76200" marB="76200" anchor="ctr"/>
                </a:tc>
                <a:extLst>
                  <a:ext uri="{0D108BD9-81ED-4DB2-BD59-A6C34878D82A}">
                    <a16:rowId xmlns:a16="http://schemas.microsoft.com/office/drawing/2014/main" xmlns="" val="1786070776"/>
                  </a:ext>
                </a:extLst>
              </a:tr>
            </a:tbl>
          </a:graphicData>
        </a:graphic>
      </p:graphicFrame>
      <p:graphicFrame>
        <p:nvGraphicFramePr>
          <p:cNvPr id="13" name="Таблица 12">
            <a:extLst>
              <a:ext uri="{FF2B5EF4-FFF2-40B4-BE49-F238E27FC236}">
                <a16:creationId xmlns:a16="http://schemas.microsoft.com/office/drawing/2014/main" xmlns="" id="{E7D5065F-91A7-4BC4-8C20-0FCF7D37AC40}"/>
              </a:ext>
            </a:extLst>
          </p:cNvPr>
          <p:cNvGraphicFramePr>
            <a:graphicFrameLocks noGrp="1"/>
          </p:cNvGraphicFramePr>
          <p:nvPr>
            <p:extLst>
              <p:ext uri="{D42A27DB-BD31-4B8C-83A1-F6EECF244321}">
                <p14:modId xmlns:p14="http://schemas.microsoft.com/office/powerpoint/2010/main" xmlns="" val="2316644193"/>
              </p:ext>
            </p:extLst>
          </p:nvPr>
        </p:nvGraphicFramePr>
        <p:xfrm>
          <a:off x="542093" y="5536388"/>
          <a:ext cx="5564157" cy="1781239"/>
        </p:xfrm>
        <a:graphic>
          <a:graphicData uri="http://schemas.openxmlformats.org/drawingml/2006/table">
            <a:tbl>
              <a:tblPr/>
              <a:tblGrid>
                <a:gridCol w="5564157">
                  <a:extLst>
                    <a:ext uri="{9D8B030D-6E8A-4147-A177-3AD203B41FA5}">
                      <a16:colId xmlns:a16="http://schemas.microsoft.com/office/drawing/2014/main" xmlns="" val="2795878553"/>
                    </a:ext>
                  </a:extLst>
                </a:gridCol>
              </a:tblGrid>
              <a:tr h="1300217">
                <a:tc>
                  <a:txBody>
                    <a:bodyPr/>
                    <a:lstStyle/>
                    <a:p>
                      <a:pPr fontAlgn="base"/>
                      <a:r>
                        <a:rPr lang="en-US" sz="1600" b="0" i="0" dirty="0">
                          <a:solidFill>
                            <a:schemeClr val="tx1"/>
                          </a:solidFill>
                          <a:effectLst/>
                          <a:latin typeface="TimesNewRoman"/>
                        </a:rPr>
                        <a:t>Write an email to Sandra.</a:t>
                      </a:r>
                      <a:br>
                        <a:rPr lang="en-US" sz="1600" b="0" i="0" dirty="0">
                          <a:solidFill>
                            <a:schemeClr val="tx1"/>
                          </a:solidFill>
                          <a:effectLst/>
                          <a:latin typeface="TimesNewRoman"/>
                        </a:rPr>
                      </a:br>
                      <a:r>
                        <a:rPr lang="en-US" sz="1600" b="0" i="0" dirty="0">
                          <a:solidFill>
                            <a:schemeClr val="tx1"/>
                          </a:solidFill>
                          <a:effectLst/>
                          <a:latin typeface="TimesNewRoman"/>
                        </a:rPr>
                        <a:t>In your message:</a:t>
                      </a:r>
                      <a:br>
                        <a:rPr lang="en-US" sz="1600" b="0" i="0" dirty="0">
                          <a:solidFill>
                            <a:schemeClr val="tx1"/>
                          </a:solidFill>
                          <a:effectLst/>
                          <a:latin typeface="TimesNewRoman"/>
                        </a:rPr>
                      </a:br>
                      <a:r>
                        <a:rPr lang="en-US" sz="1600" b="0" i="0" dirty="0">
                          <a:solidFill>
                            <a:schemeClr val="tx1"/>
                          </a:solidFill>
                          <a:effectLst/>
                          <a:latin typeface="Symbol" panose="05050102010706020507" pitchFamily="18" charset="2"/>
                        </a:rPr>
                        <a:t>- </a:t>
                      </a:r>
                      <a:r>
                        <a:rPr lang="en-US" sz="1600" b="0" i="0" dirty="0">
                          <a:solidFill>
                            <a:schemeClr val="tx1"/>
                          </a:solidFill>
                          <a:effectLst/>
                          <a:latin typeface="TimesNewRoman"/>
                        </a:rPr>
                        <a:t>answer her questions;</a:t>
                      </a:r>
                      <a:br>
                        <a:rPr lang="en-US" sz="1600" b="0" i="0" dirty="0">
                          <a:solidFill>
                            <a:schemeClr val="tx1"/>
                          </a:solidFill>
                          <a:effectLst/>
                          <a:latin typeface="TimesNewRoman"/>
                        </a:rPr>
                      </a:br>
                      <a:r>
                        <a:rPr lang="en-US" sz="1600" b="0" i="0" dirty="0">
                          <a:solidFill>
                            <a:schemeClr val="tx1"/>
                          </a:solidFill>
                          <a:effectLst/>
                          <a:latin typeface="Symbol" panose="05050102010706020507" pitchFamily="18" charset="2"/>
                        </a:rPr>
                        <a:t>- </a:t>
                      </a:r>
                      <a:r>
                        <a:rPr lang="en-US" sz="1600" b="0" i="0" dirty="0">
                          <a:solidFill>
                            <a:schemeClr val="tx1"/>
                          </a:solidFill>
                          <a:effectLst/>
                          <a:latin typeface="TimesNewRoman"/>
                        </a:rPr>
                        <a:t>ask </a:t>
                      </a:r>
                      <a:r>
                        <a:rPr lang="en-US" sz="1600" b="1" i="0" dirty="0">
                          <a:solidFill>
                            <a:schemeClr val="tx1"/>
                          </a:solidFill>
                          <a:effectLst/>
                          <a:latin typeface="TimesNewRoman"/>
                        </a:rPr>
                        <a:t>3 questions </a:t>
                      </a:r>
                      <a:r>
                        <a:rPr lang="en-US" sz="1600" b="0" i="0" dirty="0">
                          <a:solidFill>
                            <a:schemeClr val="tx1"/>
                          </a:solidFill>
                          <a:effectLst/>
                          <a:latin typeface="TimesNewRoman"/>
                        </a:rPr>
                        <a:t>about </a:t>
                      </a:r>
                      <a:r>
                        <a:rPr lang="en-US" sz="1488" b="0" i="0" kern="1200" dirty="0">
                          <a:solidFill>
                            <a:schemeClr val="tx1"/>
                          </a:solidFill>
                          <a:effectLst/>
                          <a:latin typeface="Times New Roman" panose="02020603050405020304" pitchFamily="18" charset="0"/>
                          <a:ea typeface="+mn-ea"/>
                          <a:cs typeface="Times New Roman" panose="02020603050405020304" pitchFamily="18" charset="0"/>
                        </a:rPr>
                        <a:t>her experience as a baby-sitter.</a:t>
                      </a:r>
                    </a:p>
                    <a:p>
                      <a:pPr fontAlgn="base"/>
                      <a:r>
                        <a:rPr lang="en-US" sz="1488" b="0" i="0" kern="1200" dirty="0">
                          <a:solidFill>
                            <a:schemeClr val="tx1"/>
                          </a:solidFill>
                          <a:effectLst/>
                          <a:latin typeface="+mn-lt"/>
                          <a:ea typeface="+mn-ea"/>
                          <a:cs typeface="+mn-cs"/>
                        </a:rPr>
                        <a:t> </a:t>
                      </a:r>
                    </a:p>
                    <a:p>
                      <a:r>
                        <a:rPr lang="en-US" sz="1600" b="0" i="0" dirty="0">
                          <a:solidFill>
                            <a:schemeClr val="tx1"/>
                          </a:solidFill>
                          <a:effectLst/>
                          <a:latin typeface="TimesNewRoman"/>
                        </a:rPr>
                        <a:t>Write </a:t>
                      </a:r>
                      <a:r>
                        <a:rPr lang="en-US" sz="1600" b="1" i="0" dirty="0">
                          <a:solidFill>
                            <a:schemeClr val="tx1"/>
                          </a:solidFill>
                          <a:effectLst/>
                          <a:latin typeface="TimesNewRoman"/>
                        </a:rPr>
                        <a:t>100–140 words</a:t>
                      </a:r>
                      <a:r>
                        <a:rPr lang="en-US" sz="1600" b="0" i="0" dirty="0">
                          <a:solidFill>
                            <a:schemeClr val="tx1"/>
                          </a:solidFill>
                          <a:effectLst/>
                          <a:latin typeface="TimesNewRoman"/>
                        </a:rPr>
                        <a:t>.</a:t>
                      </a:r>
                      <a:br>
                        <a:rPr lang="en-US" sz="1600" b="0" i="0" dirty="0">
                          <a:solidFill>
                            <a:schemeClr val="tx1"/>
                          </a:solidFill>
                          <a:effectLst/>
                          <a:latin typeface="TimesNewRoman"/>
                        </a:rPr>
                      </a:br>
                      <a:r>
                        <a:rPr lang="en-US" sz="1600" b="0" i="0" dirty="0">
                          <a:solidFill>
                            <a:schemeClr val="tx1"/>
                          </a:solidFill>
                          <a:effectLst/>
                          <a:latin typeface="TimesNewRoman"/>
                        </a:rPr>
                        <a:t>Remember the rules of email writing.</a:t>
                      </a:r>
                      <a:endParaRPr lang="en-US" sz="160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420899759"/>
                  </a:ext>
                </a:extLst>
              </a:tr>
            </a:tbl>
          </a:graphicData>
        </a:graphic>
      </p:graphicFrame>
      <p:graphicFrame>
        <p:nvGraphicFramePr>
          <p:cNvPr id="14" name="Таблица 3">
            <a:extLst>
              <a:ext uri="{FF2B5EF4-FFF2-40B4-BE49-F238E27FC236}">
                <a16:creationId xmlns:a16="http://schemas.microsoft.com/office/drawing/2014/main" xmlns="" id="{87C8066D-E8A9-4EBD-BC13-D1D08EEB3C7F}"/>
              </a:ext>
            </a:extLst>
          </p:cNvPr>
          <p:cNvGraphicFramePr>
            <a:graphicFrameLocks noGrp="1"/>
          </p:cNvGraphicFramePr>
          <p:nvPr>
            <p:extLst>
              <p:ext uri="{D42A27DB-BD31-4B8C-83A1-F6EECF244321}">
                <p14:modId xmlns:p14="http://schemas.microsoft.com/office/powerpoint/2010/main" xmlns="" val="2384141271"/>
              </p:ext>
            </p:extLst>
          </p:nvPr>
        </p:nvGraphicFramePr>
        <p:xfrm>
          <a:off x="546711" y="7683476"/>
          <a:ext cx="6709874" cy="1492799"/>
        </p:xfrm>
        <a:graphic>
          <a:graphicData uri="http://schemas.openxmlformats.org/drawingml/2006/table">
            <a:tbl>
              <a:tblPr firstRow="1" bandRow="1">
                <a:tableStyleId>{5940675A-B579-460E-94D1-54222C63F5DA}</a:tableStyleId>
              </a:tblPr>
              <a:tblGrid>
                <a:gridCol w="6709874">
                  <a:extLst>
                    <a:ext uri="{9D8B030D-6E8A-4147-A177-3AD203B41FA5}">
                      <a16:colId xmlns:a16="http://schemas.microsoft.com/office/drawing/2014/main" xmlns="" val="629345109"/>
                    </a:ext>
                  </a:extLst>
                </a:gridCol>
              </a:tblGrid>
              <a:tr h="282127">
                <a:tc>
                  <a:txBody>
                    <a:bodyPr/>
                    <a:lstStyle/>
                    <a:p>
                      <a:r>
                        <a:rPr lang="en-US" sz="1600" b="1" i="0" dirty="0">
                          <a:latin typeface="+mn-lt"/>
                          <a:cs typeface="Times New Roman" panose="02020603050405020304" pitchFamily="18" charset="0"/>
                        </a:rPr>
                        <a:t>From: Russian_friend@ege.ru</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3575182255"/>
                  </a:ext>
                </a:extLst>
              </a:tr>
              <a:tr h="282127">
                <a:tc>
                  <a:txBody>
                    <a:bodyPr/>
                    <a:lstStyle/>
                    <a:p>
                      <a:r>
                        <a:rPr lang="en-US" sz="1600" b="1" i="0" dirty="0">
                          <a:latin typeface="+mn-lt"/>
                          <a:cs typeface="Times New Roman" panose="02020603050405020304" pitchFamily="18" charset="0"/>
                        </a:rPr>
                        <a:t>To: Sandra@uk.com </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2651196118"/>
                  </a:ext>
                </a:extLst>
              </a:tr>
              <a:tr h="282127">
                <a:tc>
                  <a:txBody>
                    <a:bodyPr/>
                    <a:lstStyle/>
                    <a:p>
                      <a:r>
                        <a:rPr lang="en-US" sz="1600" b="1" i="0" dirty="0">
                          <a:latin typeface="+mn-lt"/>
                          <a:cs typeface="Times New Roman" panose="02020603050405020304" pitchFamily="18" charset="0"/>
                        </a:rPr>
                        <a:t>Subject: Food</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2772000494"/>
                  </a:ext>
                </a:extLst>
              </a:tr>
              <a:tr h="486959">
                <a:tc>
                  <a:txBody>
                    <a:bodyPr/>
                    <a:lstStyle/>
                    <a:p>
                      <a:endParaRPr lang="en-US" dirty="0"/>
                    </a:p>
                  </a:txBody>
                  <a:tcPr/>
                </a:tc>
                <a:extLst>
                  <a:ext uri="{0D108BD9-81ED-4DB2-BD59-A6C34878D82A}">
                    <a16:rowId xmlns:a16="http://schemas.microsoft.com/office/drawing/2014/main" xmlns="" val="1786070776"/>
                  </a:ext>
                </a:extLst>
              </a:tr>
            </a:tbl>
          </a:graphicData>
        </a:graphic>
      </p:graphicFrame>
    </p:spTree>
    <p:extLst>
      <p:ext uri="{BB962C8B-B14F-4D97-AF65-F5344CB8AC3E}">
        <p14:creationId xmlns:p14="http://schemas.microsoft.com/office/powerpoint/2010/main" xmlns="" val="3514160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8C41CA51-81CE-47CD-9E0C-118FB31B4AA1}"/>
              </a:ext>
            </a:extLst>
          </p:cNvPr>
          <p:cNvGraphicFramePr>
            <a:graphicFrameLocks noGrp="1"/>
          </p:cNvGraphicFramePr>
          <p:nvPr>
            <p:extLst>
              <p:ext uri="{D42A27DB-BD31-4B8C-83A1-F6EECF244321}">
                <p14:modId xmlns:p14="http://schemas.microsoft.com/office/powerpoint/2010/main" xmlns="" val="2856066864"/>
              </p:ext>
            </p:extLst>
          </p:nvPr>
        </p:nvGraphicFramePr>
        <p:xfrm>
          <a:off x="482056" y="838474"/>
          <a:ext cx="6856969" cy="1310640"/>
        </p:xfrm>
        <a:graphic>
          <a:graphicData uri="http://schemas.openxmlformats.org/drawingml/2006/table">
            <a:tbl>
              <a:tblPr/>
              <a:tblGrid>
                <a:gridCol w="6856969">
                  <a:extLst>
                    <a:ext uri="{9D8B030D-6E8A-4147-A177-3AD203B41FA5}">
                      <a16:colId xmlns:a16="http://schemas.microsoft.com/office/drawing/2014/main" xmlns="" val="4118514690"/>
                    </a:ext>
                  </a:extLst>
                </a:gridCol>
              </a:tblGrid>
              <a:tr h="882257">
                <a:tc>
                  <a:txBody>
                    <a:bodyPr/>
                    <a:lstStyle/>
                    <a:p>
                      <a:r>
                        <a:rPr lang="ru-RU" sz="1600" b="0" i="1" dirty="0">
                          <a:solidFill>
                            <a:srgbClr val="000000"/>
                          </a:solidFill>
                          <a:effectLst/>
                          <a:latin typeface="TimesNewRoman"/>
                        </a:rPr>
                        <a:t>Выберите только ОДНО из двух предложенных заданий (</a:t>
                      </a:r>
                      <a:r>
                        <a:rPr lang="en-US" sz="1600" b="0" i="1" dirty="0">
                          <a:solidFill>
                            <a:srgbClr val="000000"/>
                          </a:solidFill>
                          <a:effectLst/>
                          <a:latin typeface="TimesNewRoman"/>
                        </a:rPr>
                        <a:t>38</a:t>
                      </a:r>
                      <a:r>
                        <a:rPr lang="ru-RU" sz="1600" b="0" i="1" dirty="0">
                          <a:solidFill>
                            <a:srgbClr val="000000"/>
                          </a:solidFill>
                          <a:effectLst/>
                          <a:latin typeface="TimesNewRoman"/>
                        </a:rPr>
                        <a:t>.1 или </a:t>
                      </a:r>
                      <a:r>
                        <a:rPr lang="en-US" sz="1600" b="0" i="1" dirty="0">
                          <a:solidFill>
                            <a:srgbClr val="000000"/>
                          </a:solidFill>
                          <a:effectLst/>
                          <a:latin typeface="TimesNewRoman"/>
                        </a:rPr>
                        <a:t>38</a:t>
                      </a:r>
                      <a:r>
                        <a:rPr lang="ru-RU" sz="1600" b="0" i="1" dirty="0">
                          <a:solidFill>
                            <a:srgbClr val="000000"/>
                          </a:solidFill>
                          <a:effectLst/>
                          <a:latin typeface="TimesNewRoman"/>
                        </a:rPr>
                        <a:t>.2),</a:t>
                      </a:r>
                      <a:br>
                        <a:rPr lang="ru-RU" sz="1600" b="0" i="1" dirty="0">
                          <a:solidFill>
                            <a:srgbClr val="000000"/>
                          </a:solidFill>
                          <a:effectLst/>
                          <a:latin typeface="TimesNewRoman"/>
                        </a:rPr>
                      </a:br>
                      <a:r>
                        <a:rPr lang="ru-RU" sz="1600" b="0" i="1" dirty="0">
                          <a:solidFill>
                            <a:srgbClr val="000000"/>
                          </a:solidFill>
                          <a:effectLst/>
                          <a:latin typeface="TimesNewRoman"/>
                        </a:rPr>
                        <a:t>укажите его номер в БЛАНКЕ ОТВЕТОВ № 2 и выполните согласно данному</a:t>
                      </a:r>
                      <a:r>
                        <a:rPr lang="en-US" sz="1600" b="0" i="1" dirty="0">
                          <a:solidFill>
                            <a:srgbClr val="000000"/>
                          </a:solidFill>
                          <a:effectLst/>
                          <a:latin typeface="TimesNewRoman"/>
                        </a:rPr>
                        <a:t> </a:t>
                      </a:r>
                      <a:r>
                        <a:rPr lang="ru-RU" sz="1600" b="0" i="1" dirty="0">
                          <a:solidFill>
                            <a:srgbClr val="000000"/>
                          </a:solidFill>
                          <a:effectLst/>
                          <a:latin typeface="TimesNewRoman"/>
                        </a:rPr>
                        <a:t>плану. </a:t>
                      </a:r>
                      <a:r>
                        <a:rPr lang="ru-RU" sz="1600" b="1" i="1" dirty="0">
                          <a:solidFill>
                            <a:srgbClr val="000000"/>
                          </a:solidFill>
                          <a:effectLst/>
                          <a:latin typeface="TimesNewRoman"/>
                        </a:rPr>
                        <a:t>В ответе на задание </a:t>
                      </a:r>
                      <a:r>
                        <a:rPr lang="en-US" sz="1600" b="1" i="1">
                          <a:solidFill>
                            <a:srgbClr val="000000"/>
                          </a:solidFill>
                          <a:effectLst/>
                          <a:latin typeface="TimesNewRoman"/>
                        </a:rPr>
                        <a:t>38</a:t>
                      </a:r>
                      <a:r>
                        <a:rPr lang="ru-RU" sz="1600" b="1" i="1">
                          <a:solidFill>
                            <a:srgbClr val="000000"/>
                          </a:solidFill>
                          <a:effectLst/>
                          <a:latin typeface="TimesNewRoman"/>
                        </a:rPr>
                        <a:t> </a:t>
                      </a:r>
                      <a:r>
                        <a:rPr lang="ru-RU" sz="1600" b="1" i="1" dirty="0">
                          <a:solidFill>
                            <a:srgbClr val="000000"/>
                          </a:solidFill>
                          <a:effectLst/>
                          <a:latin typeface="TimesNewRoman"/>
                        </a:rPr>
                        <a:t>числительные пишите цифрами</a:t>
                      </a:r>
                      <a:endParaRPr lang="ru-RU" sz="2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28848229"/>
                  </a:ext>
                </a:extLst>
              </a:tr>
            </a:tbl>
          </a:graphicData>
        </a:graphic>
      </p:graphicFrame>
      <p:graphicFrame>
        <p:nvGraphicFramePr>
          <p:cNvPr id="4" name="Таблица 3">
            <a:extLst>
              <a:ext uri="{FF2B5EF4-FFF2-40B4-BE49-F238E27FC236}">
                <a16:creationId xmlns:a16="http://schemas.microsoft.com/office/drawing/2014/main" xmlns="" id="{627F62F9-0627-4B93-BCCC-3A93F4803C5F}"/>
              </a:ext>
            </a:extLst>
          </p:cNvPr>
          <p:cNvGraphicFramePr>
            <a:graphicFrameLocks noGrp="1"/>
          </p:cNvGraphicFramePr>
          <p:nvPr>
            <p:extLst>
              <p:ext uri="{D42A27DB-BD31-4B8C-83A1-F6EECF244321}">
                <p14:modId xmlns:p14="http://schemas.microsoft.com/office/powerpoint/2010/main" xmlns="" val="1584156031"/>
              </p:ext>
            </p:extLst>
          </p:nvPr>
        </p:nvGraphicFramePr>
        <p:xfrm>
          <a:off x="482056" y="1965659"/>
          <a:ext cx="6856968" cy="1310640"/>
        </p:xfrm>
        <a:graphic>
          <a:graphicData uri="http://schemas.openxmlformats.org/drawingml/2006/table">
            <a:tbl>
              <a:tblPr/>
              <a:tblGrid>
                <a:gridCol w="6856968">
                  <a:extLst>
                    <a:ext uri="{9D8B030D-6E8A-4147-A177-3AD203B41FA5}">
                      <a16:colId xmlns:a16="http://schemas.microsoft.com/office/drawing/2014/main" xmlns="" val="2539855426"/>
                    </a:ext>
                  </a:extLst>
                </a:gridCol>
              </a:tblGrid>
              <a:tr h="0">
                <a:tc>
                  <a:txBody>
                    <a:bodyPr/>
                    <a:lstStyle/>
                    <a:p>
                      <a:r>
                        <a:rPr lang="en-US" sz="1600" b="0" i="0" dirty="0">
                          <a:solidFill>
                            <a:srgbClr val="000000"/>
                          </a:solidFill>
                          <a:effectLst/>
                          <a:latin typeface="TimesNewRoman"/>
                        </a:rPr>
                        <a:t>Imagine that you are doing a project on </a:t>
                      </a:r>
                      <a:r>
                        <a:rPr lang="en-US" sz="1600" b="1" i="0" dirty="0">
                          <a:solidFill>
                            <a:srgbClr val="000000"/>
                          </a:solidFill>
                          <a:effectLst/>
                          <a:latin typeface="TimesNewRoman"/>
                        </a:rPr>
                        <a:t>what online platforms schools use in </a:t>
                      </a:r>
                      <a:r>
                        <a:rPr lang="en-US" sz="1600" b="1" i="0" dirty="0" err="1">
                          <a:solidFill>
                            <a:srgbClr val="000000"/>
                          </a:solidFill>
                          <a:effectLst/>
                          <a:latin typeface="TimesNewRoman"/>
                        </a:rPr>
                        <a:t>Rusland</a:t>
                      </a:r>
                      <a:r>
                        <a:rPr lang="en-US" sz="1600" b="0" i="0" dirty="0">
                          <a:solidFill>
                            <a:srgbClr val="000000"/>
                          </a:solidFill>
                          <a:effectLst/>
                          <a:latin typeface="TimesNewRoman"/>
                        </a:rPr>
                        <a:t>. You have found some data on the subject –</a:t>
                      </a:r>
                      <a:r>
                        <a:rPr lang="ru-RU" sz="1600" b="0" i="0" dirty="0">
                          <a:solidFill>
                            <a:srgbClr val="000000"/>
                          </a:solidFill>
                          <a:effectLst/>
                          <a:latin typeface="TimesNewRoman"/>
                        </a:rPr>
                        <a:t> </a:t>
                      </a:r>
                      <a:r>
                        <a:rPr lang="en-US" sz="1600" b="0" i="0" dirty="0">
                          <a:solidFill>
                            <a:srgbClr val="000000"/>
                          </a:solidFill>
                          <a:effectLst/>
                          <a:latin typeface="TimesNewRoman"/>
                        </a:rPr>
                        <a:t>the results of the opinion polls (see the table below).</a:t>
                      </a:r>
                      <a:br>
                        <a:rPr lang="en-US" sz="1600" b="0" i="0" dirty="0">
                          <a:solidFill>
                            <a:srgbClr val="000000"/>
                          </a:solidFill>
                          <a:effectLst/>
                          <a:latin typeface="TimesNewRoman"/>
                        </a:rPr>
                      </a:br>
                      <a:r>
                        <a:rPr lang="en-US" sz="1600" b="1" i="0" dirty="0">
                          <a:solidFill>
                            <a:srgbClr val="000000"/>
                          </a:solidFill>
                          <a:effectLst/>
                          <a:latin typeface="TimesNewRoman"/>
                        </a:rPr>
                        <a:t>Comment on the data in the table and give your opinion on</a:t>
                      </a:r>
                      <a:r>
                        <a:rPr lang="ru-RU" sz="1600" b="1" i="0" dirty="0">
                          <a:solidFill>
                            <a:srgbClr val="000000"/>
                          </a:solidFill>
                          <a:effectLst/>
                          <a:latin typeface="TimesNewRoman"/>
                        </a:rPr>
                        <a:t> </a:t>
                      </a:r>
                      <a:r>
                        <a:rPr lang="en-US" sz="1600" b="1" i="0" dirty="0">
                          <a:solidFill>
                            <a:srgbClr val="000000"/>
                          </a:solidFill>
                          <a:effectLst/>
                          <a:latin typeface="TimesNewRoman"/>
                        </a:rPr>
                        <a:t>the subject of the project</a:t>
                      </a:r>
                      <a:r>
                        <a:rPr lang="en-US" sz="1600" b="0" i="0" dirty="0">
                          <a:solidFill>
                            <a:srgbClr val="000000"/>
                          </a:solidFill>
                          <a:effectLst/>
                          <a:latin typeface="TimesNewRoman"/>
                        </a:rPr>
                        <a:t>.</a:t>
                      </a:r>
                      <a:endParaRPr lang="en-US" sz="3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3228568"/>
                  </a:ext>
                </a:extLst>
              </a:tr>
            </a:tbl>
          </a:graphicData>
        </a:graphic>
      </p:graphicFrame>
      <p:sp>
        <p:nvSpPr>
          <p:cNvPr id="6" name="Rectangle 1">
            <a:extLst>
              <a:ext uri="{FF2B5EF4-FFF2-40B4-BE49-F238E27FC236}">
                <a16:creationId xmlns:a16="http://schemas.microsoft.com/office/drawing/2014/main" xmlns="" id="{255BDB5A-A775-41D8-9FAF-8A64CFB4D030}"/>
              </a:ext>
            </a:extLst>
          </p:cNvPr>
          <p:cNvSpPr>
            <a:spLocks noChangeArrowheads="1"/>
          </p:cNvSpPr>
          <p:nvPr/>
        </p:nvSpPr>
        <p:spPr bwMode="auto">
          <a:xfrm>
            <a:off x="581739" y="1986412"/>
            <a:ext cx="755967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graphicFrame>
        <p:nvGraphicFramePr>
          <p:cNvPr id="10" name="Таблица 9">
            <a:extLst>
              <a:ext uri="{FF2B5EF4-FFF2-40B4-BE49-F238E27FC236}">
                <a16:creationId xmlns:a16="http://schemas.microsoft.com/office/drawing/2014/main" xmlns="" id="{B81BBFA3-080F-4EEB-B53B-909592471F78}"/>
              </a:ext>
            </a:extLst>
          </p:cNvPr>
          <p:cNvGraphicFramePr>
            <a:graphicFrameLocks noGrp="1"/>
          </p:cNvGraphicFramePr>
          <p:nvPr>
            <p:extLst>
              <p:ext uri="{D42A27DB-BD31-4B8C-83A1-F6EECF244321}">
                <p14:modId xmlns:p14="http://schemas.microsoft.com/office/powerpoint/2010/main" xmlns="" val="3777039180"/>
              </p:ext>
            </p:extLst>
          </p:nvPr>
        </p:nvGraphicFramePr>
        <p:xfrm>
          <a:off x="282080" y="6140019"/>
          <a:ext cx="7056944" cy="3383280"/>
        </p:xfrm>
        <a:graphic>
          <a:graphicData uri="http://schemas.openxmlformats.org/drawingml/2006/table">
            <a:tbl>
              <a:tblPr/>
              <a:tblGrid>
                <a:gridCol w="7056944">
                  <a:extLst>
                    <a:ext uri="{9D8B030D-6E8A-4147-A177-3AD203B41FA5}">
                      <a16:colId xmlns:a16="http://schemas.microsoft.com/office/drawing/2014/main" xmlns="" val="4129916521"/>
                    </a:ext>
                  </a:extLst>
                </a:gridCol>
              </a:tblGrid>
              <a:tr h="409302">
                <a:tc>
                  <a:txBody>
                    <a:bodyPr/>
                    <a:lstStyle/>
                    <a:p>
                      <a:pPr>
                        <a:lnSpc>
                          <a:spcPct val="150000"/>
                        </a:lnSpc>
                      </a:pPr>
                      <a:r>
                        <a:rPr lang="en-US" sz="1600" dirty="0">
                          <a:solidFill>
                            <a:srgbClr val="000000"/>
                          </a:solidFill>
                          <a:latin typeface="TimesNewRoman"/>
                        </a:rPr>
                        <a:t>Write </a:t>
                      </a:r>
                      <a:r>
                        <a:rPr lang="en-US" sz="1600" b="1" dirty="0">
                          <a:solidFill>
                            <a:srgbClr val="000000"/>
                          </a:solidFill>
                          <a:latin typeface="TimesNewRoman"/>
                        </a:rPr>
                        <a:t>200–250 words</a:t>
                      </a:r>
                      <a:r>
                        <a:rPr lang="en-US" sz="1600" dirty="0">
                          <a:solidFill>
                            <a:srgbClr val="000000"/>
                          </a:solidFill>
                          <a:latin typeface="TimesNewRoman"/>
                        </a:rPr>
                        <a:t>.</a:t>
                      </a:r>
                      <a:br>
                        <a:rPr lang="en-US" sz="1600" dirty="0">
                          <a:solidFill>
                            <a:srgbClr val="000000"/>
                          </a:solidFill>
                          <a:latin typeface="TimesNewRoman"/>
                        </a:rPr>
                      </a:br>
                      <a:r>
                        <a:rPr lang="en-US" sz="1600" dirty="0">
                          <a:solidFill>
                            <a:srgbClr val="000000"/>
                          </a:solidFill>
                          <a:latin typeface="TimesNewRoman"/>
                        </a:rPr>
                        <a:t>Use the following plan:</a:t>
                      </a:r>
                      <a:br>
                        <a:rPr lang="en-US" sz="1600" dirty="0">
                          <a:solidFill>
                            <a:srgbClr val="000000"/>
                          </a:solidFill>
                          <a:latin typeface="TimesNewRoman"/>
                        </a:rPr>
                      </a:br>
                      <a:r>
                        <a:rPr lang="en-US" sz="1600" dirty="0">
                          <a:solidFill>
                            <a:srgbClr val="000000"/>
                          </a:solidFill>
                          <a:latin typeface="TimesNewRoman"/>
                        </a:rPr>
                        <a:t>– make an opening statement on the subject of the project;</a:t>
                      </a:r>
                      <a:br>
                        <a:rPr lang="en-US" sz="1600" dirty="0">
                          <a:solidFill>
                            <a:srgbClr val="000000"/>
                          </a:solidFill>
                          <a:latin typeface="TimesNewRoman"/>
                        </a:rPr>
                      </a:br>
                      <a:r>
                        <a:rPr lang="en-US" sz="1600" dirty="0">
                          <a:solidFill>
                            <a:srgbClr val="000000"/>
                          </a:solidFill>
                          <a:latin typeface="TimesNewRoman"/>
                        </a:rPr>
                        <a:t>– select and report 2–3 facts;</a:t>
                      </a:r>
                      <a:br>
                        <a:rPr lang="en-US" sz="1600" dirty="0">
                          <a:solidFill>
                            <a:srgbClr val="000000"/>
                          </a:solidFill>
                          <a:latin typeface="TimesNewRoman"/>
                        </a:rPr>
                      </a:br>
                      <a:r>
                        <a:rPr lang="en-US" sz="1600" dirty="0">
                          <a:solidFill>
                            <a:srgbClr val="000000"/>
                          </a:solidFill>
                          <a:latin typeface="TimesNewRoman"/>
                        </a:rPr>
                        <a:t>– make 1–2 comparisons where relevant</a:t>
                      </a:r>
                      <a:r>
                        <a:rPr lang="ru-RU" sz="1600" dirty="0">
                          <a:solidFill>
                            <a:srgbClr val="000000"/>
                          </a:solidFill>
                          <a:latin typeface="TimesNewRoman"/>
                        </a:rPr>
                        <a:t> </a:t>
                      </a:r>
                      <a:r>
                        <a:rPr lang="en-US" sz="1600" b="0" dirty="0">
                          <a:solidFill>
                            <a:srgbClr val="000000"/>
                          </a:solidFill>
                          <a:effectLst/>
                          <a:latin typeface="Times New Roman" panose="02020603050405020304" pitchFamily="18" charset="0"/>
                          <a:cs typeface="Times New Roman" panose="02020603050405020304" pitchFamily="18" charset="0"/>
                        </a:rPr>
                        <a:t>and give your comments</a:t>
                      </a:r>
                      <a:r>
                        <a:rPr lang="en-US" sz="1600" b="0" dirty="0">
                          <a:solidFill>
                            <a:srgbClr val="000000"/>
                          </a:solidFill>
                          <a:effectLst/>
                          <a:latin typeface="+mn-lt"/>
                        </a:rPr>
                        <a:t>;</a:t>
                      </a:r>
                      <a:r>
                        <a:rPr lang="en-US" sz="1600" dirty="0">
                          <a:solidFill>
                            <a:srgbClr val="000000"/>
                          </a:solidFill>
                          <a:latin typeface="TimesNewRoman"/>
                        </a:rPr>
                        <a:t/>
                      </a:r>
                      <a:br>
                        <a:rPr lang="en-US" sz="1600" dirty="0">
                          <a:solidFill>
                            <a:srgbClr val="000000"/>
                          </a:solidFill>
                          <a:latin typeface="TimesNewRoman"/>
                        </a:rPr>
                      </a:br>
                      <a:r>
                        <a:rPr lang="en-US" sz="1600" dirty="0">
                          <a:solidFill>
                            <a:srgbClr val="000000"/>
                          </a:solidFill>
                          <a:latin typeface="TimesNewRoman"/>
                        </a:rPr>
                        <a:t>– outline a problem that can arise with distance learning and suggest a way of solving it;</a:t>
                      </a:r>
                      <a:br>
                        <a:rPr lang="en-US" sz="1600" dirty="0">
                          <a:solidFill>
                            <a:srgbClr val="000000"/>
                          </a:solidFill>
                          <a:latin typeface="TimesNewRoman"/>
                        </a:rPr>
                      </a:br>
                      <a:r>
                        <a:rPr lang="en-US" sz="1600" dirty="0">
                          <a:solidFill>
                            <a:srgbClr val="000000"/>
                          </a:solidFill>
                          <a:latin typeface="TimesNewRoman"/>
                        </a:rPr>
                        <a:t>– </a:t>
                      </a:r>
                      <a:r>
                        <a:rPr lang="en-US" sz="1600" dirty="0">
                          <a:solidFill>
                            <a:srgbClr val="000000"/>
                          </a:solidFill>
                          <a:latin typeface="Times New Roman" panose="02020603050405020304" pitchFamily="18" charset="0"/>
                          <a:cs typeface="Times New Roman" panose="02020603050405020304" pitchFamily="18" charset="0"/>
                        </a:rPr>
                        <a:t>conclude by giving </a:t>
                      </a:r>
                      <a:r>
                        <a:rPr lang="en-US" sz="1600" b="0" dirty="0">
                          <a:solidFill>
                            <a:srgbClr val="000000"/>
                          </a:solidFill>
                          <a:effectLst/>
                          <a:latin typeface="Times New Roman" panose="02020603050405020304" pitchFamily="18" charset="0"/>
                          <a:cs typeface="Times New Roman" panose="02020603050405020304" pitchFamily="18" charset="0"/>
                        </a:rPr>
                        <a:t>and explaining </a:t>
                      </a:r>
                      <a:r>
                        <a:rPr lang="en-US" sz="1600" dirty="0">
                          <a:solidFill>
                            <a:srgbClr val="000000"/>
                          </a:solidFill>
                          <a:latin typeface="Times New Roman" panose="02020603050405020304" pitchFamily="18" charset="0"/>
                          <a:cs typeface="Times New Roman" panose="02020603050405020304" pitchFamily="18" charset="0"/>
                        </a:rPr>
                        <a:t>your opinion on the role of e-learning in schooling.</a:t>
                      </a:r>
                      <a:endParaRPr lang="en-US" sz="3200" dirty="0">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06604756"/>
                  </a:ext>
                </a:extLst>
              </a:tr>
            </a:tbl>
          </a:graphicData>
        </a:graphic>
      </p:graphicFrame>
      <p:sp>
        <p:nvSpPr>
          <p:cNvPr id="14" name="Прямоугольник 13">
            <a:extLst>
              <a:ext uri="{FF2B5EF4-FFF2-40B4-BE49-F238E27FC236}">
                <a16:creationId xmlns:a16="http://schemas.microsoft.com/office/drawing/2014/main" xmlns="" id="{B38748A0-9B33-4D0E-B5C7-8BA5BAF5C58B}"/>
              </a:ext>
            </a:extLst>
          </p:cNvPr>
          <p:cNvSpPr/>
          <p:nvPr/>
        </p:nvSpPr>
        <p:spPr>
          <a:xfrm>
            <a:off x="482056" y="4002188"/>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rPr>
              <a:t>38</a:t>
            </a:r>
            <a:r>
              <a:rPr lang="en-US" sz="1600" b="1" dirty="0">
                <a:solidFill>
                  <a:schemeClr val="tx1"/>
                </a:solidFill>
              </a:rPr>
              <a:t>.1</a:t>
            </a:r>
            <a:endParaRPr lang="ru-RU" sz="1600" b="1" dirty="0">
              <a:solidFill>
                <a:schemeClr val="tx1"/>
              </a:solidFill>
            </a:endParaRPr>
          </a:p>
        </p:txBody>
      </p:sp>
      <p:graphicFrame>
        <p:nvGraphicFramePr>
          <p:cNvPr id="8" name="Таблица 13">
            <a:extLst>
              <a:ext uri="{FF2B5EF4-FFF2-40B4-BE49-F238E27FC236}">
                <a16:creationId xmlns:a16="http://schemas.microsoft.com/office/drawing/2014/main" xmlns="" id="{E5838846-709C-CF40-C26C-E0F504C24C74}"/>
              </a:ext>
            </a:extLst>
          </p:cNvPr>
          <p:cNvGraphicFramePr>
            <a:graphicFrameLocks noGrp="1"/>
          </p:cNvGraphicFramePr>
          <p:nvPr>
            <p:extLst>
              <p:ext uri="{D42A27DB-BD31-4B8C-83A1-F6EECF244321}">
                <p14:modId xmlns:p14="http://schemas.microsoft.com/office/powerpoint/2010/main" xmlns="" val="681062426"/>
              </p:ext>
            </p:extLst>
          </p:nvPr>
        </p:nvGraphicFramePr>
        <p:xfrm>
          <a:off x="1364601" y="3387915"/>
          <a:ext cx="5974423" cy="2628000"/>
        </p:xfrm>
        <a:graphic>
          <a:graphicData uri="http://schemas.openxmlformats.org/drawingml/2006/table">
            <a:tbl>
              <a:tblPr firstRow="1" bandRow="1">
                <a:tableStyleId>{5940675A-B579-460E-94D1-54222C63F5DA}</a:tableStyleId>
              </a:tblPr>
              <a:tblGrid>
                <a:gridCol w="3203597">
                  <a:extLst>
                    <a:ext uri="{9D8B030D-6E8A-4147-A177-3AD203B41FA5}">
                      <a16:colId xmlns:a16="http://schemas.microsoft.com/office/drawing/2014/main" xmlns="" val="2598292103"/>
                    </a:ext>
                  </a:extLst>
                </a:gridCol>
                <a:gridCol w="2770826">
                  <a:extLst>
                    <a:ext uri="{9D8B030D-6E8A-4147-A177-3AD203B41FA5}">
                      <a16:colId xmlns:a16="http://schemas.microsoft.com/office/drawing/2014/main" xmlns="" val="2806026190"/>
                    </a:ext>
                  </a:extLst>
                </a:gridCol>
              </a:tblGrid>
              <a:tr h="438000">
                <a:tc>
                  <a:txBody>
                    <a:bodyPr/>
                    <a:lstStyle/>
                    <a:p>
                      <a:pPr algn="ctr"/>
                      <a:r>
                        <a:rPr lang="en-US" sz="1600" b="1" i="0" kern="1200" dirty="0">
                          <a:solidFill>
                            <a:schemeClr val="tx1"/>
                          </a:solidFill>
                          <a:effectLst/>
                          <a:latin typeface="Times New Roman" panose="02020603050405020304" pitchFamily="18" charset="0"/>
                          <a:ea typeface="+mn-ea"/>
                          <a:cs typeface="Times New Roman" panose="02020603050405020304" pitchFamily="18" charset="0"/>
                        </a:rPr>
                        <a:t>Platform</a:t>
                      </a:r>
                      <a:endParaRPr lang="ru-RU" sz="16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1600" b="1" i="0" kern="1200" dirty="0">
                          <a:solidFill>
                            <a:schemeClr val="tx1"/>
                          </a:solidFill>
                          <a:effectLst/>
                          <a:latin typeface="Times New Roman" panose="02020603050405020304" pitchFamily="18" charset="0"/>
                          <a:ea typeface="+mn-ea"/>
                          <a:cs typeface="Times New Roman" panose="02020603050405020304" pitchFamily="18" charset="0"/>
                        </a:rPr>
                        <a:t>Number of respondents (%)</a:t>
                      </a:r>
                      <a:r>
                        <a:rPr lang="en-US" sz="1600" dirty="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44646276"/>
                  </a:ext>
                </a:extLst>
              </a:tr>
              <a:tr h="438000">
                <a:tc>
                  <a:txBody>
                    <a:bodyPr/>
                    <a:lstStyle/>
                    <a:p>
                      <a:r>
                        <a:rPr lang="en-US" sz="1600" dirty="0">
                          <a:latin typeface="Times New Roman" panose="02020603050405020304" pitchFamily="18" charset="0"/>
                          <a:cs typeface="Times New Roman" panose="02020603050405020304" pitchFamily="18" charset="0"/>
                        </a:rPr>
                        <a:t>Zoom</a:t>
                      </a:r>
                      <a:endParaRPr lang="ru-RU" sz="16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1600" dirty="0">
                          <a:latin typeface="Times New Roman" panose="02020603050405020304" pitchFamily="18" charset="0"/>
                          <a:cs typeface="Times New Roman" panose="02020603050405020304" pitchFamily="18" charset="0"/>
                        </a:rPr>
                        <a:t>47</a:t>
                      </a:r>
                      <a:endParaRPr lang="ru-RU" sz="16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3332070306"/>
                  </a:ext>
                </a:extLst>
              </a:tr>
              <a:tr h="438000">
                <a:tc>
                  <a:txBody>
                    <a:bodyPr/>
                    <a:lstStyle/>
                    <a:p>
                      <a:r>
                        <a:rPr lang="en-US" sz="1600" dirty="0">
                          <a:latin typeface="Times New Roman" panose="02020603050405020304" pitchFamily="18" charset="0"/>
                          <a:cs typeface="Times New Roman" panose="02020603050405020304" pitchFamily="18" charset="0"/>
                        </a:rPr>
                        <a:t>Google classroom</a:t>
                      </a:r>
                      <a:endParaRPr lang="ru-RU" sz="16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1600" dirty="0">
                          <a:latin typeface="Times New Roman" panose="02020603050405020304" pitchFamily="18" charset="0"/>
                          <a:cs typeface="Times New Roman" panose="02020603050405020304" pitchFamily="18" charset="0"/>
                        </a:rPr>
                        <a:t>30</a:t>
                      </a:r>
                      <a:endParaRPr lang="ru-RU" sz="16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4192855623"/>
                  </a:ext>
                </a:extLst>
              </a:tr>
              <a:tr h="438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sz="1600" dirty="0" err="1">
                          <a:latin typeface="Times New Roman" panose="02020603050405020304" pitchFamily="18" charset="0"/>
                          <a:cs typeface="Times New Roman" panose="02020603050405020304" pitchFamily="18" charset="0"/>
                        </a:rPr>
                        <a:t>Edvibe</a:t>
                      </a:r>
                      <a:endParaRPr lang="ru-RU" sz="16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1600" dirty="0">
                          <a:latin typeface="Times New Roman" panose="02020603050405020304" pitchFamily="18" charset="0"/>
                          <a:cs typeface="Times New Roman" panose="02020603050405020304" pitchFamily="18" charset="0"/>
                        </a:rPr>
                        <a:t>11</a:t>
                      </a:r>
                      <a:endParaRPr lang="ru-RU" sz="16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2887514586"/>
                  </a:ext>
                </a:extLst>
              </a:tr>
              <a:tr h="438000">
                <a:tc>
                  <a:txBody>
                    <a:bodyPr/>
                    <a:lstStyle/>
                    <a:p>
                      <a:r>
                        <a:rPr lang="en-US" sz="1600" dirty="0">
                          <a:latin typeface="Times New Roman" panose="02020603050405020304" pitchFamily="18" charset="0"/>
                          <a:cs typeface="Times New Roman" panose="02020603050405020304" pitchFamily="18" charset="0"/>
                        </a:rPr>
                        <a:t>Jazz</a:t>
                      </a:r>
                      <a:endParaRPr lang="ru-RU" sz="16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1600" dirty="0">
                          <a:latin typeface="Times New Roman" panose="02020603050405020304" pitchFamily="18" charset="0"/>
                          <a:cs typeface="Times New Roman" panose="02020603050405020304" pitchFamily="18" charset="0"/>
                        </a:rPr>
                        <a:t>8</a:t>
                      </a:r>
                      <a:endParaRPr lang="ru-RU" sz="16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3129166492"/>
                  </a:ext>
                </a:extLst>
              </a:tr>
              <a:tr h="438000">
                <a:tc>
                  <a:txBody>
                    <a:bodyPr/>
                    <a:lstStyle/>
                    <a:p>
                      <a:r>
                        <a:rPr lang="en-US" sz="1600" dirty="0" err="1">
                          <a:latin typeface="Times New Roman" panose="02020603050405020304" pitchFamily="18" charset="0"/>
                          <a:cs typeface="Times New Roman" panose="02020603050405020304" pitchFamily="18" charset="0"/>
                        </a:rPr>
                        <a:t>Pruffme</a:t>
                      </a:r>
                      <a:endParaRPr lang="ru-RU" sz="16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1600" dirty="0">
                          <a:latin typeface="Times New Roman" panose="02020603050405020304" pitchFamily="18" charset="0"/>
                          <a:cs typeface="Times New Roman" panose="02020603050405020304" pitchFamily="18" charset="0"/>
                        </a:rPr>
                        <a:t>4</a:t>
                      </a:r>
                      <a:endParaRPr lang="ru-RU" sz="16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3659871993"/>
                  </a:ext>
                </a:extLst>
              </a:tr>
            </a:tbl>
          </a:graphicData>
        </a:graphic>
      </p:graphicFrame>
    </p:spTree>
    <p:extLst>
      <p:ext uri="{BB962C8B-B14F-4D97-AF65-F5344CB8AC3E}">
        <p14:creationId xmlns:p14="http://schemas.microsoft.com/office/powerpoint/2010/main" xmlns="" val="3813641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12C79111-4A4D-F006-DEA9-9EE14F37694D}"/>
              </a:ext>
            </a:extLst>
          </p:cNvPr>
          <p:cNvGraphicFramePr>
            <a:graphicFrameLocks noGrp="1"/>
          </p:cNvGraphicFramePr>
          <p:nvPr/>
        </p:nvGraphicFramePr>
        <p:xfrm>
          <a:off x="443584" y="1193336"/>
          <a:ext cx="6856968" cy="1310640"/>
        </p:xfrm>
        <a:graphic>
          <a:graphicData uri="http://schemas.openxmlformats.org/drawingml/2006/table">
            <a:tbl>
              <a:tblPr/>
              <a:tblGrid>
                <a:gridCol w="6856968">
                  <a:extLst>
                    <a:ext uri="{9D8B030D-6E8A-4147-A177-3AD203B41FA5}">
                      <a16:colId xmlns:a16="http://schemas.microsoft.com/office/drawing/2014/main" xmlns="" val="2539855426"/>
                    </a:ext>
                  </a:extLst>
                </a:gridCol>
              </a:tblGrid>
              <a:tr h="0">
                <a:tc>
                  <a:txBody>
                    <a:bodyPr/>
                    <a:lstStyle/>
                    <a:p>
                      <a:r>
                        <a:rPr lang="en-US" sz="1600" b="0" i="0" dirty="0">
                          <a:solidFill>
                            <a:srgbClr val="000000"/>
                          </a:solidFill>
                          <a:effectLst/>
                          <a:latin typeface="Times New Roman" panose="02020603050405020304" pitchFamily="18" charset="0"/>
                          <a:cs typeface="Times New Roman" panose="02020603050405020304" pitchFamily="18" charset="0"/>
                        </a:rPr>
                        <a:t>Imagine that you are doing a project on </a:t>
                      </a:r>
                      <a:r>
                        <a:rPr lang="en-US" sz="1600" b="1" i="0" dirty="0">
                          <a:solidFill>
                            <a:srgbClr val="000000"/>
                          </a:solidFill>
                          <a:effectLst/>
                          <a:latin typeface="Times New Roman" panose="02020603050405020304" pitchFamily="18" charset="0"/>
                          <a:cs typeface="Times New Roman" panose="02020603050405020304" pitchFamily="18" charset="0"/>
                        </a:rPr>
                        <a:t>advantages of living in the countryside in </a:t>
                      </a:r>
                      <a:r>
                        <a:rPr lang="en-US" sz="1600" b="1" i="0" dirty="0" err="1">
                          <a:solidFill>
                            <a:srgbClr val="000000"/>
                          </a:solidFill>
                          <a:effectLst/>
                          <a:latin typeface="Times New Roman" panose="02020603050405020304" pitchFamily="18" charset="0"/>
                          <a:cs typeface="Times New Roman" panose="02020603050405020304" pitchFamily="18" charset="0"/>
                        </a:rPr>
                        <a:t>Zetland</a:t>
                      </a:r>
                      <a:r>
                        <a:rPr lang="en-US" sz="1600" b="0" i="0" dirty="0">
                          <a:solidFill>
                            <a:srgbClr val="000000"/>
                          </a:solidFill>
                          <a:effectLst/>
                          <a:latin typeface="Times New Roman" panose="02020603050405020304" pitchFamily="18" charset="0"/>
                          <a:cs typeface="Times New Roman" panose="02020603050405020304" pitchFamily="18" charset="0"/>
                        </a:rPr>
                        <a:t>. You have found some data on the subject –</a:t>
                      </a:r>
                      <a:r>
                        <a:rPr lang="ru-RU" sz="1600" b="0" i="0" dirty="0">
                          <a:solidFill>
                            <a:srgbClr val="000000"/>
                          </a:solidFill>
                          <a:effectLst/>
                          <a:latin typeface="Times New Roman" panose="02020603050405020304" pitchFamily="18" charset="0"/>
                          <a:cs typeface="Times New Roman" panose="02020603050405020304" pitchFamily="18" charset="0"/>
                        </a:rPr>
                        <a:t> </a:t>
                      </a:r>
                      <a:r>
                        <a:rPr lang="en-US" sz="1600" b="0" i="0" dirty="0">
                          <a:solidFill>
                            <a:srgbClr val="000000"/>
                          </a:solidFill>
                          <a:effectLst/>
                          <a:latin typeface="Times New Roman" panose="02020603050405020304" pitchFamily="18" charset="0"/>
                          <a:cs typeface="Times New Roman" panose="02020603050405020304" pitchFamily="18" charset="0"/>
                        </a:rPr>
                        <a:t>the results of the opinion polls (see the pie chart below).</a:t>
                      </a:r>
                      <a:br>
                        <a:rPr lang="en-US" sz="1600" b="0" i="0" dirty="0">
                          <a:solidFill>
                            <a:srgbClr val="000000"/>
                          </a:solidFill>
                          <a:effectLst/>
                          <a:latin typeface="Times New Roman" panose="02020603050405020304" pitchFamily="18" charset="0"/>
                          <a:cs typeface="Times New Roman" panose="02020603050405020304" pitchFamily="18" charset="0"/>
                        </a:rPr>
                      </a:br>
                      <a:r>
                        <a:rPr lang="en-US" sz="1600" b="1" i="0" dirty="0">
                          <a:solidFill>
                            <a:srgbClr val="000000"/>
                          </a:solidFill>
                          <a:effectLst/>
                          <a:latin typeface="Times New Roman" panose="02020603050405020304" pitchFamily="18" charset="0"/>
                          <a:cs typeface="Times New Roman" panose="02020603050405020304" pitchFamily="18" charset="0"/>
                        </a:rPr>
                        <a:t>Comment on the data in the pie chart and give your opinion on</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en-US" sz="1600" b="1" i="0" dirty="0">
                          <a:solidFill>
                            <a:srgbClr val="000000"/>
                          </a:solidFill>
                          <a:effectLst/>
                          <a:latin typeface="Times New Roman" panose="02020603050405020304" pitchFamily="18" charset="0"/>
                          <a:cs typeface="Times New Roman" panose="02020603050405020304" pitchFamily="18" charset="0"/>
                        </a:rPr>
                        <a:t>the subject of the project</a:t>
                      </a:r>
                      <a:r>
                        <a:rPr lang="en-US" sz="1600" b="0" i="0" dirty="0">
                          <a:solidFill>
                            <a:srgbClr val="000000"/>
                          </a:solidFill>
                          <a:effectLst/>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3228568"/>
                  </a:ext>
                </a:extLst>
              </a:tr>
            </a:tbl>
          </a:graphicData>
        </a:graphic>
      </p:graphicFrame>
      <p:sp>
        <p:nvSpPr>
          <p:cNvPr id="4" name="Rectangle 1">
            <a:extLst>
              <a:ext uri="{FF2B5EF4-FFF2-40B4-BE49-F238E27FC236}">
                <a16:creationId xmlns:a16="http://schemas.microsoft.com/office/drawing/2014/main" xmlns="" id="{E5C9B534-2BB9-68F7-1EAA-7B09319704B2}"/>
              </a:ext>
            </a:extLst>
          </p:cNvPr>
          <p:cNvSpPr>
            <a:spLocks noChangeArrowheads="1"/>
          </p:cNvSpPr>
          <p:nvPr/>
        </p:nvSpPr>
        <p:spPr bwMode="auto">
          <a:xfrm>
            <a:off x="581739" y="1986412"/>
            <a:ext cx="755967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5" name="Прямоугольник 4">
            <a:extLst>
              <a:ext uri="{FF2B5EF4-FFF2-40B4-BE49-F238E27FC236}">
                <a16:creationId xmlns:a16="http://schemas.microsoft.com/office/drawing/2014/main" xmlns="" id="{46B09B9E-D970-E950-A75E-968476B998F4}"/>
              </a:ext>
            </a:extLst>
          </p:cNvPr>
          <p:cNvSpPr/>
          <p:nvPr/>
        </p:nvSpPr>
        <p:spPr>
          <a:xfrm>
            <a:off x="415046" y="2810698"/>
            <a:ext cx="564777" cy="48635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rPr>
              <a:t>38</a:t>
            </a:r>
            <a:r>
              <a:rPr lang="en-US" sz="1600" b="1" dirty="0">
                <a:solidFill>
                  <a:schemeClr val="tx1"/>
                </a:solidFill>
              </a:rPr>
              <a:t>.2</a:t>
            </a:r>
            <a:endParaRPr lang="ru-RU" sz="1600" b="1" dirty="0">
              <a:solidFill>
                <a:schemeClr val="tx1"/>
              </a:solidFill>
            </a:endParaRPr>
          </a:p>
        </p:txBody>
      </p:sp>
      <p:graphicFrame>
        <p:nvGraphicFramePr>
          <p:cNvPr id="6" name="Диаграмма 5">
            <a:extLst>
              <a:ext uri="{FF2B5EF4-FFF2-40B4-BE49-F238E27FC236}">
                <a16:creationId xmlns:a16="http://schemas.microsoft.com/office/drawing/2014/main" xmlns="" id="{B8793C1F-1D2D-6812-5AA3-6D5E5AEC9C21}"/>
              </a:ext>
            </a:extLst>
          </p:cNvPr>
          <p:cNvGraphicFramePr/>
          <p:nvPr/>
        </p:nvGraphicFramePr>
        <p:xfrm>
          <a:off x="2004883" y="3088336"/>
          <a:ext cx="3159503" cy="292546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xmlns="" id="{BE4DABB5-F83D-7F7D-7A8E-4419E253B8C3}"/>
              </a:ext>
            </a:extLst>
          </p:cNvPr>
          <p:cNvSpPr txBox="1"/>
          <p:nvPr/>
        </p:nvSpPr>
        <p:spPr>
          <a:xfrm>
            <a:off x="2110005" y="2792947"/>
            <a:ext cx="4692367" cy="400110"/>
          </a:xfrm>
          <a:prstGeom prst="rect">
            <a:avLst/>
          </a:prstGeom>
          <a:noFill/>
        </p:spPr>
        <p:txBody>
          <a:bodyPr wrap="square" rtlCol="0">
            <a:spAutoFit/>
          </a:bodyPr>
          <a:lstStyle/>
          <a:p>
            <a:pPr algn="ctr" rtl="0">
              <a:defRPr sz="2128" b="1" i="0" u="none" strike="noStrike" kern="1200" baseline="0">
                <a:solidFill>
                  <a:prstClr val="black">
                    <a:lumMod val="65000"/>
                    <a:lumOff val="35000"/>
                  </a:prstClr>
                </a:solidFill>
                <a:latin typeface="+mn-lt"/>
                <a:ea typeface="+mn-ea"/>
                <a:cs typeface="+mn-cs"/>
              </a:defRPr>
            </a:pPr>
            <a:r>
              <a:rPr lang="en-US" sz="2000" dirty="0">
                <a:solidFill>
                  <a:schemeClr val="tx1"/>
                </a:solidFill>
              </a:rPr>
              <a:t>Advantages of living in countryside</a:t>
            </a:r>
          </a:p>
        </p:txBody>
      </p:sp>
      <p:sp>
        <p:nvSpPr>
          <p:cNvPr id="8" name="Облачко с текстом: прямоугольное со скругленными углами 7">
            <a:extLst>
              <a:ext uri="{FF2B5EF4-FFF2-40B4-BE49-F238E27FC236}">
                <a16:creationId xmlns:a16="http://schemas.microsoft.com/office/drawing/2014/main" xmlns="" id="{CF039454-5868-E855-00DA-9838EE783410}"/>
              </a:ext>
            </a:extLst>
          </p:cNvPr>
          <p:cNvSpPr/>
          <p:nvPr/>
        </p:nvSpPr>
        <p:spPr>
          <a:xfrm>
            <a:off x="1764202" y="3792558"/>
            <a:ext cx="1258256" cy="523221"/>
          </a:xfrm>
          <a:prstGeom prst="wedgeRoundRectCallout">
            <a:avLst>
              <a:gd name="adj1" fmla="val 78767"/>
              <a:gd name="adj2" fmla="val -12192"/>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9" name="TextBox 8">
            <a:extLst>
              <a:ext uri="{FF2B5EF4-FFF2-40B4-BE49-F238E27FC236}">
                <a16:creationId xmlns:a16="http://schemas.microsoft.com/office/drawing/2014/main" xmlns="" id="{F421F8C1-8F9A-36B2-A552-E23AAB427728}"/>
              </a:ext>
            </a:extLst>
          </p:cNvPr>
          <p:cNvSpPr txBox="1"/>
          <p:nvPr/>
        </p:nvSpPr>
        <p:spPr>
          <a:xfrm>
            <a:off x="1764202" y="3819466"/>
            <a:ext cx="1576865" cy="523220"/>
          </a:xfrm>
          <a:prstGeom prst="rect">
            <a:avLst/>
          </a:prstGeom>
          <a:noFill/>
        </p:spPr>
        <p:txBody>
          <a:bodyPr wrap="square" rtlCol="0">
            <a:spAutoFit/>
          </a:bodyPr>
          <a:lstStyle/>
          <a:p>
            <a:r>
              <a:rPr lang="en-US" sz="1200" b="1" dirty="0"/>
              <a:t>  Lots of space</a:t>
            </a:r>
          </a:p>
          <a:p>
            <a:r>
              <a:rPr lang="en-US" sz="1600" b="1" dirty="0"/>
              <a:t>        32%</a:t>
            </a:r>
            <a:endParaRPr lang="ru-RU" sz="1600" b="1" dirty="0"/>
          </a:p>
        </p:txBody>
      </p:sp>
      <p:sp>
        <p:nvSpPr>
          <p:cNvPr id="10" name="Облачко с текстом: прямоугольное со скругленными углами 9">
            <a:extLst>
              <a:ext uri="{FF2B5EF4-FFF2-40B4-BE49-F238E27FC236}">
                <a16:creationId xmlns:a16="http://schemas.microsoft.com/office/drawing/2014/main" xmlns="" id="{6F3409BE-190E-5455-0B51-6A31BBF7523E}"/>
              </a:ext>
            </a:extLst>
          </p:cNvPr>
          <p:cNvSpPr/>
          <p:nvPr/>
        </p:nvSpPr>
        <p:spPr>
          <a:xfrm>
            <a:off x="1367665" y="5234404"/>
            <a:ext cx="1944177" cy="523221"/>
          </a:xfrm>
          <a:prstGeom prst="wedgeRoundRectCallout">
            <a:avLst>
              <a:gd name="adj1" fmla="val 67535"/>
              <a:gd name="adj2" fmla="val -47145"/>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11" name="TextBox 10">
            <a:extLst>
              <a:ext uri="{FF2B5EF4-FFF2-40B4-BE49-F238E27FC236}">
                <a16:creationId xmlns:a16="http://schemas.microsoft.com/office/drawing/2014/main" xmlns="" id="{ACF9C64E-CC48-0834-5FEA-3B4DFCA55125}"/>
              </a:ext>
            </a:extLst>
          </p:cNvPr>
          <p:cNvSpPr txBox="1"/>
          <p:nvPr/>
        </p:nvSpPr>
        <p:spPr>
          <a:xfrm>
            <a:off x="1533088" y="5259378"/>
            <a:ext cx="1896343" cy="523220"/>
          </a:xfrm>
          <a:prstGeom prst="rect">
            <a:avLst/>
          </a:prstGeom>
          <a:noFill/>
        </p:spPr>
        <p:txBody>
          <a:bodyPr wrap="square" rtlCol="0">
            <a:spAutoFit/>
          </a:bodyPr>
          <a:lstStyle/>
          <a:p>
            <a:r>
              <a:rPr lang="en-US" sz="1200" b="1" dirty="0"/>
              <a:t>     Closer to nature</a:t>
            </a:r>
          </a:p>
          <a:p>
            <a:r>
              <a:rPr lang="en-US" sz="1600" b="1" dirty="0"/>
              <a:t>              27%</a:t>
            </a:r>
            <a:endParaRPr lang="ru-RU" sz="1600" b="1" dirty="0"/>
          </a:p>
        </p:txBody>
      </p:sp>
      <p:sp>
        <p:nvSpPr>
          <p:cNvPr id="12" name="Облачко с текстом: прямоугольное со скругленными углами 11">
            <a:extLst>
              <a:ext uri="{FF2B5EF4-FFF2-40B4-BE49-F238E27FC236}">
                <a16:creationId xmlns:a16="http://schemas.microsoft.com/office/drawing/2014/main" xmlns="" id="{4E4A5229-CE90-958A-4D6A-CD54371A6AF9}"/>
              </a:ext>
            </a:extLst>
          </p:cNvPr>
          <p:cNvSpPr/>
          <p:nvPr/>
        </p:nvSpPr>
        <p:spPr>
          <a:xfrm>
            <a:off x="4936249" y="5044119"/>
            <a:ext cx="1944177" cy="523221"/>
          </a:xfrm>
          <a:prstGeom prst="wedgeRoundRectCallout">
            <a:avLst>
              <a:gd name="adj1" fmla="val -75010"/>
              <a:gd name="adj2" fmla="val -31013"/>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13" name="TextBox 12">
            <a:extLst>
              <a:ext uri="{FF2B5EF4-FFF2-40B4-BE49-F238E27FC236}">
                <a16:creationId xmlns:a16="http://schemas.microsoft.com/office/drawing/2014/main" xmlns="" id="{39EC4AC6-4632-110E-076F-A15ADC8259F9}"/>
              </a:ext>
            </a:extLst>
          </p:cNvPr>
          <p:cNvSpPr txBox="1"/>
          <p:nvPr/>
        </p:nvSpPr>
        <p:spPr>
          <a:xfrm>
            <a:off x="4955007" y="5069093"/>
            <a:ext cx="1925420" cy="523220"/>
          </a:xfrm>
          <a:prstGeom prst="rect">
            <a:avLst/>
          </a:prstGeom>
          <a:noFill/>
        </p:spPr>
        <p:txBody>
          <a:bodyPr wrap="square" rtlCol="0">
            <a:spAutoFit/>
          </a:bodyPr>
          <a:lstStyle/>
          <a:p>
            <a:r>
              <a:rPr lang="en-US" sz="1200" b="1" dirty="0"/>
              <a:t>    Access to organic food</a:t>
            </a:r>
          </a:p>
          <a:p>
            <a:r>
              <a:rPr lang="en-US" sz="1600" b="1" dirty="0"/>
              <a:t>              20%</a:t>
            </a:r>
            <a:endParaRPr lang="ru-RU" sz="1600" b="1" dirty="0"/>
          </a:p>
        </p:txBody>
      </p:sp>
      <p:sp>
        <p:nvSpPr>
          <p:cNvPr id="14" name="Облачко с текстом: прямоугольное со скругленными углами 13">
            <a:extLst>
              <a:ext uri="{FF2B5EF4-FFF2-40B4-BE49-F238E27FC236}">
                <a16:creationId xmlns:a16="http://schemas.microsoft.com/office/drawing/2014/main" xmlns="" id="{8D96FF05-17DF-300A-A485-FB3D192404D6}"/>
              </a:ext>
            </a:extLst>
          </p:cNvPr>
          <p:cNvSpPr/>
          <p:nvPr/>
        </p:nvSpPr>
        <p:spPr>
          <a:xfrm>
            <a:off x="4955007" y="4088214"/>
            <a:ext cx="2159916" cy="523221"/>
          </a:xfrm>
          <a:prstGeom prst="wedgeRoundRectCallout">
            <a:avLst>
              <a:gd name="adj1" fmla="val -69945"/>
              <a:gd name="adj2" fmla="val -12192"/>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15" name="TextBox 14">
            <a:extLst>
              <a:ext uri="{FF2B5EF4-FFF2-40B4-BE49-F238E27FC236}">
                <a16:creationId xmlns:a16="http://schemas.microsoft.com/office/drawing/2014/main" xmlns="" id="{F38B83EF-60E8-2408-2F8E-8276C14D5560}"/>
              </a:ext>
            </a:extLst>
          </p:cNvPr>
          <p:cNvSpPr txBox="1"/>
          <p:nvPr/>
        </p:nvSpPr>
        <p:spPr>
          <a:xfrm>
            <a:off x="5031698" y="4140223"/>
            <a:ext cx="2268854" cy="523220"/>
          </a:xfrm>
          <a:prstGeom prst="rect">
            <a:avLst/>
          </a:prstGeom>
          <a:noFill/>
        </p:spPr>
        <p:txBody>
          <a:bodyPr wrap="square" rtlCol="0">
            <a:spAutoFit/>
          </a:bodyPr>
          <a:lstStyle/>
          <a:p>
            <a:r>
              <a:rPr lang="en-US" sz="1200" b="1" dirty="0"/>
              <a:t>Cheaper and more economic</a:t>
            </a:r>
          </a:p>
          <a:p>
            <a:r>
              <a:rPr lang="en-US" sz="1600" b="1" dirty="0"/>
              <a:t>                16%</a:t>
            </a:r>
            <a:endParaRPr lang="ru-RU" sz="1600" b="1" dirty="0"/>
          </a:p>
        </p:txBody>
      </p:sp>
      <p:sp>
        <p:nvSpPr>
          <p:cNvPr id="16" name="Облачко с текстом: прямоугольное со скругленными углами 15">
            <a:extLst>
              <a:ext uri="{FF2B5EF4-FFF2-40B4-BE49-F238E27FC236}">
                <a16:creationId xmlns:a16="http://schemas.microsoft.com/office/drawing/2014/main" xmlns="" id="{186EB7A3-54A4-F7D9-5C43-2B799D5604CA}"/>
              </a:ext>
            </a:extLst>
          </p:cNvPr>
          <p:cNvSpPr/>
          <p:nvPr/>
        </p:nvSpPr>
        <p:spPr>
          <a:xfrm>
            <a:off x="4346502" y="3232577"/>
            <a:ext cx="1700155" cy="523221"/>
          </a:xfrm>
          <a:prstGeom prst="wedgeRoundRectCallout">
            <a:avLst>
              <a:gd name="adj1" fmla="val -74268"/>
              <a:gd name="adj2" fmla="val 60402"/>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17" name="TextBox 16">
            <a:extLst>
              <a:ext uri="{FF2B5EF4-FFF2-40B4-BE49-F238E27FC236}">
                <a16:creationId xmlns:a16="http://schemas.microsoft.com/office/drawing/2014/main" xmlns="" id="{77AE9EE7-CD61-296E-CA7B-BE822A8B463E}"/>
              </a:ext>
            </a:extLst>
          </p:cNvPr>
          <p:cNvSpPr txBox="1"/>
          <p:nvPr/>
        </p:nvSpPr>
        <p:spPr>
          <a:xfrm>
            <a:off x="4460752" y="3245065"/>
            <a:ext cx="1700156" cy="523220"/>
          </a:xfrm>
          <a:prstGeom prst="rect">
            <a:avLst/>
          </a:prstGeom>
          <a:noFill/>
        </p:spPr>
        <p:txBody>
          <a:bodyPr wrap="square" rtlCol="0">
            <a:spAutoFit/>
          </a:bodyPr>
          <a:lstStyle/>
          <a:p>
            <a:r>
              <a:rPr lang="en-US" sz="1200" b="1" dirty="0"/>
              <a:t>Less amount of crime</a:t>
            </a:r>
          </a:p>
          <a:p>
            <a:r>
              <a:rPr lang="en-US" sz="1600" b="1" dirty="0"/>
              <a:t>             5%</a:t>
            </a:r>
            <a:endParaRPr lang="ru-RU" sz="1600" b="1" dirty="0"/>
          </a:p>
        </p:txBody>
      </p:sp>
      <p:sp>
        <p:nvSpPr>
          <p:cNvPr id="18" name="TextBox 17">
            <a:extLst>
              <a:ext uri="{FF2B5EF4-FFF2-40B4-BE49-F238E27FC236}">
                <a16:creationId xmlns:a16="http://schemas.microsoft.com/office/drawing/2014/main" xmlns="" id="{3818EF97-C5BA-73ED-85FE-53CBCC7DE84E}"/>
              </a:ext>
            </a:extLst>
          </p:cNvPr>
          <p:cNvSpPr txBox="1"/>
          <p:nvPr/>
        </p:nvSpPr>
        <p:spPr>
          <a:xfrm>
            <a:off x="1132546" y="2810698"/>
            <a:ext cx="6168006" cy="3416320"/>
          </a:xfrm>
          <a:prstGeom prst="rect">
            <a:avLst/>
          </a:prstGeom>
          <a:noFill/>
          <a:ln>
            <a:solidFill>
              <a:schemeClr val="tx1">
                <a:lumMod val="65000"/>
                <a:lumOff val="35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ru-RU" dirty="0"/>
          </a:p>
        </p:txBody>
      </p:sp>
      <p:sp>
        <p:nvSpPr>
          <p:cNvPr id="20" name="TextBox 19">
            <a:extLst>
              <a:ext uri="{FF2B5EF4-FFF2-40B4-BE49-F238E27FC236}">
                <a16:creationId xmlns:a16="http://schemas.microsoft.com/office/drawing/2014/main" xmlns="" id="{023D8785-F50B-CF24-FDEF-35533A5D818F}"/>
              </a:ext>
            </a:extLst>
          </p:cNvPr>
          <p:cNvSpPr txBox="1"/>
          <p:nvPr/>
        </p:nvSpPr>
        <p:spPr>
          <a:xfrm>
            <a:off x="695833" y="6651251"/>
            <a:ext cx="6314577" cy="3002745"/>
          </a:xfrm>
          <a:prstGeom prst="rect">
            <a:avLst/>
          </a:prstGeom>
          <a:noFill/>
        </p:spPr>
        <p:txBody>
          <a:bodyPr wrap="square">
            <a:spAutoFit/>
          </a:bodyPr>
          <a:lstStyle/>
          <a:p>
            <a:pPr>
              <a:lnSpc>
                <a:spcPct val="150000"/>
              </a:lnSpc>
            </a:pPr>
            <a:r>
              <a:rPr lang="en-US" sz="1600" b="0" dirty="0">
                <a:solidFill>
                  <a:srgbClr val="000000"/>
                </a:solidFill>
                <a:effectLst/>
                <a:latin typeface="Times New Roman" panose="02020603050405020304" pitchFamily="18" charset="0"/>
                <a:cs typeface="Times New Roman" panose="02020603050405020304" pitchFamily="18" charset="0"/>
              </a:rPr>
              <a:t>Write </a:t>
            </a:r>
            <a:r>
              <a:rPr lang="en-US" sz="1600" b="1" dirty="0">
                <a:solidFill>
                  <a:srgbClr val="000000"/>
                </a:solidFill>
                <a:effectLst/>
                <a:latin typeface="Times New Roman" panose="02020603050405020304" pitchFamily="18" charset="0"/>
                <a:cs typeface="Times New Roman" panose="02020603050405020304" pitchFamily="18" charset="0"/>
              </a:rPr>
              <a:t>200–250 words</a:t>
            </a:r>
            <a:r>
              <a:rPr lang="en-US" sz="1600" b="0" dirty="0">
                <a:solidFill>
                  <a:srgbClr val="000000"/>
                </a:solidFill>
                <a:effectLst/>
                <a:latin typeface="Times New Roman" panose="02020603050405020304" pitchFamily="18" charset="0"/>
                <a:cs typeface="Times New Roman" panose="02020603050405020304" pitchFamily="18" charset="0"/>
              </a:rPr>
              <a:t>.</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Use the following</a:t>
            </a:r>
            <a:r>
              <a:rPr lang="ru-RU" sz="1600" b="0" dirty="0">
                <a:solidFill>
                  <a:srgbClr val="000000"/>
                </a:solidFill>
                <a:effectLst/>
                <a:latin typeface="Times New Roman" panose="02020603050405020304" pitchFamily="18" charset="0"/>
                <a:cs typeface="Times New Roman" panose="02020603050405020304" pitchFamily="18" charset="0"/>
              </a:rPr>
              <a:t> </a:t>
            </a:r>
            <a:r>
              <a:rPr lang="en-US" sz="1600" b="0" dirty="0">
                <a:solidFill>
                  <a:srgbClr val="000000"/>
                </a:solidFill>
                <a:effectLst/>
                <a:latin typeface="Times New Roman" panose="02020603050405020304" pitchFamily="18" charset="0"/>
                <a:cs typeface="Times New Roman" panose="02020603050405020304" pitchFamily="18" charset="0"/>
              </a:rPr>
              <a:t>statement on the subject of the project;</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 select and report 2–3 facts;</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 make 1–2 comparisons where relevant and give your comments;</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 outline a problem that can arise </a:t>
            </a:r>
            <a:r>
              <a:rPr lang="en-US" sz="1600" dirty="0">
                <a:solidFill>
                  <a:srgbClr val="000000"/>
                </a:solidFill>
                <a:latin typeface="Times New Roman" panose="02020603050405020304" pitchFamily="18" charset="0"/>
                <a:cs typeface="Times New Roman" panose="02020603050405020304" pitchFamily="18" charset="0"/>
              </a:rPr>
              <a:t>with living in the countryside and suggest a way of solving it;</a:t>
            </a:r>
            <a:br>
              <a:rPr lang="en-US" sz="1600" dirty="0">
                <a:solidFill>
                  <a:srgbClr val="000000"/>
                </a:solidFill>
                <a:latin typeface="Times New Roman" panose="02020603050405020304" pitchFamily="18" charset="0"/>
                <a:cs typeface="Times New Roman" panose="02020603050405020304" pitchFamily="18" charset="0"/>
              </a:rPr>
            </a:br>
            <a:r>
              <a:rPr lang="en-US" sz="1600" dirty="0">
                <a:solidFill>
                  <a:srgbClr val="000000"/>
                </a:solidFill>
                <a:latin typeface="Times New Roman" panose="02020603050405020304" pitchFamily="18" charset="0"/>
                <a:cs typeface="Times New Roman" panose="02020603050405020304" pitchFamily="18" charset="0"/>
              </a:rPr>
              <a:t>– conclude by giving </a:t>
            </a:r>
            <a:r>
              <a:rPr lang="en-US" sz="1600" b="0" dirty="0">
                <a:solidFill>
                  <a:srgbClr val="000000"/>
                </a:solidFill>
                <a:effectLst/>
                <a:latin typeface="Times New Roman" panose="02020603050405020304" pitchFamily="18" charset="0"/>
                <a:cs typeface="Times New Roman" panose="02020603050405020304" pitchFamily="18" charset="0"/>
              </a:rPr>
              <a:t>and explaining </a:t>
            </a:r>
            <a:r>
              <a:rPr lang="en-US" sz="1600" dirty="0">
                <a:solidFill>
                  <a:srgbClr val="000000"/>
                </a:solidFill>
                <a:latin typeface="Times New Roman" panose="02020603050405020304" pitchFamily="18" charset="0"/>
                <a:cs typeface="Times New Roman" panose="02020603050405020304" pitchFamily="18" charset="0"/>
              </a:rPr>
              <a:t>your opinion on the best place for living for you.</a:t>
            </a:r>
            <a:endParaRPr lang="en-US" sz="36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30762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68380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BEBA8EAE-BF5A-486C-A8C5-ECC9F3942E4B}">
                <a14:imgProps xmlns:a14="http://schemas.microsoft.com/office/drawing/2010/main" xmlns="">
                  <a14:imgLayer r:embed="rId3">
                    <a14:imgEffect>
                      <a14:saturation sat="0"/>
                    </a14:imgEffect>
                  </a14:imgLayer>
                </a14:imgProps>
              </a:ext>
            </a:extLst>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86553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FA0C662-164B-442D-B839-0D371B7D5AC6}"/>
              </a:ext>
            </a:extLst>
          </p:cNvPr>
          <p:cNvSpPr txBox="1"/>
          <p:nvPr/>
        </p:nvSpPr>
        <p:spPr>
          <a:xfrm>
            <a:off x="53788" y="1545009"/>
            <a:ext cx="7644655" cy="6155531"/>
          </a:xfrm>
          <a:prstGeom prst="rect">
            <a:avLst/>
          </a:prstGeom>
          <a:noFill/>
        </p:spPr>
        <p:txBody>
          <a:bodyPr wrap="square">
            <a:spAutoFit/>
          </a:bodyPr>
          <a:lstStyle/>
          <a:p>
            <a:pPr algn="ctr" fontAlgn="base"/>
            <a:r>
              <a:rPr lang="ru-RU" b="1" dirty="0">
                <a:solidFill>
                  <a:srgbClr val="111111"/>
                </a:solidFill>
                <a:effectLst/>
                <a:latin typeface="inherit"/>
              </a:rPr>
              <a:t>Задание 1</a:t>
            </a:r>
            <a:endParaRPr lang="ru-RU" b="1" dirty="0">
              <a:solidFill>
                <a:srgbClr val="111111"/>
              </a:solidFill>
              <a:effectLst/>
              <a:latin typeface="Playfair Display"/>
            </a:endParaRPr>
          </a:p>
          <a:p>
            <a:pPr algn="l" fontAlgn="base"/>
            <a:r>
              <a:rPr lang="ru-RU" b="0" i="0" dirty="0">
                <a:solidFill>
                  <a:srgbClr val="555555"/>
                </a:solidFill>
                <a:effectLst/>
                <a:latin typeface="Arial" panose="020B0604020202020204" pitchFamily="34" charset="0"/>
              </a:rPr>
              <a:t> </a:t>
            </a:r>
          </a:p>
          <a:p>
            <a:pPr algn="l" fontAlgn="base"/>
            <a:r>
              <a:rPr lang="ru-RU" b="0" i="1" dirty="0">
                <a:effectLst/>
                <a:latin typeface="inherit"/>
              </a:rPr>
              <a:t>Прослушайте шесть высказываний. Установите соответствие между высказываниями каждого говорящего </a:t>
            </a:r>
            <a:r>
              <a:rPr lang="en-US" b="1" i="1" dirty="0">
                <a:effectLst/>
                <a:latin typeface="inherit"/>
              </a:rPr>
              <a:t>A</a:t>
            </a:r>
            <a:r>
              <a:rPr lang="en-US" b="1" i="0" dirty="0">
                <a:effectLst/>
                <a:latin typeface="inherit"/>
              </a:rPr>
              <a:t>–</a:t>
            </a:r>
            <a:r>
              <a:rPr lang="en-US" b="1" i="1" dirty="0">
                <a:effectLst/>
                <a:latin typeface="inherit"/>
              </a:rPr>
              <a:t>F </a:t>
            </a:r>
            <a:r>
              <a:rPr lang="ru-RU" b="0" i="1" dirty="0">
                <a:effectLst/>
                <a:latin typeface="inherit"/>
              </a:rPr>
              <a:t>и утверждениями, данными в списке </a:t>
            </a:r>
            <a:r>
              <a:rPr lang="ru-RU" b="1" i="1" dirty="0">
                <a:effectLst/>
                <a:latin typeface="inherit"/>
              </a:rPr>
              <a:t>1–7</a:t>
            </a:r>
            <a:r>
              <a:rPr lang="ru-RU" b="0" i="1" dirty="0">
                <a:effectLst/>
                <a:latin typeface="inherit"/>
              </a:rPr>
              <a:t>. Используйте каждое утверждение, обозначенное соответствующей цифрой, </a:t>
            </a:r>
            <a:r>
              <a:rPr lang="ru-RU" b="1" i="1" dirty="0">
                <a:effectLst/>
                <a:latin typeface="inherit"/>
              </a:rPr>
              <a:t>только один раз. В задании есть одно лишнее утверждение. </a:t>
            </a:r>
            <a:r>
              <a:rPr lang="ru-RU" b="0" i="1" dirty="0">
                <a:effectLst/>
                <a:latin typeface="inherit"/>
              </a:rPr>
              <a:t> Занесите свои ответы в таблицу.</a:t>
            </a:r>
          </a:p>
          <a:p>
            <a:pPr algn="l" fontAlgn="base">
              <a:lnSpc>
                <a:spcPct val="150000"/>
              </a:lnSpc>
            </a:pPr>
            <a:endParaRPr lang="ru-RU" dirty="0">
              <a:latin typeface="Arial" panose="020B0604020202020204" pitchFamily="34" charset="0"/>
            </a:endParaRPr>
          </a:p>
          <a:p>
            <a:pPr algn="l" fontAlgn="base">
              <a:lnSpc>
                <a:spcPct val="150000"/>
              </a:lnSpc>
              <a:buFont typeface="+mj-lt"/>
              <a:buAutoNum type="arabicPeriod"/>
            </a:pPr>
            <a:r>
              <a:rPr lang="en-US" b="0" i="0" dirty="0">
                <a:effectLst/>
                <a:latin typeface="inherit"/>
              </a:rPr>
              <a:t>Your health may stop you from taking baths.</a:t>
            </a:r>
          </a:p>
          <a:p>
            <a:pPr algn="l" fontAlgn="base">
              <a:lnSpc>
                <a:spcPct val="150000"/>
              </a:lnSpc>
              <a:buFont typeface="+mj-lt"/>
              <a:buAutoNum type="arabicPeriod"/>
            </a:pPr>
            <a:r>
              <a:rPr lang="en-US" b="0" i="0" dirty="0">
                <a:effectLst/>
                <a:latin typeface="inherit"/>
              </a:rPr>
              <a:t>Taking baths is not environmentally friendly.</a:t>
            </a:r>
          </a:p>
          <a:p>
            <a:pPr algn="l" fontAlgn="base">
              <a:lnSpc>
                <a:spcPct val="150000"/>
              </a:lnSpc>
              <a:buFont typeface="+mj-lt"/>
              <a:buAutoNum type="arabicPeriod"/>
            </a:pPr>
            <a:r>
              <a:rPr lang="en-US" b="0" i="0" dirty="0">
                <a:effectLst/>
                <a:latin typeface="inherit"/>
              </a:rPr>
              <a:t>Technical innovations make a shower a great experience.</a:t>
            </a:r>
          </a:p>
          <a:p>
            <a:pPr algn="l" fontAlgn="base">
              <a:lnSpc>
                <a:spcPct val="150000"/>
              </a:lnSpc>
              <a:buFont typeface="+mj-lt"/>
              <a:buAutoNum type="arabicPeriod"/>
            </a:pPr>
            <a:r>
              <a:rPr lang="en-US" b="0" i="0" dirty="0">
                <a:effectLst/>
                <a:latin typeface="inherit"/>
              </a:rPr>
              <a:t>Taking a bath isn’t as wasteful as you may think.</a:t>
            </a:r>
          </a:p>
          <a:p>
            <a:pPr algn="l" fontAlgn="base">
              <a:lnSpc>
                <a:spcPct val="150000"/>
              </a:lnSpc>
              <a:buFont typeface="+mj-lt"/>
              <a:buAutoNum type="arabicPeriod"/>
            </a:pPr>
            <a:r>
              <a:rPr lang="en-US" b="0" i="0" dirty="0">
                <a:effectLst/>
                <a:latin typeface="inherit"/>
              </a:rPr>
              <a:t>Taking showers helps me to stay healthy.</a:t>
            </a:r>
          </a:p>
          <a:p>
            <a:pPr algn="l" fontAlgn="base">
              <a:lnSpc>
                <a:spcPct val="150000"/>
              </a:lnSpc>
              <a:buFont typeface="+mj-lt"/>
              <a:buAutoNum type="arabicPeriod"/>
            </a:pPr>
            <a:r>
              <a:rPr lang="en-US" b="0" i="0" dirty="0">
                <a:effectLst/>
                <a:latin typeface="inherit"/>
              </a:rPr>
              <a:t>Taking a bath is a perfect way to relax.</a:t>
            </a:r>
          </a:p>
          <a:p>
            <a:pPr algn="l" fontAlgn="base">
              <a:lnSpc>
                <a:spcPct val="150000"/>
              </a:lnSpc>
              <a:buFont typeface="+mj-lt"/>
              <a:buAutoNum type="arabicPeriod"/>
            </a:pPr>
            <a:r>
              <a:rPr lang="en-US" b="0" i="0" dirty="0">
                <a:effectLst/>
                <a:latin typeface="inherit"/>
              </a:rPr>
              <a:t>There are both pluses and minuses about baths and showers.</a:t>
            </a:r>
          </a:p>
          <a:p>
            <a:pPr algn="l" fontAlgn="base"/>
            <a:r>
              <a:rPr lang="en-US" sz="1600" b="0" i="0" dirty="0">
                <a:solidFill>
                  <a:srgbClr val="555555"/>
                </a:solidFill>
                <a:effectLst/>
                <a:latin typeface="Arial" panose="020B0604020202020204" pitchFamily="34" charset="0"/>
              </a:rPr>
              <a:t> </a:t>
            </a:r>
          </a:p>
          <a:p>
            <a:pPr algn="l" fontAlgn="base"/>
            <a:r>
              <a:rPr lang="en-US" b="0" i="0" dirty="0">
                <a:effectLst/>
                <a:latin typeface="Arial" panose="020B0604020202020204" pitchFamily="34" charset="0"/>
              </a:rPr>
              <a:t> </a:t>
            </a:r>
          </a:p>
          <a:p>
            <a:pPr algn="l" fontAlgn="base"/>
            <a:r>
              <a:rPr lang="en-US" b="0" i="0" dirty="0">
                <a:solidFill>
                  <a:srgbClr val="555555"/>
                </a:solidFill>
                <a:effectLst/>
                <a:latin typeface="Arial" panose="020B0604020202020204" pitchFamily="34" charset="0"/>
              </a:rPr>
              <a:t> </a:t>
            </a:r>
          </a:p>
        </p:txBody>
      </p:sp>
      <p:graphicFrame>
        <p:nvGraphicFramePr>
          <p:cNvPr id="4" name="Таблица 3">
            <a:extLst>
              <a:ext uri="{FF2B5EF4-FFF2-40B4-BE49-F238E27FC236}">
                <a16:creationId xmlns:a16="http://schemas.microsoft.com/office/drawing/2014/main" xmlns="" id="{4F667E23-2D9D-4A21-B05D-2B3014F4E81C}"/>
              </a:ext>
            </a:extLst>
          </p:cNvPr>
          <p:cNvGraphicFramePr>
            <a:graphicFrameLocks noGrp="1"/>
          </p:cNvGraphicFramePr>
          <p:nvPr>
            <p:extLst>
              <p:ext uri="{D42A27DB-BD31-4B8C-83A1-F6EECF244321}">
                <p14:modId xmlns:p14="http://schemas.microsoft.com/office/powerpoint/2010/main" xmlns="" val="731617190"/>
              </p:ext>
            </p:extLst>
          </p:nvPr>
        </p:nvGraphicFramePr>
        <p:xfrm>
          <a:off x="201705" y="7032292"/>
          <a:ext cx="7156261" cy="1026546"/>
        </p:xfrm>
        <a:graphic>
          <a:graphicData uri="http://schemas.openxmlformats.org/drawingml/2006/table">
            <a:tbl>
              <a:tblPr>
                <a:tableStyleId>{5940675A-B579-460E-94D1-54222C63F5DA}</a:tableStyleId>
              </a:tblPr>
              <a:tblGrid>
                <a:gridCol w="1022323">
                  <a:extLst>
                    <a:ext uri="{9D8B030D-6E8A-4147-A177-3AD203B41FA5}">
                      <a16:colId xmlns:a16="http://schemas.microsoft.com/office/drawing/2014/main" xmlns="" val="1971113523"/>
                    </a:ext>
                  </a:extLst>
                </a:gridCol>
                <a:gridCol w="1022323">
                  <a:extLst>
                    <a:ext uri="{9D8B030D-6E8A-4147-A177-3AD203B41FA5}">
                      <a16:colId xmlns:a16="http://schemas.microsoft.com/office/drawing/2014/main" xmlns="" val="994310934"/>
                    </a:ext>
                  </a:extLst>
                </a:gridCol>
                <a:gridCol w="1022323">
                  <a:extLst>
                    <a:ext uri="{9D8B030D-6E8A-4147-A177-3AD203B41FA5}">
                      <a16:colId xmlns:a16="http://schemas.microsoft.com/office/drawing/2014/main" xmlns="" val="919904117"/>
                    </a:ext>
                  </a:extLst>
                </a:gridCol>
                <a:gridCol w="1022323">
                  <a:extLst>
                    <a:ext uri="{9D8B030D-6E8A-4147-A177-3AD203B41FA5}">
                      <a16:colId xmlns:a16="http://schemas.microsoft.com/office/drawing/2014/main" xmlns="" val="2854621035"/>
                    </a:ext>
                  </a:extLst>
                </a:gridCol>
                <a:gridCol w="1022323">
                  <a:extLst>
                    <a:ext uri="{9D8B030D-6E8A-4147-A177-3AD203B41FA5}">
                      <a16:colId xmlns:a16="http://schemas.microsoft.com/office/drawing/2014/main" xmlns="" val="3855392531"/>
                    </a:ext>
                  </a:extLst>
                </a:gridCol>
                <a:gridCol w="1022323">
                  <a:extLst>
                    <a:ext uri="{9D8B030D-6E8A-4147-A177-3AD203B41FA5}">
                      <a16:colId xmlns:a16="http://schemas.microsoft.com/office/drawing/2014/main" xmlns="" val="737918560"/>
                    </a:ext>
                  </a:extLst>
                </a:gridCol>
                <a:gridCol w="1022323">
                  <a:extLst>
                    <a:ext uri="{9D8B030D-6E8A-4147-A177-3AD203B41FA5}">
                      <a16:colId xmlns:a16="http://schemas.microsoft.com/office/drawing/2014/main" xmlns="" val="3959679580"/>
                    </a:ext>
                  </a:extLst>
                </a:gridCol>
              </a:tblGrid>
              <a:tr h="513273">
                <a:tc>
                  <a:txBody>
                    <a:bodyPr/>
                    <a:lstStyle/>
                    <a:p>
                      <a:pPr algn="ctr" fontAlgn="base"/>
                      <a:r>
                        <a:rPr lang="ru-RU" sz="1200" b="0">
                          <a:effectLst/>
                        </a:rPr>
                        <a:t>Говорящий</a:t>
                      </a:r>
                      <a:endParaRPr lang="ru-RU" sz="1200" b="0">
                        <a:effectLst/>
                        <a:latin typeface="inherit"/>
                      </a:endParaRPr>
                    </a:p>
                  </a:txBody>
                  <a:tcPr marL="74959" marR="74959" marT="59967" marB="59967" anchor="ctr"/>
                </a:tc>
                <a:tc>
                  <a:txBody>
                    <a:bodyPr/>
                    <a:lstStyle/>
                    <a:p>
                      <a:pPr algn="ctr" fontAlgn="base"/>
                      <a:r>
                        <a:rPr lang="en-US" sz="1800" b="1">
                          <a:solidFill>
                            <a:schemeClr val="tx1"/>
                          </a:solidFill>
                          <a:effectLst/>
                        </a:rPr>
                        <a:t>A</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C</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F</a:t>
                      </a:r>
                      <a:endParaRPr lang="en-US" sz="1800" b="1">
                        <a:solidFill>
                          <a:schemeClr val="tx1"/>
                        </a:solidFill>
                        <a:effectLst/>
                        <a:latin typeface="inherit"/>
                      </a:endParaRPr>
                    </a:p>
                  </a:txBody>
                  <a:tcPr marL="74959" marR="74959" marT="59967" marB="59967" anchor="ctr"/>
                </a:tc>
                <a:extLst>
                  <a:ext uri="{0D108BD9-81ED-4DB2-BD59-A6C34878D82A}">
                    <a16:rowId xmlns:a16="http://schemas.microsoft.com/office/drawing/2014/main" xmlns="" val="1782171399"/>
                  </a:ext>
                </a:extLst>
              </a:tr>
              <a:tr h="513273">
                <a:tc>
                  <a:txBody>
                    <a:bodyPr/>
                    <a:lstStyle/>
                    <a:p>
                      <a:pPr algn="ctr" fontAlgn="base"/>
                      <a:r>
                        <a:rPr lang="ru-RU" sz="1200" b="0" dirty="0">
                          <a:effectLst/>
                        </a:rPr>
                        <a:t>Утверждение</a:t>
                      </a:r>
                      <a:endParaRPr lang="ru-RU" sz="1200" b="0" dirty="0">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extLst>
                  <a:ext uri="{0D108BD9-81ED-4DB2-BD59-A6C34878D82A}">
                    <a16:rowId xmlns:a16="http://schemas.microsoft.com/office/drawing/2014/main" xmlns="" val="1052966716"/>
                  </a:ext>
                </a:extLst>
              </a:tr>
            </a:tbl>
          </a:graphicData>
        </a:graphic>
      </p:graphicFrame>
      <p:sp>
        <p:nvSpPr>
          <p:cNvPr id="5" name="Rectangle 1">
            <a:extLst>
              <a:ext uri="{FF2B5EF4-FFF2-40B4-BE49-F238E27FC236}">
                <a16:creationId xmlns:a16="http://schemas.microsoft.com/office/drawing/2014/main" xmlns="" id="{1BD006BA-F1E9-48A1-A69A-547AB53F8C4A}"/>
              </a:ext>
            </a:extLst>
          </p:cNvPr>
          <p:cNvSpPr>
            <a:spLocks noChangeArrowheads="1"/>
          </p:cNvSpPr>
          <p:nvPr/>
        </p:nvSpPr>
        <p:spPr bwMode="auto">
          <a:xfrm>
            <a:off x="667030" y="6796168"/>
            <a:ext cx="683885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555555"/>
                </a:solidFill>
                <a:effectLst/>
                <a:latin typeface="Arial" panose="020B0604020202020204" pitchFamily="34" charset="0"/>
                <a:cs typeface="Arial" panose="020B0604020202020204" pitchFamily="34"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7" name="Прямоугольник 6">
            <a:extLst>
              <a:ext uri="{FF2B5EF4-FFF2-40B4-BE49-F238E27FC236}">
                <a16:creationId xmlns:a16="http://schemas.microsoft.com/office/drawing/2014/main" xmlns="" id="{AB2E3EE0-E433-41B3-9598-80DB4AB55D7D}"/>
              </a:ext>
            </a:extLst>
          </p:cNvPr>
          <p:cNvSpPr/>
          <p:nvPr/>
        </p:nvSpPr>
        <p:spPr>
          <a:xfrm>
            <a:off x="1311918" y="509405"/>
            <a:ext cx="4935838"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1. Аудирование </a:t>
            </a:r>
          </a:p>
        </p:txBody>
      </p:sp>
      <p:sp>
        <p:nvSpPr>
          <p:cNvPr id="9" name="Прямоугольник 8">
            <a:extLst>
              <a:ext uri="{FF2B5EF4-FFF2-40B4-BE49-F238E27FC236}">
                <a16:creationId xmlns:a16="http://schemas.microsoft.com/office/drawing/2014/main" xmlns="" id="{CAC27F20-BFED-47F1-843D-1DF8F8BA3A73}"/>
              </a:ext>
            </a:extLst>
          </p:cNvPr>
          <p:cNvSpPr/>
          <p:nvPr/>
        </p:nvSpPr>
        <p:spPr>
          <a:xfrm>
            <a:off x="470647" y="145900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a:t>
            </a:r>
          </a:p>
        </p:txBody>
      </p:sp>
      <p:pic>
        <p:nvPicPr>
          <p:cNvPr id="6" name="1137-_ege">
            <a:hlinkClick r:id="" action="ppaction://media"/>
            <a:extLst>
              <a:ext uri="{FF2B5EF4-FFF2-40B4-BE49-F238E27FC236}">
                <a16:creationId xmlns:a16="http://schemas.microsoft.com/office/drawing/2014/main" xmlns="" id="{A1AD1AD7-DD19-0DDA-1560-46A3D2CCC06A}"/>
              </a:ext>
            </a:extLst>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3208111" y="8474124"/>
            <a:ext cx="1236797" cy="1236797"/>
          </a:xfrm>
          <a:prstGeom prst="rect">
            <a:avLst/>
          </a:prstGeom>
        </p:spPr>
      </p:pic>
    </p:spTree>
    <p:extLst>
      <p:ext uri="{BB962C8B-B14F-4D97-AF65-F5344CB8AC3E}">
        <p14:creationId xmlns:p14="http://schemas.microsoft.com/office/powerpoint/2010/main" xmlns="" val="291756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69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D97FC174-0258-4659-8E83-795B5DD07CBE}"/>
              </a:ext>
            </a:extLst>
          </p:cNvPr>
          <p:cNvSpPr/>
          <p:nvPr/>
        </p:nvSpPr>
        <p:spPr>
          <a:xfrm>
            <a:off x="470647" y="59839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2</a:t>
            </a:r>
          </a:p>
        </p:txBody>
      </p:sp>
      <p:sp>
        <p:nvSpPr>
          <p:cNvPr id="4" name="TextBox 3">
            <a:extLst>
              <a:ext uri="{FF2B5EF4-FFF2-40B4-BE49-F238E27FC236}">
                <a16:creationId xmlns:a16="http://schemas.microsoft.com/office/drawing/2014/main" xmlns="" id="{112F2021-992A-4BE8-9236-52DFB9F3B6FA}"/>
              </a:ext>
            </a:extLst>
          </p:cNvPr>
          <p:cNvSpPr txBox="1"/>
          <p:nvPr/>
        </p:nvSpPr>
        <p:spPr>
          <a:xfrm>
            <a:off x="344112" y="506584"/>
            <a:ext cx="7112769" cy="6448432"/>
          </a:xfrm>
          <a:prstGeom prst="rect">
            <a:avLst/>
          </a:prstGeom>
          <a:noFill/>
        </p:spPr>
        <p:txBody>
          <a:bodyPr wrap="square">
            <a:spAutoFit/>
          </a:bodyPr>
          <a:lstStyle/>
          <a:p>
            <a:pPr algn="ctr" fontAlgn="base"/>
            <a:r>
              <a:rPr lang="ru-RU" sz="1600" b="1" dirty="0">
                <a:solidFill>
                  <a:srgbClr val="111111"/>
                </a:solidFill>
                <a:effectLst/>
                <a:latin typeface="inherit"/>
              </a:rPr>
              <a:t/>
            </a:r>
            <a:br>
              <a:rPr lang="ru-RU" sz="1600" b="1" dirty="0">
                <a:solidFill>
                  <a:srgbClr val="111111"/>
                </a:solidFill>
                <a:effectLst/>
                <a:latin typeface="inherit"/>
              </a:rPr>
            </a:br>
            <a:r>
              <a:rPr lang="ru-RU" sz="1600" b="1" dirty="0">
                <a:effectLst/>
                <a:latin typeface="inherit"/>
              </a:rPr>
              <a:t>Задание 2</a:t>
            </a:r>
            <a:endParaRPr lang="ru-RU" sz="1600" b="1" dirty="0">
              <a:effectLst/>
              <a:latin typeface="Playfair Display"/>
            </a:endParaRPr>
          </a:p>
          <a:p>
            <a:pPr algn="l" fontAlgn="base"/>
            <a:r>
              <a:rPr lang="ru-RU" sz="1600" b="0" i="0" dirty="0">
                <a:effectLst/>
                <a:latin typeface="Arial" panose="020B0604020202020204" pitchFamily="34" charset="0"/>
              </a:rPr>
              <a:t> </a:t>
            </a:r>
          </a:p>
          <a:p>
            <a:pPr algn="l" fontAlgn="base"/>
            <a:r>
              <a:rPr lang="ru-RU" sz="1600" b="0" i="1" dirty="0">
                <a:effectLst/>
                <a:latin typeface="inherit"/>
              </a:rPr>
              <a:t>Вы услышите диалог.</a:t>
            </a:r>
            <a:r>
              <a:rPr lang="ru-RU" sz="1600" b="0" i="0" dirty="0">
                <a:effectLst/>
                <a:latin typeface="Arial" panose="020B0604020202020204" pitchFamily="34" charset="0"/>
              </a:rPr>
              <a:t> </a:t>
            </a:r>
            <a:r>
              <a:rPr lang="ru-RU" sz="1600" b="0" i="1" dirty="0">
                <a:effectLst/>
                <a:latin typeface="inherit"/>
              </a:rPr>
              <a:t>Определите, какие из приведённых утверждений </a:t>
            </a:r>
            <a:r>
              <a:rPr lang="ru-RU" sz="1600" b="1" i="1" dirty="0">
                <a:effectLst/>
                <a:latin typeface="inherit"/>
              </a:rPr>
              <a:t>А</a:t>
            </a:r>
            <a:r>
              <a:rPr lang="ru-RU" sz="1600" b="0" i="0" dirty="0">
                <a:effectLst/>
                <a:latin typeface="Arial" panose="020B0604020202020204" pitchFamily="34" charset="0"/>
              </a:rPr>
              <a:t>–</a:t>
            </a:r>
            <a:r>
              <a:rPr lang="en-US" sz="1600" b="1" i="1" dirty="0">
                <a:effectLst/>
                <a:latin typeface="inherit"/>
              </a:rPr>
              <a:t>G </a:t>
            </a:r>
            <a:r>
              <a:rPr lang="ru-RU" sz="1600" b="0" i="1" dirty="0">
                <a:effectLst/>
                <a:latin typeface="inherit"/>
              </a:rPr>
              <a:t>соответствуют содержанию текста (</a:t>
            </a:r>
            <a:r>
              <a:rPr lang="ru-RU" sz="1600" b="1" i="1" dirty="0">
                <a:effectLst/>
                <a:latin typeface="inherit"/>
              </a:rPr>
              <a:t>1 </a:t>
            </a:r>
            <a:r>
              <a:rPr lang="ru-RU" sz="1600" b="0" i="0" dirty="0">
                <a:effectLst/>
                <a:latin typeface="Arial" panose="020B0604020202020204" pitchFamily="34" charset="0"/>
              </a:rPr>
              <a:t>–</a:t>
            </a:r>
            <a:r>
              <a:rPr lang="ru-RU" sz="1600" b="1" i="1" dirty="0">
                <a:effectLst/>
                <a:latin typeface="inherit"/>
              </a:rPr>
              <a:t> </a:t>
            </a:r>
            <a:r>
              <a:rPr lang="en-US" sz="1600" b="1" i="1" dirty="0">
                <a:effectLst/>
                <a:latin typeface="inherit"/>
              </a:rPr>
              <a:t>True</a:t>
            </a:r>
            <a:r>
              <a:rPr lang="en-US" sz="1600" b="0" i="1" dirty="0">
                <a:effectLst/>
                <a:latin typeface="inherit"/>
              </a:rPr>
              <a:t>), </a:t>
            </a:r>
            <a:r>
              <a:rPr lang="ru-RU" sz="1600" b="0" i="1" dirty="0">
                <a:effectLst/>
                <a:latin typeface="inherit"/>
              </a:rPr>
              <a:t>какие не соответствуют (</a:t>
            </a:r>
            <a:r>
              <a:rPr lang="ru-RU" sz="1600" b="1" i="1" dirty="0">
                <a:effectLst/>
                <a:latin typeface="inherit"/>
              </a:rPr>
              <a:t>2 </a:t>
            </a:r>
            <a:r>
              <a:rPr lang="ru-RU" sz="1600" b="0" i="0" dirty="0">
                <a:effectLst/>
                <a:latin typeface="Arial" panose="020B0604020202020204" pitchFamily="34" charset="0"/>
              </a:rPr>
              <a:t>–</a:t>
            </a:r>
            <a:r>
              <a:rPr lang="ru-RU" sz="1600" b="1" i="1" dirty="0">
                <a:effectLst/>
                <a:latin typeface="inherit"/>
              </a:rPr>
              <a:t> </a:t>
            </a:r>
            <a:r>
              <a:rPr lang="en-US" sz="1600" b="1" i="1" dirty="0">
                <a:effectLst/>
                <a:latin typeface="inherit"/>
              </a:rPr>
              <a:t>False</a:t>
            </a:r>
            <a:r>
              <a:rPr lang="en-US" sz="1600" b="0" i="1" dirty="0">
                <a:effectLst/>
                <a:latin typeface="inherit"/>
              </a:rPr>
              <a:t>) </a:t>
            </a:r>
            <a:r>
              <a:rPr lang="ru-RU" sz="1600" b="0" i="1" dirty="0">
                <a:effectLst/>
                <a:latin typeface="inherit"/>
              </a:rPr>
              <a:t>и о чём в тексте не сказано, то есть на основании текста нельзя дать ни положительного, ни отрицательного ответа (</a:t>
            </a:r>
            <a:r>
              <a:rPr lang="ru-RU" sz="1600" b="1" i="1" dirty="0">
                <a:effectLst/>
                <a:latin typeface="inherit"/>
              </a:rPr>
              <a:t>3 </a:t>
            </a:r>
            <a:r>
              <a:rPr lang="ru-RU" sz="1600" b="0" i="0" dirty="0">
                <a:effectLst/>
                <a:latin typeface="Arial" panose="020B0604020202020204" pitchFamily="34" charset="0"/>
              </a:rPr>
              <a:t>–</a:t>
            </a:r>
            <a:r>
              <a:rPr lang="ru-RU" sz="1600" b="1" i="1" dirty="0">
                <a:effectLst/>
                <a:latin typeface="inherit"/>
              </a:rPr>
              <a:t> </a:t>
            </a:r>
            <a:r>
              <a:rPr lang="en-US" sz="1600" b="1" i="1" dirty="0">
                <a:effectLst/>
                <a:latin typeface="inherit"/>
              </a:rPr>
              <a:t>Not stated</a:t>
            </a:r>
            <a:r>
              <a:rPr lang="en-US" sz="1600" b="0" i="1" dirty="0">
                <a:effectLst/>
                <a:latin typeface="inherit"/>
              </a:rPr>
              <a:t>). </a:t>
            </a:r>
            <a:r>
              <a:rPr lang="ru-RU" sz="1600" b="0" i="1" dirty="0">
                <a:effectLst/>
                <a:latin typeface="inherit"/>
              </a:rPr>
              <a:t>Занесите номер выбранного Вами варианта ответа в таблицу. Вы услышите запись дважды.</a:t>
            </a:r>
          </a:p>
          <a:p>
            <a:pPr algn="l" fontAlgn="base">
              <a:lnSpc>
                <a:spcPct val="150000"/>
              </a:lnSpc>
            </a:pPr>
            <a:endParaRPr lang="ru-RU" sz="1600" b="0" i="1" dirty="0">
              <a:effectLst/>
              <a:latin typeface="inherit"/>
            </a:endParaRPr>
          </a:p>
          <a:p>
            <a:pPr algn="l" fontAlgn="base">
              <a:lnSpc>
                <a:spcPct val="150000"/>
              </a:lnSpc>
            </a:pPr>
            <a:r>
              <a:rPr lang="en-US" sz="1600" b="0" i="0" dirty="0">
                <a:effectLst/>
                <a:latin typeface="Arial" panose="020B0604020202020204" pitchFamily="34" charset="0"/>
              </a:rPr>
              <a:t>A. Katy is a regular cinema goer.</a:t>
            </a:r>
          </a:p>
          <a:p>
            <a:pPr algn="l" fontAlgn="base">
              <a:lnSpc>
                <a:spcPct val="150000"/>
              </a:lnSpc>
            </a:pPr>
            <a:r>
              <a:rPr lang="en-US" sz="1600" b="0" i="0" dirty="0">
                <a:effectLst/>
                <a:latin typeface="Arial" panose="020B0604020202020204" pitchFamily="34" charset="0"/>
              </a:rPr>
              <a:t>B. Katy and Mike promised their friends to see the film.</a:t>
            </a:r>
          </a:p>
          <a:p>
            <a:pPr algn="l" fontAlgn="base">
              <a:lnSpc>
                <a:spcPct val="150000"/>
              </a:lnSpc>
            </a:pPr>
            <a:r>
              <a:rPr lang="en-US" sz="1600" b="0" i="0" dirty="0">
                <a:effectLst/>
                <a:latin typeface="Arial" panose="020B0604020202020204" pitchFamily="34" charset="0"/>
              </a:rPr>
              <a:t>C. Mike offers his help with Math to Katy.</a:t>
            </a:r>
          </a:p>
          <a:p>
            <a:pPr algn="l" fontAlgn="base">
              <a:lnSpc>
                <a:spcPct val="150000"/>
              </a:lnSpc>
            </a:pPr>
            <a:r>
              <a:rPr lang="en-US" sz="1600" b="0" i="0" dirty="0">
                <a:effectLst/>
                <a:latin typeface="Arial" panose="020B0604020202020204" pitchFamily="34" charset="0"/>
              </a:rPr>
              <a:t>D. Katy has some chores to do in the evening.</a:t>
            </a:r>
          </a:p>
          <a:p>
            <a:pPr algn="l" fontAlgn="base">
              <a:lnSpc>
                <a:spcPct val="150000"/>
              </a:lnSpc>
            </a:pPr>
            <a:r>
              <a:rPr lang="en-US" sz="1600" b="0" i="0" dirty="0">
                <a:effectLst/>
                <a:latin typeface="Arial" panose="020B0604020202020204" pitchFamily="34" charset="0"/>
              </a:rPr>
              <a:t>E. Katy loves sports, especially yoga.</a:t>
            </a:r>
          </a:p>
          <a:p>
            <a:pPr algn="l" fontAlgn="base">
              <a:lnSpc>
                <a:spcPct val="150000"/>
              </a:lnSpc>
            </a:pPr>
            <a:r>
              <a:rPr lang="en-US" sz="1600" b="0" i="0" dirty="0">
                <a:effectLst/>
                <a:latin typeface="Arial" panose="020B0604020202020204" pitchFamily="34" charset="0"/>
              </a:rPr>
              <a:t>F. Katy and Mike will watch Men in Black on Thursday.</a:t>
            </a:r>
          </a:p>
          <a:p>
            <a:pPr algn="l" fontAlgn="base">
              <a:lnSpc>
                <a:spcPct val="150000"/>
              </a:lnSpc>
            </a:pPr>
            <a:r>
              <a:rPr lang="en-US" sz="1600" b="0" i="0" dirty="0">
                <a:effectLst/>
                <a:latin typeface="Arial" panose="020B0604020202020204" pitchFamily="34" charset="0"/>
              </a:rPr>
              <a:t>G. Katy agrees to see a film on DVD with Mike.</a:t>
            </a:r>
          </a:p>
          <a:p>
            <a:pPr algn="l" fontAlgn="base"/>
            <a:r>
              <a:rPr lang="en-US" sz="1600" b="0" i="0" dirty="0">
                <a:solidFill>
                  <a:srgbClr val="555555"/>
                </a:solidFill>
                <a:effectLst/>
                <a:latin typeface="Arial" panose="020B0604020202020204" pitchFamily="34" charset="0"/>
              </a:rPr>
              <a:t> </a:t>
            </a:r>
          </a:p>
          <a:p>
            <a:pPr algn="l" fontAlgn="base"/>
            <a:r>
              <a:rPr lang="en-US" sz="1600" b="0" i="0" dirty="0">
                <a:solidFill>
                  <a:srgbClr val="555555"/>
                </a:solidFill>
                <a:effectLst/>
                <a:latin typeface="Arial" panose="020B0604020202020204" pitchFamily="34" charset="0"/>
              </a:rPr>
              <a:t> </a:t>
            </a:r>
          </a:p>
          <a:p>
            <a:pPr algn="l" fontAlgn="base">
              <a:lnSpc>
                <a:spcPct val="150000"/>
              </a:lnSpc>
            </a:pPr>
            <a:r>
              <a:rPr lang="en-US" sz="1600" b="0" i="0" dirty="0">
                <a:solidFill>
                  <a:srgbClr val="555555"/>
                </a:solidFill>
                <a:effectLst/>
                <a:latin typeface="Arial" panose="020B0604020202020204" pitchFamily="34" charset="0"/>
              </a:rPr>
              <a:t> </a:t>
            </a:r>
          </a:p>
          <a:p>
            <a:pPr algn="l" fontAlgn="base">
              <a:lnSpc>
                <a:spcPct val="150000"/>
              </a:lnSpc>
            </a:pPr>
            <a:endParaRPr lang="en-US" sz="1600" b="0" i="0" dirty="0">
              <a:effectLst/>
              <a:latin typeface="Arial" panose="020B0604020202020204" pitchFamily="34" charset="0"/>
            </a:endParaRPr>
          </a:p>
        </p:txBody>
      </p:sp>
      <p:graphicFrame>
        <p:nvGraphicFramePr>
          <p:cNvPr id="6" name="Таблица 5">
            <a:extLst>
              <a:ext uri="{FF2B5EF4-FFF2-40B4-BE49-F238E27FC236}">
                <a16:creationId xmlns:a16="http://schemas.microsoft.com/office/drawing/2014/main" xmlns="" id="{D7E27C89-E519-4DFB-B7F1-16033105974C}"/>
              </a:ext>
            </a:extLst>
          </p:cNvPr>
          <p:cNvGraphicFramePr>
            <a:graphicFrameLocks noGrp="1"/>
          </p:cNvGraphicFramePr>
          <p:nvPr>
            <p:extLst>
              <p:ext uri="{D42A27DB-BD31-4B8C-83A1-F6EECF244321}">
                <p14:modId xmlns:p14="http://schemas.microsoft.com/office/powerpoint/2010/main" xmlns="" val="149968450"/>
              </p:ext>
            </p:extLst>
          </p:nvPr>
        </p:nvGraphicFramePr>
        <p:xfrm>
          <a:off x="344118" y="6671273"/>
          <a:ext cx="6871445" cy="1059927"/>
        </p:xfrm>
        <a:graphic>
          <a:graphicData uri="http://schemas.openxmlformats.org/drawingml/2006/table">
            <a:tbl>
              <a:tblPr>
                <a:tableStyleId>{5940675A-B579-460E-94D1-54222C63F5DA}</a:tableStyleId>
              </a:tblPr>
              <a:tblGrid>
                <a:gridCol w="1226110">
                  <a:extLst>
                    <a:ext uri="{9D8B030D-6E8A-4147-A177-3AD203B41FA5}">
                      <a16:colId xmlns:a16="http://schemas.microsoft.com/office/drawing/2014/main" xmlns="" val="1971113523"/>
                    </a:ext>
                  </a:extLst>
                </a:gridCol>
                <a:gridCol w="739588">
                  <a:extLst>
                    <a:ext uri="{9D8B030D-6E8A-4147-A177-3AD203B41FA5}">
                      <a16:colId xmlns:a16="http://schemas.microsoft.com/office/drawing/2014/main" xmlns="" val="994310934"/>
                    </a:ext>
                  </a:extLst>
                </a:gridCol>
                <a:gridCol w="820271">
                  <a:extLst>
                    <a:ext uri="{9D8B030D-6E8A-4147-A177-3AD203B41FA5}">
                      <a16:colId xmlns:a16="http://schemas.microsoft.com/office/drawing/2014/main" xmlns="" val="919904117"/>
                    </a:ext>
                  </a:extLst>
                </a:gridCol>
                <a:gridCol w="833718">
                  <a:extLst>
                    <a:ext uri="{9D8B030D-6E8A-4147-A177-3AD203B41FA5}">
                      <a16:colId xmlns:a16="http://schemas.microsoft.com/office/drawing/2014/main" xmlns="" val="2854621035"/>
                    </a:ext>
                  </a:extLst>
                </a:gridCol>
                <a:gridCol w="806823">
                  <a:extLst>
                    <a:ext uri="{9D8B030D-6E8A-4147-A177-3AD203B41FA5}">
                      <a16:colId xmlns:a16="http://schemas.microsoft.com/office/drawing/2014/main" xmlns="" val="3855392531"/>
                    </a:ext>
                  </a:extLst>
                </a:gridCol>
                <a:gridCol w="820271">
                  <a:extLst>
                    <a:ext uri="{9D8B030D-6E8A-4147-A177-3AD203B41FA5}">
                      <a16:colId xmlns:a16="http://schemas.microsoft.com/office/drawing/2014/main" xmlns="" val="737918560"/>
                    </a:ext>
                  </a:extLst>
                </a:gridCol>
                <a:gridCol w="833717">
                  <a:extLst>
                    <a:ext uri="{9D8B030D-6E8A-4147-A177-3AD203B41FA5}">
                      <a16:colId xmlns:a16="http://schemas.microsoft.com/office/drawing/2014/main" xmlns="" val="3959679580"/>
                    </a:ext>
                  </a:extLst>
                </a:gridCol>
                <a:gridCol w="790947">
                  <a:extLst>
                    <a:ext uri="{9D8B030D-6E8A-4147-A177-3AD203B41FA5}">
                      <a16:colId xmlns:a16="http://schemas.microsoft.com/office/drawing/2014/main" xmlns="" val="1785808729"/>
                    </a:ext>
                  </a:extLst>
                </a:gridCol>
              </a:tblGrid>
              <a:tr h="513273">
                <a:tc>
                  <a:txBody>
                    <a:bodyPr/>
                    <a:lstStyle/>
                    <a:p>
                      <a:pPr algn="ctr" fontAlgn="base"/>
                      <a:r>
                        <a:rPr lang="ru-RU" sz="1400" b="0" dirty="0">
                          <a:effectLst/>
                        </a:rPr>
                        <a:t>Говорящий</a:t>
                      </a:r>
                      <a:endParaRPr lang="ru-RU" sz="1400" b="0" dirty="0">
                        <a:effectLst/>
                        <a:latin typeface="inherit"/>
                      </a:endParaRPr>
                    </a:p>
                  </a:txBody>
                  <a:tcPr marL="74959" marR="74959" marT="59967" marB="59967" anchor="ctr"/>
                </a:tc>
                <a:tc>
                  <a:txBody>
                    <a:bodyPr/>
                    <a:lstStyle/>
                    <a:p>
                      <a:pPr algn="ctr" fontAlgn="base"/>
                      <a:r>
                        <a:rPr lang="en-US" sz="1800" b="1" dirty="0">
                          <a:solidFill>
                            <a:schemeClr val="tx1"/>
                          </a:solidFill>
                          <a:effectLst/>
                        </a:rPr>
                        <a:t>A</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C</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F</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latin typeface="inherit"/>
                        </a:rPr>
                        <a:t>G</a:t>
                      </a:r>
                    </a:p>
                  </a:txBody>
                  <a:tcPr marL="72000" marR="72000" marT="72000" marB="72000" anchor="ctr"/>
                </a:tc>
                <a:extLst>
                  <a:ext uri="{0D108BD9-81ED-4DB2-BD59-A6C34878D82A}">
                    <a16:rowId xmlns:a16="http://schemas.microsoft.com/office/drawing/2014/main" xmlns="" val="1782171399"/>
                  </a:ext>
                </a:extLst>
              </a:tr>
              <a:tr h="471003">
                <a:tc>
                  <a:txBody>
                    <a:bodyPr/>
                    <a:lstStyle/>
                    <a:p>
                      <a:pPr algn="ctr" fontAlgn="base"/>
                      <a:r>
                        <a:rPr lang="ru-RU" sz="1400" b="0" dirty="0">
                          <a:effectLst/>
                          <a:latin typeface="inherit"/>
                        </a:rPr>
                        <a:t>Соответствие диалогу</a:t>
                      </a:r>
                    </a:p>
                  </a:txBody>
                  <a:tcPr marL="74959" marR="74959" marT="59967" marB="59967"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extLst>
                  <a:ext uri="{0D108BD9-81ED-4DB2-BD59-A6C34878D82A}">
                    <a16:rowId xmlns:a16="http://schemas.microsoft.com/office/drawing/2014/main" xmlns="" val="1052966716"/>
                  </a:ext>
                </a:extLst>
              </a:tr>
            </a:tbl>
          </a:graphicData>
        </a:graphic>
      </p:graphicFrame>
      <p:pic>
        <p:nvPicPr>
          <p:cNvPr id="5" name="1236-_ege">
            <a:hlinkClick r:id="" action="ppaction://media"/>
            <a:extLst>
              <a:ext uri="{FF2B5EF4-FFF2-40B4-BE49-F238E27FC236}">
                <a16:creationId xmlns:a16="http://schemas.microsoft.com/office/drawing/2014/main" xmlns="" id="{CE95737E-1113-1E41-21EC-642294C3F5B7}"/>
              </a:ext>
            </a:extLst>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3318736" y="8308026"/>
            <a:ext cx="1163519" cy="1163519"/>
          </a:xfrm>
          <a:prstGeom prst="rect">
            <a:avLst/>
          </a:prstGeom>
        </p:spPr>
      </p:pic>
    </p:spTree>
    <p:extLst>
      <p:ext uri="{BB962C8B-B14F-4D97-AF65-F5344CB8AC3E}">
        <p14:creationId xmlns:p14="http://schemas.microsoft.com/office/powerpoint/2010/main" xmlns="" val="333110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02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CF5674E2-EAAB-4E40-8A5C-3D40A4981C4F}"/>
              </a:ext>
            </a:extLst>
          </p:cNvPr>
          <p:cNvSpPr/>
          <p:nvPr/>
        </p:nvSpPr>
        <p:spPr>
          <a:xfrm>
            <a:off x="255494" y="115807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3</a:t>
            </a:r>
          </a:p>
        </p:txBody>
      </p:sp>
      <p:sp>
        <p:nvSpPr>
          <p:cNvPr id="4" name="TextBox 3">
            <a:extLst>
              <a:ext uri="{FF2B5EF4-FFF2-40B4-BE49-F238E27FC236}">
                <a16:creationId xmlns:a16="http://schemas.microsoft.com/office/drawing/2014/main" xmlns="" id="{A7C90925-97A9-4E65-BD44-5D6B75106237}"/>
              </a:ext>
            </a:extLst>
          </p:cNvPr>
          <p:cNvSpPr txBox="1"/>
          <p:nvPr/>
        </p:nvSpPr>
        <p:spPr>
          <a:xfrm>
            <a:off x="255494" y="259114"/>
            <a:ext cx="7126941" cy="830997"/>
          </a:xfrm>
          <a:prstGeom prst="rect">
            <a:avLst/>
          </a:prstGeom>
          <a:noFill/>
        </p:spPr>
        <p:txBody>
          <a:bodyPr wrap="square">
            <a:spAutoFit/>
          </a:bodyPr>
          <a:lstStyle/>
          <a:p>
            <a:r>
              <a:rPr lang="ru-RU" sz="1600" b="0" i="0" dirty="0">
                <a:effectLst/>
                <a:latin typeface="Arial" panose="020B0604020202020204" pitchFamily="34" charset="0"/>
              </a:rPr>
              <a:t>Вы услышите интервью. В заданиях </a:t>
            </a:r>
            <a:r>
              <a:rPr lang="ru-RU" sz="1600" b="1" i="0" dirty="0">
                <a:effectLst/>
                <a:latin typeface="Arial" panose="020B0604020202020204" pitchFamily="34" charset="0"/>
              </a:rPr>
              <a:t>3–9</a:t>
            </a:r>
            <a:r>
              <a:rPr lang="ru-RU" sz="1600" b="0" i="0" dirty="0">
                <a:effectLst/>
                <a:latin typeface="Arial" panose="020B0604020202020204" pitchFamily="34" charset="0"/>
              </a:rPr>
              <a:t> запишите в поле ответа цифру </a:t>
            </a:r>
            <a:r>
              <a:rPr lang="ru-RU" sz="1600" b="1" i="0" dirty="0">
                <a:effectLst/>
                <a:latin typeface="Arial" panose="020B0604020202020204" pitchFamily="34" charset="0"/>
              </a:rPr>
              <a:t>1</a:t>
            </a:r>
            <a:r>
              <a:rPr lang="ru-RU" sz="1600" b="0" i="0" dirty="0">
                <a:effectLst/>
                <a:latin typeface="Arial" panose="020B0604020202020204" pitchFamily="34" charset="0"/>
              </a:rPr>
              <a:t>, </a:t>
            </a:r>
            <a:r>
              <a:rPr lang="ru-RU" sz="1600" b="1" i="0" dirty="0">
                <a:effectLst/>
                <a:latin typeface="Arial" panose="020B0604020202020204" pitchFamily="34" charset="0"/>
              </a:rPr>
              <a:t>2</a:t>
            </a:r>
            <a:r>
              <a:rPr lang="ru-RU" sz="1600" b="0" i="0" dirty="0">
                <a:effectLst/>
                <a:latin typeface="Arial" panose="020B0604020202020204" pitchFamily="34" charset="0"/>
              </a:rPr>
              <a:t> или </a:t>
            </a:r>
            <a:r>
              <a:rPr lang="ru-RU" sz="1600" b="1" i="0" dirty="0">
                <a:effectLst/>
                <a:latin typeface="Arial" panose="020B0604020202020204" pitchFamily="34" charset="0"/>
              </a:rPr>
              <a:t>3</a:t>
            </a:r>
            <a:r>
              <a:rPr lang="ru-RU" sz="1600" b="0" i="0" dirty="0">
                <a:effectLst/>
                <a:latin typeface="Arial" panose="020B0604020202020204" pitchFamily="34" charset="0"/>
              </a:rPr>
              <a:t>, соответствующую выбранному Вами варианту ответа. Вы услышите запись дважды.</a:t>
            </a:r>
            <a:endParaRPr lang="ru-RU" sz="1600" dirty="0"/>
          </a:p>
        </p:txBody>
      </p:sp>
      <p:sp>
        <p:nvSpPr>
          <p:cNvPr id="6" name="TextBox 5">
            <a:extLst>
              <a:ext uri="{FF2B5EF4-FFF2-40B4-BE49-F238E27FC236}">
                <a16:creationId xmlns:a16="http://schemas.microsoft.com/office/drawing/2014/main" xmlns="" id="{64C638DC-8EAD-4B04-8B7E-340633825CB6}"/>
              </a:ext>
            </a:extLst>
          </p:cNvPr>
          <p:cNvSpPr txBox="1"/>
          <p:nvPr/>
        </p:nvSpPr>
        <p:spPr>
          <a:xfrm>
            <a:off x="833717" y="1141303"/>
            <a:ext cx="6898340" cy="1969770"/>
          </a:xfrm>
          <a:prstGeom prst="rect">
            <a:avLst/>
          </a:prstGeom>
          <a:noFill/>
        </p:spPr>
        <p:txBody>
          <a:bodyPr wrap="square">
            <a:spAutoFit/>
          </a:bodyPr>
          <a:lstStyle/>
          <a:p>
            <a:pPr fontAlgn="base"/>
            <a:r>
              <a:rPr lang="en-US" dirty="0"/>
              <a:t>Which of the following is NOT true about Alice’s novel Stars?</a:t>
            </a:r>
          </a:p>
          <a:p>
            <a:pPr fontAlgn="base"/>
            <a:r>
              <a:rPr lang="en-US" dirty="0"/>
              <a:t>1) It’s her debut book.</a:t>
            </a:r>
          </a:p>
          <a:p>
            <a:pPr fontAlgn="base"/>
            <a:r>
              <a:rPr lang="en-US" dirty="0"/>
              <a:t>2) It’s quite popular with readers.</a:t>
            </a:r>
          </a:p>
          <a:p>
            <a:pPr fontAlgn="base"/>
            <a:r>
              <a:rPr lang="en-US" dirty="0"/>
              <a:t>3) It’s published all over the world.</a:t>
            </a:r>
          </a:p>
          <a:p>
            <a:pPr fontAlgn="base"/>
            <a:r>
              <a:rPr lang="en-US" dirty="0"/>
              <a:t> </a:t>
            </a:r>
          </a:p>
          <a:p>
            <a:pPr algn="l" fontAlgn="base"/>
            <a:r>
              <a:rPr lang="en-US" sz="1600" b="0" i="0" dirty="0">
                <a:solidFill>
                  <a:srgbClr val="555555"/>
                </a:solidFill>
                <a:effectLst/>
                <a:latin typeface="Arial" panose="020B0604020202020204" pitchFamily="34" charset="0"/>
              </a:rPr>
              <a:t>.</a:t>
            </a:r>
          </a:p>
          <a:p>
            <a:pPr algn="l" fontAlgn="base"/>
            <a:r>
              <a:rPr lang="en-US" sz="1600" b="0" i="0" dirty="0">
                <a:solidFill>
                  <a:srgbClr val="555555"/>
                </a:solidFill>
                <a:effectLst/>
                <a:latin typeface="Arial" panose="020B0604020202020204" pitchFamily="34" charset="0"/>
              </a:rPr>
              <a:t> </a:t>
            </a:r>
          </a:p>
        </p:txBody>
      </p:sp>
      <p:sp>
        <p:nvSpPr>
          <p:cNvPr id="7" name="Прямоугольник 6">
            <a:extLst>
              <a:ext uri="{FF2B5EF4-FFF2-40B4-BE49-F238E27FC236}">
                <a16:creationId xmlns:a16="http://schemas.microsoft.com/office/drawing/2014/main" xmlns="" id="{4E72EAA1-43A7-4D30-BEB6-275270D2897D}"/>
              </a:ext>
            </a:extLst>
          </p:cNvPr>
          <p:cNvSpPr/>
          <p:nvPr/>
        </p:nvSpPr>
        <p:spPr>
          <a:xfrm>
            <a:off x="255494" y="250842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a:t>
            </a:r>
            <a:endParaRPr lang="ru-RU" sz="2400" b="1" dirty="0">
              <a:solidFill>
                <a:schemeClr val="tx1"/>
              </a:solidFill>
            </a:endParaRPr>
          </a:p>
        </p:txBody>
      </p:sp>
      <p:sp>
        <p:nvSpPr>
          <p:cNvPr id="9" name="TextBox 8">
            <a:extLst>
              <a:ext uri="{FF2B5EF4-FFF2-40B4-BE49-F238E27FC236}">
                <a16:creationId xmlns:a16="http://schemas.microsoft.com/office/drawing/2014/main" xmlns="" id="{7F481A05-E036-4A1E-991F-85BB921CB5C4}"/>
              </a:ext>
            </a:extLst>
          </p:cNvPr>
          <p:cNvSpPr txBox="1"/>
          <p:nvPr/>
        </p:nvSpPr>
        <p:spPr>
          <a:xfrm>
            <a:off x="833717" y="2440467"/>
            <a:ext cx="6548718" cy="1446550"/>
          </a:xfrm>
          <a:prstGeom prst="rect">
            <a:avLst/>
          </a:prstGeom>
          <a:noFill/>
        </p:spPr>
        <p:txBody>
          <a:bodyPr wrap="square">
            <a:spAutoFit/>
          </a:bodyPr>
          <a:lstStyle/>
          <a:p>
            <a:pPr fontAlgn="base"/>
            <a:r>
              <a:rPr lang="en-US" dirty="0"/>
              <a:t>What do we learn about Alice at the beginning of the interview?</a:t>
            </a:r>
          </a:p>
          <a:p>
            <a:pPr fontAlgn="base"/>
            <a:r>
              <a:rPr lang="en-US" dirty="0"/>
              <a:t>1) She won numerous prizes for her writing.</a:t>
            </a:r>
          </a:p>
          <a:p>
            <a:pPr fontAlgn="base"/>
            <a:r>
              <a:rPr lang="en-US" dirty="0"/>
              <a:t>2) She became famous when still at college.</a:t>
            </a:r>
          </a:p>
          <a:p>
            <a:pPr fontAlgn="base"/>
            <a:r>
              <a:rPr lang="en-US" dirty="0"/>
              <a:t>3) Writing is not her only occupation.</a:t>
            </a:r>
          </a:p>
          <a:p>
            <a:pPr algn="l" fontAlgn="base"/>
            <a:r>
              <a:rPr lang="en-US" sz="1600" b="0" i="0" dirty="0">
                <a:solidFill>
                  <a:srgbClr val="555555"/>
                </a:solidFill>
                <a:effectLst/>
                <a:latin typeface="Arial" panose="020B0604020202020204" pitchFamily="34" charset="0"/>
              </a:rPr>
              <a:t> </a:t>
            </a:r>
          </a:p>
        </p:txBody>
      </p:sp>
      <p:sp>
        <p:nvSpPr>
          <p:cNvPr id="10" name="Прямоугольник 9">
            <a:extLst>
              <a:ext uri="{FF2B5EF4-FFF2-40B4-BE49-F238E27FC236}">
                <a16:creationId xmlns:a16="http://schemas.microsoft.com/office/drawing/2014/main" xmlns="" id="{67463138-D171-47B4-BDCF-857B3544262E}"/>
              </a:ext>
            </a:extLst>
          </p:cNvPr>
          <p:cNvSpPr/>
          <p:nvPr/>
        </p:nvSpPr>
        <p:spPr>
          <a:xfrm>
            <a:off x="255494" y="374338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5</a:t>
            </a:r>
            <a:endParaRPr lang="ru-RU" sz="2400" b="1" dirty="0">
              <a:solidFill>
                <a:schemeClr val="tx1"/>
              </a:solidFill>
            </a:endParaRPr>
          </a:p>
        </p:txBody>
      </p:sp>
      <p:sp>
        <p:nvSpPr>
          <p:cNvPr id="12" name="TextBox 11">
            <a:extLst>
              <a:ext uri="{FF2B5EF4-FFF2-40B4-BE49-F238E27FC236}">
                <a16:creationId xmlns:a16="http://schemas.microsoft.com/office/drawing/2014/main" xmlns="" id="{DDD66701-D3D8-4FA8-84E8-69A4A90B1091}"/>
              </a:ext>
            </a:extLst>
          </p:cNvPr>
          <p:cNvSpPr txBox="1"/>
          <p:nvPr/>
        </p:nvSpPr>
        <p:spPr>
          <a:xfrm>
            <a:off x="820271" y="3686483"/>
            <a:ext cx="7304181" cy="1200329"/>
          </a:xfrm>
          <a:prstGeom prst="rect">
            <a:avLst/>
          </a:prstGeom>
          <a:noFill/>
        </p:spPr>
        <p:txBody>
          <a:bodyPr wrap="square">
            <a:spAutoFit/>
          </a:bodyPr>
          <a:lstStyle/>
          <a:p>
            <a:pPr fontAlgn="base"/>
            <a:r>
              <a:rPr lang="en-US" dirty="0"/>
              <a:t>What’s the name of the main character of the novel Stars?</a:t>
            </a:r>
          </a:p>
          <a:p>
            <a:pPr fontAlgn="base"/>
            <a:r>
              <a:rPr lang="en-US" dirty="0"/>
              <a:t>1) Jessica.</a:t>
            </a:r>
          </a:p>
          <a:p>
            <a:pPr fontAlgn="base"/>
            <a:r>
              <a:rPr lang="en-US" dirty="0"/>
              <a:t>2) Liam.</a:t>
            </a:r>
          </a:p>
          <a:p>
            <a:pPr fontAlgn="base"/>
            <a:r>
              <a:rPr lang="en-US" dirty="0"/>
              <a:t>3) Arthur.</a:t>
            </a:r>
          </a:p>
        </p:txBody>
      </p:sp>
      <p:sp>
        <p:nvSpPr>
          <p:cNvPr id="13" name="Прямоугольник 12">
            <a:extLst>
              <a:ext uri="{FF2B5EF4-FFF2-40B4-BE49-F238E27FC236}">
                <a16:creationId xmlns:a16="http://schemas.microsoft.com/office/drawing/2014/main" xmlns="" id="{3329B93A-A5D1-4246-8190-4EC20773D1B9}"/>
              </a:ext>
            </a:extLst>
          </p:cNvPr>
          <p:cNvSpPr/>
          <p:nvPr/>
        </p:nvSpPr>
        <p:spPr>
          <a:xfrm>
            <a:off x="255494" y="513702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6</a:t>
            </a:r>
            <a:endParaRPr lang="ru-RU" sz="2400" b="1" dirty="0">
              <a:solidFill>
                <a:schemeClr val="tx1"/>
              </a:solidFill>
            </a:endParaRPr>
          </a:p>
        </p:txBody>
      </p:sp>
      <p:sp>
        <p:nvSpPr>
          <p:cNvPr id="14" name="Прямоугольник 13">
            <a:extLst>
              <a:ext uri="{FF2B5EF4-FFF2-40B4-BE49-F238E27FC236}">
                <a16:creationId xmlns:a16="http://schemas.microsoft.com/office/drawing/2014/main" xmlns="" id="{9D81DBEA-B758-4274-8561-54B8B828C52B}"/>
              </a:ext>
            </a:extLst>
          </p:cNvPr>
          <p:cNvSpPr/>
          <p:nvPr/>
        </p:nvSpPr>
        <p:spPr>
          <a:xfrm>
            <a:off x="6502375" y="173481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5" name="Прямоугольник 14">
            <a:extLst>
              <a:ext uri="{FF2B5EF4-FFF2-40B4-BE49-F238E27FC236}">
                <a16:creationId xmlns:a16="http://schemas.microsoft.com/office/drawing/2014/main" xmlns="" id="{D4FECC1B-5A91-44DD-8514-9E5BF79A3768}"/>
              </a:ext>
            </a:extLst>
          </p:cNvPr>
          <p:cNvSpPr/>
          <p:nvPr/>
        </p:nvSpPr>
        <p:spPr>
          <a:xfrm>
            <a:off x="6482178" y="319147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6" name="Прямоугольник 15">
            <a:extLst>
              <a:ext uri="{FF2B5EF4-FFF2-40B4-BE49-F238E27FC236}">
                <a16:creationId xmlns:a16="http://schemas.microsoft.com/office/drawing/2014/main" xmlns="" id="{F5D21B4A-DF1D-46E5-BB07-117743DD1FEA}"/>
              </a:ext>
            </a:extLst>
          </p:cNvPr>
          <p:cNvSpPr/>
          <p:nvPr/>
        </p:nvSpPr>
        <p:spPr>
          <a:xfrm>
            <a:off x="6482178" y="424656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8" name="TextBox 17">
            <a:extLst>
              <a:ext uri="{FF2B5EF4-FFF2-40B4-BE49-F238E27FC236}">
                <a16:creationId xmlns:a16="http://schemas.microsoft.com/office/drawing/2014/main" xmlns="" id="{E0A320C5-66EB-44D6-AA0A-8A7E51265808}"/>
              </a:ext>
            </a:extLst>
          </p:cNvPr>
          <p:cNvSpPr txBox="1"/>
          <p:nvPr/>
        </p:nvSpPr>
        <p:spPr>
          <a:xfrm>
            <a:off x="833717" y="5075876"/>
            <a:ext cx="6548718" cy="1200329"/>
          </a:xfrm>
          <a:prstGeom prst="rect">
            <a:avLst/>
          </a:prstGeom>
          <a:noFill/>
        </p:spPr>
        <p:txBody>
          <a:bodyPr wrap="square">
            <a:spAutoFit/>
          </a:bodyPr>
          <a:lstStyle/>
          <a:p>
            <a:pPr fontAlgn="base"/>
            <a:r>
              <a:rPr lang="en-US" dirty="0"/>
              <a:t> Alice’s novel starts with a …</a:t>
            </a:r>
          </a:p>
          <a:p>
            <a:pPr fontAlgn="base"/>
            <a:r>
              <a:rPr lang="en-US" dirty="0"/>
              <a:t>1) police investigation.</a:t>
            </a:r>
          </a:p>
          <a:p>
            <a:pPr fontAlgn="base"/>
            <a:r>
              <a:rPr lang="en-US" dirty="0"/>
              <a:t>2) marriage.</a:t>
            </a:r>
          </a:p>
          <a:p>
            <a:pPr fontAlgn="base"/>
            <a:r>
              <a:rPr lang="en-US" dirty="0"/>
              <a:t>3) a catastrophe.</a:t>
            </a:r>
          </a:p>
        </p:txBody>
      </p:sp>
      <p:sp>
        <p:nvSpPr>
          <p:cNvPr id="19" name="Прямоугольник 18">
            <a:extLst>
              <a:ext uri="{FF2B5EF4-FFF2-40B4-BE49-F238E27FC236}">
                <a16:creationId xmlns:a16="http://schemas.microsoft.com/office/drawing/2014/main" xmlns="" id="{93A9B59A-CD44-4DE7-8F94-BEBA6DDB0B0D}"/>
              </a:ext>
            </a:extLst>
          </p:cNvPr>
          <p:cNvSpPr/>
          <p:nvPr/>
        </p:nvSpPr>
        <p:spPr>
          <a:xfrm>
            <a:off x="244374" y="651325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7</a:t>
            </a:r>
            <a:endParaRPr lang="ru-RU" sz="2400" b="1" dirty="0">
              <a:solidFill>
                <a:schemeClr val="tx1"/>
              </a:solidFill>
            </a:endParaRPr>
          </a:p>
        </p:txBody>
      </p:sp>
      <p:sp>
        <p:nvSpPr>
          <p:cNvPr id="21" name="TextBox 20">
            <a:extLst>
              <a:ext uri="{FF2B5EF4-FFF2-40B4-BE49-F238E27FC236}">
                <a16:creationId xmlns:a16="http://schemas.microsoft.com/office/drawing/2014/main" xmlns="" id="{AEB26E7F-C841-4166-99C8-BE46DA245FA0}"/>
              </a:ext>
            </a:extLst>
          </p:cNvPr>
          <p:cNvSpPr txBox="1"/>
          <p:nvPr/>
        </p:nvSpPr>
        <p:spPr>
          <a:xfrm>
            <a:off x="820271" y="6395372"/>
            <a:ext cx="6548718" cy="1200329"/>
          </a:xfrm>
          <a:prstGeom prst="rect">
            <a:avLst/>
          </a:prstGeom>
          <a:noFill/>
        </p:spPr>
        <p:txBody>
          <a:bodyPr wrap="square">
            <a:spAutoFit/>
          </a:bodyPr>
          <a:lstStyle/>
          <a:p>
            <a:pPr fontAlgn="base"/>
            <a:r>
              <a:rPr lang="en-US" dirty="0"/>
              <a:t>What is unusual about the format of Alice’s novel?</a:t>
            </a:r>
          </a:p>
          <a:p>
            <a:pPr fontAlgn="base"/>
            <a:r>
              <a:rPr lang="en-US" dirty="0"/>
              <a:t>1) It’s narrated by the voice in character’s head.</a:t>
            </a:r>
          </a:p>
          <a:p>
            <a:pPr fontAlgn="base"/>
            <a:r>
              <a:rPr lang="en-US" dirty="0"/>
              <a:t>2) It’s a number of e-mail messages.</a:t>
            </a:r>
          </a:p>
          <a:p>
            <a:pPr fontAlgn="base"/>
            <a:r>
              <a:rPr lang="en-US" dirty="0"/>
              <a:t>3) It’s an exchange of private letters</a:t>
            </a:r>
            <a:r>
              <a:rPr lang="ru-RU" dirty="0"/>
              <a:t>.</a:t>
            </a:r>
            <a:endParaRPr lang="en-US" dirty="0"/>
          </a:p>
        </p:txBody>
      </p:sp>
      <p:sp>
        <p:nvSpPr>
          <p:cNvPr id="22" name="Прямоугольник 21">
            <a:extLst>
              <a:ext uri="{FF2B5EF4-FFF2-40B4-BE49-F238E27FC236}">
                <a16:creationId xmlns:a16="http://schemas.microsoft.com/office/drawing/2014/main" xmlns="" id="{FC22DE55-20C5-466D-925D-3913B91777B8}"/>
              </a:ext>
            </a:extLst>
          </p:cNvPr>
          <p:cNvSpPr/>
          <p:nvPr/>
        </p:nvSpPr>
        <p:spPr>
          <a:xfrm>
            <a:off x="242045" y="7863608"/>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8</a:t>
            </a:r>
            <a:endParaRPr lang="ru-RU" sz="2400" b="1" dirty="0">
              <a:solidFill>
                <a:schemeClr val="tx1"/>
              </a:solidFill>
            </a:endParaRPr>
          </a:p>
        </p:txBody>
      </p:sp>
      <p:sp>
        <p:nvSpPr>
          <p:cNvPr id="23" name="Прямоугольник 22">
            <a:extLst>
              <a:ext uri="{FF2B5EF4-FFF2-40B4-BE49-F238E27FC236}">
                <a16:creationId xmlns:a16="http://schemas.microsoft.com/office/drawing/2014/main" xmlns="" id="{B61BBB8C-59A1-4968-A8C6-68CD34B675EA}"/>
              </a:ext>
            </a:extLst>
          </p:cNvPr>
          <p:cNvSpPr/>
          <p:nvPr/>
        </p:nvSpPr>
        <p:spPr>
          <a:xfrm>
            <a:off x="242044" y="909856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9</a:t>
            </a:r>
            <a:endParaRPr lang="ru-RU" sz="2400" b="1" dirty="0">
              <a:solidFill>
                <a:schemeClr val="tx1"/>
              </a:solidFill>
            </a:endParaRPr>
          </a:p>
        </p:txBody>
      </p:sp>
      <p:sp>
        <p:nvSpPr>
          <p:cNvPr id="25" name="TextBox 24">
            <a:extLst>
              <a:ext uri="{FF2B5EF4-FFF2-40B4-BE49-F238E27FC236}">
                <a16:creationId xmlns:a16="http://schemas.microsoft.com/office/drawing/2014/main" xmlns="" id="{F903B82C-FEC4-48B6-9712-75DC3FB2398D}"/>
              </a:ext>
            </a:extLst>
          </p:cNvPr>
          <p:cNvSpPr txBox="1"/>
          <p:nvPr/>
        </p:nvSpPr>
        <p:spPr>
          <a:xfrm>
            <a:off x="806821" y="7753141"/>
            <a:ext cx="7108879" cy="1200329"/>
          </a:xfrm>
          <a:prstGeom prst="rect">
            <a:avLst/>
          </a:prstGeom>
          <a:noFill/>
        </p:spPr>
        <p:txBody>
          <a:bodyPr wrap="square">
            <a:spAutoFit/>
          </a:bodyPr>
          <a:lstStyle/>
          <a:p>
            <a:pPr fontAlgn="base"/>
            <a:r>
              <a:rPr lang="en-US" sz="1600" b="0" i="0" dirty="0">
                <a:effectLst/>
                <a:latin typeface="Arial" panose="020B0604020202020204" pitchFamily="34" charset="0"/>
              </a:rPr>
              <a:t> </a:t>
            </a:r>
            <a:r>
              <a:rPr lang="en-US" dirty="0"/>
              <a:t>According to Alice, what was the biggest difficulty in writing her novel?</a:t>
            </a:r>
          </a:p>
          <a:p>
            <a:pPr fontAlgn="base"/>
            <a:r>
              <a:rPr lang="en-US" dirty="0"/>
              <a:t>1) Explaining to the reader every event.</a:t>
            </a:r>
          </a:p>
          <a:p>
            <a:pPr fontAlgn="base"/>
            <a:r>
              <a:rPr lang="en-US" dirty="0"/>
              <a:t>2) Leaving the reader enough indications on what’s happening.</a:t>
            </a:r>
          </a:p>
          <a:p>
            <a:pPr fontAlgn="base"/>
            <a:r>
              <a:rPr lang="en-US" dirty="0"/>
              <a:t>3) Keeping the novel not too long</a:t>
            </a:r>
          </a:p>
        </p:txBody>
      </p:sp>
      <p:sp>
        <p:nvSpPr>
          <p:cNvPr id="27" name="TextBox 26">
            <a:extLst>
              <a:ext uri="{FF2B5EF4-FFF2-40B4-BE49-F238E27FC236}">
                <a16:creationId xmlns:a16="http://schemas.microsoft.com/office/drawing/2014/main" xmlns="" id="{F6F8A2AC-CF33-43F2-AF9F-E4E274995B4C}"/>
              </a:ext>
            </a:extLst>
          </p:cNvPr>
          <p:cNvSpPr txBox="1"/>
          <p:nvPr/>
        </p:nvSpPr>
        <p:spPr>
          <a:xfrm>
            <a:off x="833717" y="9103068"/>
            <a:ext cx="6898340" cy="1446550"/>
          </a:xfrm>
          <a:prstGeom prst="rect">
            <a:avLst/>
          </a:prstGeom>
          <a:noFill/>
        </p:spPr>
        <p:txBody>
          <a:bodyPr wrap="square">
            <a:spAutoFit/>
          </a:bodyPr>
          <a:lstStyle/>
          <a:p>
            <a:pPr fontAlgn="base"/>
            <a:r>
              <a:rPr lang="en-US" sz="1600" b="0" i="0" dirty="0">
                <a:effectLst/>
                <a:latin typeface="Arial" panose="020B0604020202020204" pitchFamily="34" charset="0"/>
              </a:rPr>
              <a:t> </a:t>
            </a:r>
            <a:r>
              <a:rPr lang="en-US" dirty="0"/>
              <a:t>When does Alice do most of her writing?</a:t>
            </a:r>
          </a:p>
          <a:p>
            <a:pPr fontAlgn="base"/>
            <a:r>
              <a:rPr lang="en-US" dirty="0"/>
              <a:t>1) At working hours.</a:t>
            </a:r>
          </a:p>
          <a:p>
            <a:pPr fontAlgn="base"/>
            <a:r>
              <a:rPr lang="en-US" dirty="0"/>
              <a:t>2) Returning home from work.</a:t>
            </a:r>
          </a:p>
          <a:p>
            <a:pPr fontAlgn="base"/>
            <a:r>
              <a:rPr lang="en-US" dirty="0"/>
              <a:t>3) At the weekends.</a:t>
            </a:r>
          </a:p>
          <a:p>
            <a:pPr algn="l" fontAlgn="base"/>
            <a:r>
              <a:rPr lang="en-US" sz="1600" b="0" i="0" dirty="0">
                <a:solidFill>
                  <a:srgbClr val="555555"/>
                </a:solidFill>
                <a:effectLst/>
                <a:latin typeface="Arial" panose="020B0604020202020204" pitchFamily="34" charset="0"/>
              </a:rPr>
              <a:t> </a:t>
            </a:r>
          </a:p>
        </p:txBody>
      </p:sp>
      <p:sp>
        <p:nvSpPr>
          <p:cNvPr id="28" name="Прямоугольник 27">
            <a:extLst>
              <a:ext uri="{FF2B5EF4-FFF2-40B4-BE49-F238E27FC236}">
                <a16:creationId xmlns:a16="http://schemas.microsoft.com/office/drawing/2014/main" xmlns="" id="{A01AC7CD-C127-4E6F-9252-95D7368B375B}"/>
              </a:ext>
            </a:extLst>
          </p:cNvPr>
          <p:cNvSpPr/>
          <p:nvPr/>
        </p:nvSpPr>
        <p:spPr>
          <a:xfrm>
            <a:off x="6507648" y="564526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29" name="Прямоугольник 28">
            <a:extLst>
              <a:ext uri="{FF2B5EF4-FFF2-40B4-BE49-F238E27FC236}">
                <a16:creationId xmlns:a16="http://schemas.microsoft.com/office/drawing/2014/main" xmlns="" id="{1119315B-F33D-4B42-B8B7-8E525721CF2A}"/>
              </a:ext>
            </a:extLst>
          </p:cNvPr>
          <p:cNvSpPr/>
          <p:nvPr/>
        </p:nvSpPr>
        <p:spPr>
          <a:xfrm>
            <a:off x="6549091" y="7088607"/>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30" name="Прямоугольник 29">
            <a:extLst>
              <a:ext uri="{FF2B5EF4-FFF2-40B4-BE49-F238E27FC236}">
                <a16:creationId xmlns:a16="http://schemas.microsoft.com/office/drawing/2014/main" xmlns="" id="{7249609B-E975-4C39-BCFE-A09DD719B54D}"/>
              </a:ext>
            </a:extLst>
          </p:cNvPr>
          <p:cNvSpPr/>
          <p:nvPr/>
        </p:nvSpPr>
        <p:spPr>
          <a:xfrm>
            <a:off x="6555789" y="862791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31" name="Прямоугольник 30">
            <a:extLst>
              <a:ext uri="{FF2B5EF4-FFF2-40B4-BE49-F238E27FC236}">
                <a16:creationId xmlns:a16="http://schemas.microsoft.com/office/drawing/2014/main" xmlns="" id="{D4E4274A-B4A7-41C4-B7D7-1F1F1B65303E}"/>
              </a:ext>
            </a:extLst>
          </p:cNvPr>
          <p:cNvSpPr/>
          <p:nvPr/>
        </p:nvSpPr>
        <p:spPr>
          <a:xfrm>
            <a:off x="6560499" y="966900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33" name="TextBox 32">
            <a:extLst>
              <a:ext uri="{FF2B5EF4-FFF2-40B4-BE49-F238E27FC236}">
                <a16:creationId xmlns:a16="http://schemas.microsoft.com/office/drawing/2014/main" xmlns="" id="{DB1EE9B5-1DDE-4C3E-9A55-A1866F257A2C}"/>
              </a:ext>
            </a:extLst>
          </p:cNvPr>
          <p:cNvSpPr txBox="1"/>
          <p:nvPr/>
        </p:nvSpPr>
        <p:spPr>
          <a:xfrm>
            <a:off x="1885950" y="-38401"/>
            <a:ext cx="4067734" cy="369332"/>
          </a:xfrm>
          <a:prstGeom prst="rect">
            <a:avLst/>
          </a:prstGeom>
          <a:noFill/>
        </p:spPr>
        <p:txBody>
          <a:bodyPr wrap="square">
            <a:spAutoFit/>
          </a:bodyPr>
          <a:lstStyle/>
          <a:p>
            <a:pPr algn="ctr" fontAlgn="base"/>
            <a:r>
              <a:rPr lang="ru-RU" sz="1800" b="1" dirty="0">
                <a:effectLst/>
                <a:latin typeface="inherit"/>
              </a:rPr>
              <a:t>Задание 3</a:t>
            </a:r>
            <a:endParaRPr lang="ru-RU" sz="1800" b="1" dirty="0">
              <a:effectLst/>
              <a:latin typeface="Playfair Display"/>
            </a:endParaRPr>
          </a:p>
        </p:txBody>
      </p:sp>
      <p:pic>
        <p:nvPicPr>
          <p:cNvPr id="5" name="1337_ege">
            <a:hlinkClick r:id="" action="ppaction://media"/>
            <a:extLst>
              <a:ext uri="{FF2B5EF4-FFF2-40B4-BE49-F238E27FC236}">
                <a16:creationId xmlns:a16="http://schemas.microsoft.com/office/drawing/2014/main" xmlns="" id="{3F103EB4-676F-76E5-7770-0C26906E424B}"/>
              </a:ext>
            </a:extLst>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6457552" y="878630"/>
            <a:ext cx="609600" cy="609600"/>
          </a:xfrm>
          <a:prstGeom prst="rect">
            <a:avLst/>
          </a:prstGeom>
        </p:spPr>
      </p:pic>
    </p:spTree>
    <p:extLst>
      <p:ext uri="{BB962C8B-B14F-4D97-AF65-F5344CB8AC3E}">
        <p14:creationId xmlns:p14="http://schemas.microsoft.com/office/powerpoint/2010/main" xmlns="" val="273799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69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115325A-3580-4BE3-BD26-79B68FCD0505}"/>
              </a:ext>
            </a:extLst>
          </p:cNvPr>
          <p:cNvSpPr txBox="1"/>
          <p:nvPr/>
        </p:nvSpPr>
        <p:spPr>
          <a:xfrm>
            <a:off x="196196" y="746919"/>
            <a:ext cx="7167282" cy="7232749"/>
          </a:xfrm>
          <a:prstGeom prst="rect">
            <a:avLst/>
          </a:prstGeom>
          <a:noFill/>
        </p:spPr>
        <p:txBody>
          <a:bodyPr wrap="square">
            <a:spAutoFit/>
          </a:bodyPr>
          <a:lstStyle/>
          <a:p>
            <a:pPr algn="l" fontAlgn="base"/>
            <a:r>
              <a:rPr lang="en-US" sz="1600" b="0" i="0" dirty="0">
                <a:effectLst/>
                <a:latin typeface="Arial" panose="020B0604020202020204" pitchFamily="34" charset="0"/>
              </a:rPr>
              <a:t>D. As symbols of respect and courage, knights turned out to be an intriguing mix of all the things that made males the best, as their education included the most effective sorts of exercises for the brain and the human body. Knight tournaments were a good way for the knights to try out the actual travails of fighting and never having to go through the pain and troubles of having to look after themselves, and of their kingdoms.</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E. Were there any women pirates in Renaissance England? They were in the minority, but they were never the less there and very able. Lady Mary was a daughter of a pirate and married to a pirate. When her husband died, she recruited her castle staff and went to sea herself. Her luck ran out when she captured a German captain, who was a friend of Queen Elizabeth. So Lady Mary quit piracy … and started selling stolen goods.</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F. Russia is an amazing holiday destination. It should be visited during the festival season, as it reveals the rich cultural tradition and fascinating customs of its people. While the festivals come from the Christian legacy Russia shares with Europe and America, the manner of celebration is unique. Enthusiastic travelers suggest planning a Russian holiday during the festival time and to be sure that the memories will last a lifetime!</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G. Normally very fine textiles are found in graves. Obviously, the quality of clothing worn in the Middle Ages would reduce with lower ranks, but even the slaves did not wear cloth as rough as people thought in the past and some still do today. Slaves would probably wear their master’s clothes, which may have been very thin in places and not decorated. They would usually receive the underclothes to be worn as overclothes.</a:t>
            </a:r>
          </a:p>
          <a:p>
            <a:pPr algn="l" fontAlgn="base"/>
            <a:r>
              <a:rPr lang="en-US" sz="1600" b="0" i="0" dirty="0">
                <a:solidFill>
                  <a:srgbClr val="555555"/>
                </a:solidFill>
                <a:effectLst/>
                <a:latin typeface="Arial" panose="020B0604020202020204" pitchFamily="34" charset="0"/>
              </a:rPr>
              <a:t> </a:t>
            </a:r>
          </a:p>
          <a:p>
            <a:pPr algn="l" fontAlgn="base"/>
            <a:r>
              <a:rPr lang="en-US" sz="1600" b="0" i="0" dirty="0">
                <a:effectLst/>
                <a:latin typeface="Arial" panose="020B0604020202020204" pitchFamily="34" charset="0"/>
              </a:rPr>
              <a:t> </a:t>
            </a:r>
          </a:p>
        </p:txBody>
      </p:sp>
      <p:graphicFrame>
        <p:nvGraphicFramePr>
          <p:cNvPr id="4" name="Таблица 3">
            <a:extLst>
              <a:ext uri="{FF2B5EF4-FFF2-40B4-BE49-F238E27FC236}">
                <a16:creationId xmlns:a16="http://schemas.microsoft.com/office/drawing/2014/main" xmlns="" id="{FFDB15CE-73EF-477A-A410-CDCA96AE58A0}"/>
              </a:ext>
            </a:extLst>
          </p:cNvPr>
          <p:cNvGraphicFramePr>
            <a:graphicFrameLocks noGrp="1"/>
          </p:cNvGraphicFramePr>
          <p:nvPr>
            <p:extLst>
              <p:ext uri="{D42A27DB-BD31-4B8C-83A1-F6EECF244321}">
                <p14:modId xmlns:p14="http://schemas.microsoft.com/office/powerpoint/2010/main" xmlns="" val="2149917751"/>
              </p:ext>
            </p:extLst>
          </p:nvPr>
        </p:nvGraphicFramePr>
        <p:xfrm>
          <a:off x="290141" y="8597906"/>
          <a:ext cx="6871445" cy="984276"/>
        </p:xfrm>
        <a:graphic>
          <a:graphicData uri="http://schemas.openxmlformats.org/drawingml/2006/table">
            <a:tbl>
              <a:tblPr>
                <a:tableStyleId>{5940675A-B579-460E-94D1-54222C63F5DA}</a:tableStyleId>
              </a:tblPr>
              <a:tblGrid>
                <a:gridCol w="1226110">
                  <a:extLst>
                    <a:ext uri="{9D8B030D-6E8A-4147-A177-3AD203B41FA5}">
                      <a16:colId xmlns:a16="http://schemas.microsoft.com/office/drawing/2014/main" xmlns="" val="1971113523"/>
                    </a:ext>
                  </a:extLst>
                </a:gridCol>
                <a:gridCol w="739588">
                  <a:extLst>
                    <a:ext uri="{9D8B030D-6E8A-4147-A177-3AD203B41FA5}">
                      <a16:colId xmlns:a16="http://schemas.microsoft.com/office/drawing/2014/main" xmlns="" val="994310934"/>
                    </a:ext>
                  </a:extLst>
                </a:gridCol>
                <a:gridCol w="820271">
                  <a:extLst>
                    <a:ext uri="{9D8B030D-6E8A-4147-A177-3AD203B41FA5}">
                      <a16:colId xmlns:a16="http://schemas.microsoft.com/office/drawing/2014/main" xmlns="" val="919904117"/>
                    </a:ext>
                  </a:extLst>
                </a:gridCol>
                <a:gridCol w="833718">
                  <a:extLst>
                    <a:ext uri="{9D8B030D-6E8A-4147-A177-3AD203B41FA5}">
                      <a16:colId xmlns:a16="http://schemas.microsoft.com/office/drawing/2014/main" xmlns="" val="2854621035"/>
                    </a:ext>
                  </a:extLst>
                </a:gridCol>
                <a:gridCol w="806823">
                  <a:extLst>
                    <a:ext uri="{9D8B030D-6E8A-4147-A177-3AD203B41FA5}">
                      <a16:colId xmlns:a16="http://schemas.microsoft.com/office/drawing/2014/main" xmlns="" val="3855392531"/>
                    </a:ext>
                  </a:extLst>
                </a:gridCol>
                <a:gridCol w="820271">
                  <a:extLst>
                    <a:ext uri="{9D8B030D-6E8A-4147-A177-3AD203B41FA5}">
                      <a16:colId xmlns:a16="http://schemas.microsoft.com/office/drawing/2014/main" xmlns="" val="737918560"/>
                    </a:ext>
                  </a:extLst>
                </a:gridCol>
                <a:gridCol w="833717">
                  <a:extLst>
                    <a:ext uri="{9D8B030D-6E8A-4147-A177-3AD203B41FA5}">
                      <a16:colId xmlns:a16="http://schemas.microsoft.com/office/drawing/2014/main" xmlns="" val="3959679580"/>
                    </a:ext>
                  </a:extLst>
                </a:gridCol>
                <a:gridCol w="790947">
                  <a:extLst>
                    <a:ext uri="{9D8B030D-6E8A-4147-A177-3AD203B41FA5}">
                      <a16:colId xmlns:a16="http://schemas.microsoft.com/office/drawing/2014/main" xmlns="" val="1785808729"/>
                    </a:ext>
                  </a:extLst>
                </a:gridCol>
              </a:tblGrid>
              <a:tr h="513273">
                <a:tc>
                  <a:txBody>
                    <a:bodyPr/>
                    <a:lstStyle/>
                    <a:p>
                      <a:pPr algn="ctr" fontAlgn="base"/>
                      <a:r>
                        <a:rPr lang="ru-RU" sz="1400" b="0" dirty="0">
                          <a:effectLst/>
                        </a:rPr>
                        <a:t>Текст</a:t>
                      </a:r>
                      <a:endParaRPr lang="ru-RU" sz="1400" b="0" dirty="0">
                        <a:effectLst/>
                        <a:latin typeface="inherit"/>
                      </a:endParaRPr>
                    </a:p>
                  </a:txBody>
                  <a:tcPr marL="74959" marR="74959" marT="59967" marB="59967" anchor="ctr"/>
                </a:tc>
                <a:tc>
                  <a:txBody>
                    <a:bodyPr/>
                    <a:lstStyle/>
                    <a:p>
                      <a:pPr algn="ctr" fontAlgn="base"/>
                      <a:r>
                        <a:rPr lang="en-US" sz="1800" b="1" dirty="0">
                          <a:solidFill>
                            <a:schemeClr val="tx1"/>
                          </a:solidFill>
                          <a:effectLst/>
                        </a:rPr>
                        <a:t>A</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C</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F</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latin typeface="inherit"/>
                        </a:rPr>
                        <a:t>G</a:t>
                      </a:r>
                    </a:p>
                  </a:txBody>
                  <a:tcPr marL="72000" marR="72000" marT="72000" marB="72000" anchor="ctr"/>
                </a:tc>
                <a:extLst>
                  <a:ext uri="{0D108BD9-81ED-4DB2-BD59-A6C34878D82A}">
                    <a16:rowId xmlns:a16="http://schemas.microsoft.com/office/drawing/2014/main" xmlns="" val="1782171399"/>
                  </a:ext>
                </a:extLst>
              </a:tr>
              <a:tr h="471003">
                <a:tc>
                  <a:txBody>
                    <a:bodyPr/>
                    <a:lstStyle/>
                    <a:p>
                      <a:pPr algn="ctr" fontAlgn="base"/>
                      <a:r>
                        <a:rPr lang="ru-RU" sz="1400" b="0" dirty="0">
                          <a:effectLst/>
                          <a:latin typeface="inherit"/>
                        </a:rPr>
                        <a:t>Заголовок</a:t>
                      </a:r>
                    </a:p>
                  </a:txBody>
                  <a:tcPr marL="74959" marR="74959" marT="59967" marB="59967"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extLst>
                  <a:ext uri="{0D108BD9-81ED-4DB2-BD59-A6C34878D82A}">
                    <a16:rowId xmlns:a16="http://schemas.microsoft.com/office/drawing/2014/main" xmlns="" val="1052966716"/>
                  </a:ext>
                </a:extLst>
              </a:tr>
            </a:tbl>
          </a:graphicData>
        </a:graphic>
      </p:graphicFrame>
    </p:spTree>
    <p:extLst>
      <p:ext uri="{BB962C8B-B14F-4D97-AF65-F5344CB8AC3E}">
        <p14:creationId xmlns:p14="http://schemas.microsoft.com/office/powerpoint/2010/main" xmlns="" val="3200425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7192389-3157-4292-ADC4-52CA7FBE7DFD}"/>
              </a:ext>
            </a:extLst>
          </p:cNvPr>
          <p:cNvSpPr txBox="1"/>
          <p:nvPr/>
        </p:nvSpPr>
        <p:spPr>
          <a:xfrm>
            <a:off x="123907" y="1083752"/>
            <a:ext cx="7377228" cy="5116785"/>
          </a:xfrm>
          <a:prstGeom prst="rect">
            <a:avLst/>
          </a:prstGeom>
          <a:noFill/>
        </p:spPr>
        <p:txBody>
          <a:bodyPr wrap="square">
            <a:spAutoFit/>
          </a:bodyPr>
          <a:lstStyle/>
          <a:p>
            <a:pPr algn="ctr" fontAlgn="base"/>
            <a:endParaRPr lang="ru-RU" sz="1400" b="1" dirty="0">
              <a:effectLst/>
              <a:latin typeface="inherit"/>
            </a:endParaRPr>
          </a:p>
          <a:p>
            <a:pPr algn="ctr" fontAlgn="base"/>
            <a:r>
              <a:rPr lang="en-US" sz="1400" b="1" i="0" dirty="0">
                <a:effectLst/>
                <a:latin typeface="inherit"/>
              </a:rPr>
              <a:t>The languages of integration</a:t>
            </a:r>
            <a:endParaRPr lang="en-US" sz="1400" b="0" i="0" dirty="0">
              <a:effectLst/>
              <a:latin typeface="Arial" panose="020B0604020202020204" pitchFamily="34" charset="0"/>
            </a:endParaRP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Every year the European Day of Languages is marked on 26</a:t>
            </a:r>
            <a:r>
              <a:rPr lang="en-US" sz="1400" b="0" i="0" baseline="30000" dirty="0">
                <a:effectLst/>
                <a:latin typeface="inherit"/>
              </a:rPr>
              <a:t> </a:t>
            </a:r>
            <a:r>
              <a:rPr lang="en-US" sz="1400" b="0" i="0" dirty="0">
                <a:effectLst/>
                <a:latin typeface="Arial" panose="020B0604020202020204" pitchFamily="34" charset="0"/>
              </a:rPr>
              <a:t>September. The idea behind the event is to raise public awareness of all the languages spoken in Europe and the importance of language learning in </a:t>
            </a:r>
            <a:r>
              <a:rPr lang="en-US" sz="1400" b="1" i="0" dirty="0">
                <a:effectLst/>
                <a:latin typeface="inherit"/>
              </a:rPr>
              <a:t>A</a:t>
            </a:r>
            <a:r>
              <a:rPr lang="en-US" sz="1400" b="0" i="0" dirty="0">
                <a:effectLst/>
                <a:latin typeface="Arial" panose="020B0604020202020204" pitchFamily="34" charset="0"/>
              </a:rPr>
              <a:t>______________. The European Day of Languages celebrates linguistic diversity as one of Europe’s strengths, </a:t>
            </a:r>
            <a:r>
              <a:rPr lang="en-US" sz="1400" b="1" i="0" dirty="0">
                <a:effectLst/>
                <a:latin typeface="inherit"/>
              </a:rPr>
              <a:t>B</a:t>
            </a:r>
            <a:r>
              <a:rPr lang="en-US" sz="1400" b="0" i="0" dirty="0">
                <a:effectLst/>
                <a:latin typeface="Arial" panose="020B0604020202020204" pitchFamily="34" charset="0"/>
              </a:rPr>
              <a:t>_______________ of school.</a:t>
            </a:r>
          </a:p>
          <a:p>
            <a:pPr algn="l" fontAlgn="base"/>
            <a:r>
              <a:rPr lang="en-US" sz="1400" b="0" i="0" dirty="0">
                <a:effectLst/>
                <a:latin typeface="Arial" panose="020B0604020202020204" pitchFamily="34" charset="0"/>
              </a:rPr>
              <a:t>The European Union is convinced </a:t>
            </a:r>
            <a:r>
              <a:rPr lang="en-US" sz="1400" b="1" i="0" dirty="0">
                <a:effectLst/>
                <a:latin typeface="inherit"/>
              </a:rPr>
              <a:t>C</a:t>
            </a:r>
            <a:r>
              <a:rPr lang="en-US" sz="1400" b="0" i="0" dirty="0">
                <a:effectLst/>
                <a:latin typeface="Arial" panose="020B0604020202020204" pitchFamily="34" charset="0"/>
              </a:rPr>
              <a:t>_____________________ compared with the professional and personal opportunities lost due to inadequate language skills. That is why many national governments encourage people to learn languages at all educational levels and at all ages during their working life.</a:t>
            </a:r>
          </a:p>
          <a:p>
            <a:pPr algn="l" fontAlgn="base"/>
            <a:r>
              <a:rPr lang="en-US" sz="1400" b="0" i="0" dirty="0">
                <a:effectLst/>
                <a:latin typeface="Arial" panose="020B0604020202020204" pitchFamily="34" charset="0"/>
              </a:rPr>
              <a:t>Many local authorities provide immigrants with language training, familiarization courses on local society and culture, </a:t>
            </a:r>
            <a:r>
              <a:rPr lang="en-US" sz="1400" b="1" i="0" dirty="0">
                <a:effectLst/>
                <a:latin typeface="inherit"/>
              </a:rPr>
              <a:t>D</a:t>
            </a:r>
            <a:r>
              <a:rPr lang="en-US" sz="1400" b="0" i="0" dirty="0">
                <a:effectLst/>
                <a:latin typeface="Arial" panose="020B0604020202020204" pitchFamily="34" charset="0"/>
              </a:rPr>
              <a:t>_____________________. The latter elements are often provided in the immigrants’ own languages.</a:t>
            </a:r>
          </a:p>
          <a:p>
            <a:pPr algn="l" fontAlgn="base"/>
            <a:r>
              <a:rPr lang="en-US" sz="1400" b="0" i="0" dirty="0">
                <a:effectLst/>
                <a:latin typeface="Arial" panose="020B0604020202020204" pitchFamily="34" charset="0"/>
              </a:rPr>
              <a:t>One example is from the Flemish city of Ghent in Belgium, </a:t>
            </a:r>
            <a:r>
              <a:rPr lang="en-US" sz="1400" b="1" i="0" dirty="0">
                <a:effectLst/>
                <a:latin typeface="inherit"/>
              </a:rPr>
              <a:t>E</a:t>
            </a:r>
            <a:r>
              <a:rPr lang="en-US" sz="1400" b="0" i="0" dirty="0">
                <a:effectLst/>
                <a:latin typeface="Arial" panose="020B0604020202020204" pitchFamily="34" charset="0"/>
              </a:rPr>
              <a:t>_____________________ including 1200 hours of Dutch, plus 75 hours of civic orientation courses. Hungary developed its national integration policy on the basis of a six-month pilot project called </a:t>
            </a:r>
            <a:r>
              <a:rPr lang="en-US" sz="1400" b="0" i="0" dirty="0" err="1">
                <a:effectLst/>
                <a:latin typeface="Arial" panose="020B0604020202020204" pitchFamily="34" charset="0"/>
              </a:rPr>
              <a:t>Matra</a:t>
            </a:r>
            <a:r>
              <a:rPr lang="en-US" sz="1400" b="0" i="0" dirty="0">
                <a:effectLst/>
                <a:latin typeface="Arial" panose="020B0604020202020204" pitchFamily="34" charset="0"/>
              </a:rPr>
              <a:t> </a:t>
            </a:r>
            <a:r>
              <a:rPr lang="en-US" sz="1400" b="1" i="0" dirty="0">
                <a:effectLst/>
                <a:latin typeface="inherit"/>
              </a:rPr>
              <a:t>F</a:t>
            </a:r>
            <a:r>
              <a:rPr lang="en-US" sz="1400" b="0" i="0" dirty="0">
                <a:effectLst/>
                <a:latin typeface="Arial" panose="020B0604020202020204" pitchFamily="34" charset="0"/>
              </a:rPr>
              <a:t>_____________________, 700 hours of cultural and legal orientation, and financial assistance with living expenses. The Finnish education system supports the maintenance and development of the mother tongues of immigrants to ensure what it calls functional bilingualism.</a:t>
            </a:r>
          </a:p>
          <a:p>
            <a:pPr algn="l" fontAlgn="base">
              <a:lnSpc>
                <a:spcPct val="150000"/>
              </a:lnSpc>
            </a:pPr>
            <a:r>
              <a:rPr lang="en-US" sz="1300" b="0" i="0" dirty="0">
                <a:effectLst/>
                <a:latin typeface="Arial" panose="020B0604020202020204" pitchFamily="34" charset="0"/>
              </a:rPr>
              <a:t> </a:t>
            </a:r>
          </a:p>
          <a:p>
            <a:pPr algn="just" fontAlgn="base"/>
            <a:r>
              <a:rPr lang="en-US" sz="1300" b="0" i="0" dirty="0">
                <a:effectLst/>
                <a:latin typeface="Arial" panose="020B0604020202020204" pitchFamily="34" charset="0"/>
              </a:rPr>
              <a:t> </a:t>
            </a:r>
          </a:p>
        </p:txBody>
      </p:sp>
      <p:sp>
        <p:nvSpPr>
          <p:cNvPr id="4" name="Прямоугольник 3">
            <a:extLst>
              <a:ext uri="{FF2B5EF4-FFF2-40B4-BE49-F238E27FC236}">
                <a16:creationId xmlns:a16="http://schemas.microsoft.com/office/drawing/2014/main" xmlns="" id="{B90D6221-1DD8-4E0E-A87E-8347B75999D4}"/>
              </a:ext>
            </a:extLst>
          </p:cNvPr>
          <p:cNvSpPr/>
          <p:nvPr/>
        </p:nvSpPr>
        <p:spPr>
          <a:xfrm>
            <a:off x="358775" y="54353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11</a:t>
            </a:r>
          </a:p>
        </p:txBody>
      </p:sp>
      <p:sp>
        <p:nvSpPr>
          <p:cNvPr id="6" name="TextBox 5">
            <a:extLst>
              <a:ext uri="{FF2B5EF4-FFF2-40B4-BE49-F238E27FC236}">
                <a16:creationId xmlns:a16="http://schemas.microsoft.com/office/drawing/2014/main" xmlns="" id="{09B0DB42-8609-44C3-B43B-1FE27111F8F2}"/>
              </a:ext>
            </a:extLst>
          </p:cNvPr>
          <p:cNvSpPr txBox="1"/>
          <p:nvPr/>
        </p:nvSpPr>
        <p:spPr>
          <a:xfrm>
            <a:off x="1044575" y="147204"/>
            <a:ext cx="6515100" cy="1077218"/>
          </a:xfrm>
          <a:prstGeom prst="rect">
            <a:avLst/>
          </a:prstGeom>
          <a:noFill/>
        </p:spPr>
        <p:txBody>
          <a:bodyPr wrap="square">
            <a:spAutoFit/>
          </a:bodyPr>
          <a:lstStyle/>
          <a:p>
            <a:pPr algn="l" fontAlgn="base"/>
            <a:r>
              <a:rPr lang="en-US" sz="1600" b="0" i="0" dirty="0" err="1">
                <a:effectLst/>
                <a:latin typeface="Arial" panose="020B0604020202020204" pitchFamily="34" charset="0"/>
              </a:rPr>
              <a:t>Прочитайте</a:t>
            </a:r>
            <a:r>
              <a:rPr lang="en-US" sz="1600" b="0" i="0" dirty="0">
                <a:effectLst/>
                <a:latin typeface="Arial" panose="020B0604020202020204" pitchFamily="34" charset="0"/>
              </a:rPr>
              <a:t> </a:t>
            </a:r>
            <a:r>
              <a:rPr lang="en-US" sz="1600" b="0" i="0" dirty="0" err="1">
                <a:effectLst/>
                <a:latin typeface="Arial" panose="020B0604020202020204" pitchFamily="34" charset="0"/>
              </a:rPr>
              <a:t>текст</a:t>
            </a:r>
            <a:r>
              <a:rPr lang="en-US" sz="1600" b="0" i="0" dirty="0">
                <a:effectLst/>
                <a:latin typeface="Arial" panose="020B0604020202020204" pitchFamily="34" charset="0"/>
              </a:rPr>
              <a:t> и </a:t>
            </a:r>
            <a:r>
              <a:rPr lang="en-US" sz="1600" b="0" i="0" dirty="0" err="1">
                <a:effectLst/>
                <a:latin typeface="Arial" panose="020B0604020202020204" pitchFamily="34" charset="0"/>
              </a:rPr>
              <a:t>заполните</a:t>
            </a:r>
            <a:r>
              <a:rPr lang="en-US" sz="1600" b="0" i="0" dirty="0">
                <a:effectLst/>
                <a:latin typeface="Arial" panose="020B0604020202020204" pitchFamily="34" charset="0"/>
              </a:rPr>
              <a:t> </a:t>
            </a:r>
            <a:r>
              <a:rPr lang="en-US" sz="1600" b="0" i="0" dirty="0" err="1">
                <a:effectLst/>
                <a:latin typeface="Arial" panose="020B0604020202020204" pitchFamily="34" charset="0"/>
              </a:rPr>
              <a:t>пропуски</a:t>
            </a:r>
            <a:r>
              <a:rPr lang="en-US" sz="1600" b="0" i="0" dirty="0">
                <a:effectLst/>
                <a:latin typeface="Arial" panose="020B0604020202020204" pitchFamily="34" charset="0"/>
              </a:rPr>
              <a:t> A–F </a:t>
            </a:r>
            <a:r>
              <a:rPr lang="en-US" sz="1600" b="0" i="0" dirty="0" err="1">
                <a:effectLst/>
                <a:latin typeface="Arial" panose="020B0604020202020204" pitchFamily="34" charset="0"/>
              </a:rPr>
              <a:t>частями</a:t>
            </a:r>
            <a:r>
              <a:rPr lang="en-US" sz="1600" b="0" i="0" dirty="0">
                <a:effectLst/>
                <a:latin typeface="Arial" panose="020B0604020202020204" pitchFamily="34" charset="0"/>
              </a:rPr>
              <a:t> </a:t>
            </a:r>
            <a:r>
              <a:rPr lang="en-US" sz="1600" b="0" i="0" dirty="0" err="1">
                <a:effectLst/>
                <a:latin typeface="Arial" panose="020B0604020202020204" pitchFamily="34" charset="0"/>
              </a:rPr>
              <a:t>предложений</a:t>
            </a:r>
            <a:r>
              <a:rPr lang="en-US" sz="1600" b="0" i="0" dirty="0">
                <a:effectLst/>
                <a:latin typeface="Arial" panose="020B0604020202020204" pitchFamily="34" charset="0"/>
              </a:rPr>
              <a:t>, </a:t>
            </a:r>
            <a:r>
              <a:rPr lang="en-US" sz="1600" b="0" i="0" dirty="0" err="1">
                <a:effectLst/>
                <a:latin typeface="Arial" panose="020B0604020202020204" pitchFamily="34" charset="0"/>
              </a:rPr>
              <a:t>обозначенными</a:t>
            </a:r>
            <a:r>
              <a:rPr lang="en-US" sz="1600" b="0" i="0" dirty="0">
                <a:effectLst/>
                <a:latin typeface="Arial" panose="020B0604020202020204" pitchFamily="34" charset="0"/>
              </a:rPr>
              <a:t> </a:t>
            </a:r>
            <a:r>
              <a:rPr lang="en-US" sz="1600" b="0" i="0" dirty="0" err="1">
                <a:effectLst/>
                <a:latin typeface="Arial" panose="020B0604020202020204" pitchFamily="34" charset="0"/>
              </a:rPr>
              <a:t>цифрами</a:t>
            </a:r>
            <a:r>
              <a:rPr lang="en-US" sz="1600" b="0" i="0" dirty="0">
                <a:effectLst/>
                <a:latin typeface="Arial" panose="020B0604020202020204" pitchFamily="34" charset="0"/>
              </a:rPr>
              <a:t> 1–7. </a:t>
            </a:r>
            <a:r>
              <a:rPr lang="en-US" sz="1600" b="0" i="0" dirty="0" err="1">
                <a:effectLst/>
                <a:latin typeface="Arial" panose="020B0604020202020204" pitchFamily="34" charset="0"/>
              </a:rPr>
              <a:t>Одна</a:t>
            </a:r>
            <a:r>
              <a:rPr lang="en-US" sz="1600" b="0" i="0" dirty="0">
                <a:effectLst/>
                <a:latin typeface="Arial" panose="020B0604020202020204" pitchFamily="34" charset="0"/>
              </a:rPr>
              <a:t> </a:t>
            </a:r>
            <a:r>
              <a:rPr lang="en-US" sz="1600" b="0" i="0" dirty="0" err="1">
                <a:effectLst/>
                <a:latin typeface="Arial" panose="020B0604020202020204" pitchFamily="34" charset="0"/>
              </a:rPr>
              <a:t>из</a:t>
            </a:r>
            <a:r>
              <a:rPr lang="en-US" sz="1600" b="0" i="0" dirty="0">
                <a:effectLst/>
                <a:latin typeface="Arial" panose="020B0604020202020204" pitchFamily="34" charset="0"/>
              </a:rPr>
              <a:t> </a:t>
            </a:r>
            <a:r>
              <a:rPr lang="en-US" sz="1600" b="0" i="0" dirty="0" err="1">
                <a:effectLst/>
                <a:latin typeface="Arial" panose="020B0604020202020204" pitchFamily="34" charset="0"/>
              </a:rPr>
              <a:t>частей</a:t>
            </a:r>
            <a:r>
              <a:rPr lang="en-US" sz="1600" b="0" i="0" dirty="0">
                <a:effectLst/>
                <a:latin typeface="Arial" panose="020B0604020202020204" pitchFamily="34" charset="0"/>
              </a:rPr>
              <a:t> в </a:t>
            </a:r>
            <a:r>
              <a:rPr lang="en-US" sz="1600" b="0" i="0" dirty="0" err="1">
                <a:effectLst/>
                <a:latin typeface="Arial" panose="020B0604020202020204" pitchFamily="34" charset="0"/>
              </a:rPr>
              <a:t>списке</a:t>
            </a:r>
            <a:r>
              <a:rPr lang="en-US" sz="1600" b="0" i="0" dirty="0">
                <a:effectLst/>
                <a:latin typeface="Arial" panose="020B0604020202020204" pitchFamily="34" charset="0"/>
              </a:rPr>
              <a:t> 1–7 — </a:t>
            </a:r>
            <a:r>
              <a:rPr lang="en-US" sz="1600" b="0" i="0" dirty="0" err="1">
                <a:effectLst/>
                <a:latin typeface="Arial" panose="020B0604020202020204" pitchFamily="34" charset="0"/>
              </a:rPr>
              <a:t>лишняя</a:t>
            </a:r>
            <a:r>
              <a:rPr lang="en-US" sz="1600" b="0" i="0" dirty="0">
                <a:effectLst/>
                <a:latin typeface="Arial" panose="020B0604020202020204" pitchFamily="34" charset="0"/>
              </a:rPr>
              <a:t>. </a:t>
            </a:r>
            <a:r>
              <a:rPr lang="en-US" sz="1600" b="0" i="0" dirty="0" err="1">
                <a:effectLst/>
                <a:latin typeface="Arial" panose="020B0604020202020204" pitchFamily="34" charset="0"/>
              </a:rPr>
              <a:t>Занесите</a:t>
            </a:r>
            <a:r>
              <a:rPr lang="en-US" sz="1600" b="0" i="0" dirty="0">
                <a:effectLst/>
                <a:latin typeface="Arial" panose="020B0604020202020204" pitchFamily="34" charset="0"/>
              </a:rPr>
              <a:t> </a:t>
            </a:r>
            <a:r>
              <a:rPr lang="en-US" sz="1600" b="0" i="0" dirty="0" err="1">
                <a:effectLst/>
                <a:latin typeface="Arial" panose="020B0604020202020204" pitchFamily="34" charset="0"/>
              </a:rPr>
              <a:t>цифры</a:t>
            </a:r>
            <a:r>
              <a:rPr lang="en-US" sz="1600" b="0" i="0" dirty="0">
                <a:effectLst/>
                <a:latin typeface="Arial" panose="020B0604020202020204" pitchFamily="34" charset="0"/>
              </a:rPr>
              <a:t>, </a:t>
            </a:r>
            <a:r>
              <a:rPr lang="en-US" sz="1600" b="0" i="0" dirty="0" err="1">
                <a:effectLst/>
                <a:latin typeface="Arial" panose="020B0604020202020204" pitchFamily="34" charset="0"/>
              </a:rPr>
              <a:t>обозначающие</a:t>
            </a:r>
            <a:r>
              <a:rPr lang="en-US" sz="1600" b="0" i="0" dirty="0">
                <a:effectLst/>
                <a:latin typeface="Arial" panose="020B0604020202020204" pitchFamily="34" charset="0"/>
              </a:rPr>
              <a:t> </a:t>
            </a:r>
            <a:r>
              <a:rPr lang="en-US" sz="1600" b="0" i="0" dirty="0" err="1">
                <a:effectLst/>
                <a:latin typeface="Arial" panose="020B0604020202020204" pitchFamily="34" charset="0"/>
              </a:rPr>
              <a:t>соответствующие</a:t>
            </a:r>
            <a:r>
              <a:rPr lang="en-US" sz="1600" b="0" i="0" dirty="0">
                <a:effectLst/>
                <a:latin typeface="Arial" panose="020B0604020202020204" pitchFamily="34" charset="0"/>
              </a:rPr>
              <a:t> </a:t>
            </a:r>
            <a:r>
              <a:rPr lang="en-US" sz="1600" b="0" i="0" dirty="0" err="1">
                <a:effectLst/>
                <a:latin typeface="Arial" panose="020B0604020202020204" pitchFamily="34" charset="0"/>
              </a:rPr>
              <a:t>части</a:t>
            </a:r>
            <a:r>
              <a:rPr lang="en-US" sz="1600" b="0" i="0" dirty="0">
                <a:effectLst/>
                <a:latin typeface="Arial" panose="020B0604020202020204" pitchFamily="34" charset="0"/>
              </a:rPr>
              <a:t> </a:t>
            </a:r>
            <a:r>
              <a:rPr lang="en-US" sz="1600" b="0" i="0" dirty="0" err="1">
                <a:effectLst/>
                <a:latin typeface="Arial" panose="020B0604020202020204" pitchFamily="34" charset="0"/>
              </a:rPr>
              <a:t>предложений</a:t>
            </a:r>
            <a:r>
              <a:rPr lang="en-US" sz="1600" b="0" i="0" dirty="0">
                <a:effectLst/>
                <a:latin typeface="Arial" panose="020B0604020202020204" pitchFamily="34" charset="0"/>
              </a:rPr>
              <a:t>, в </a:t>
            </a:r>
            <a:r>
              <a:rPr lang="en-US" sz="1600" b="0" i="0" dirty="0" err="1">
                <a:effectLst/>
                <a:latin typeface="Arial" panose="020B0604020202020204" pitchFamily="34" charset="0"/>
              </a:rPr>
              <a:t>таблицу</a:t>
            </a:r>
            <a:r>
              <a:rPr lang="en-US" sz="1600" b="0" i="0" dirty="0">
                <a:effectLst/>
                <a:latin typeface="Arial" panose="020B0604020202020204" pitchFamily="34" charset="0"/>
              </a:rPr>
              <a:t>.</a:t>
            </a:r>
          </a:p>
        </p:txBody>
      </p:sp>
      <p:sp>
        <p:nvSpPr>
          <p:cNvPr id="8" name="TextBox 7">
            <a:extLst>
              <a:ext uri="{FF2B5EF4-FFF2-40B4-BE49-F238E27FC236}">
                <a16:creationId xmlns:a16="http://schemas.microsoft.com/office/drawing/2014/main" xmlns="" id="{92A82561-D354-48D3-AEA7-A0E727FB3028}"/>
              </a:ext>
            </a:extLst>
          </p:cNvPr>
          <p:cNvSpPr txBox="1"/>
          <p:nvPr/>
        </p:nvSpPr>
        <p:spPr>
          <a:xfrm>
            <a:off x="65367" y="5513624"/>
            <a:ext cx="7036172" cy="3354765"/>
          </a:xfrm>
          <a:prstGeom prst="rect">
            <a:avLst/>
          </a:prstGeom>
          <a:noFill/>
        </p:spPr>
        <p:txBody>
          <a:bodyPr wrap="square">
            <a:spAutoFit/>
          </a:bodyPr>
          <a:lstStyle/>
          <a:p>
            <a:pPr algn="l" fontAlgn="base"/>
            <a:r>
              <a:rPr lang="en-US" sz="1400" b="0" i="0" dirty="0">
                <a:solidFill>
                  <a:srgbClr val="555555"/>
                </a:solidFill>
                <a:effectLst/>
                <a:latin typeface="Arial" panose="020B0604020202020204" pitchFamily="34" charset="0"/>
                <a:cs typeface="Arial" panose="020B0604020202020204" pitchFamily="34" charset="0"/>
              </a:rPr>
              <a:t> </a:t>
            </a:r>
            <a:endParaRPr lang="en-US" sz="1400" b="0" i="0" dirty="0">
              <a:effectLst/>
              <a:latin typeface="Arial" panose="020B0604020202020204" pitchFamily="34" charset="0"/>
              <a:cs typeface="Arial" panose="020B0604020202020204" pitchFamily="34" charset="0"/>
            </a:endParaRPr>
          </a:p>
          <a:p>
            <a:pPr algn="l" fontAlgn="base">
              <a:lnSpc>
                <a:spcPct val="150000"/>
              </a:lnSpc>
              <a:buFont typeface="+mj-lt"/>
              <a:buAutoNum type="arabicPeriod"/>
            </a:pPr>
            <a:r>
              <a:rPr lang="en-US" sz="1600" b="0" i="0" dirty="0">
                <a:effectLst/>
                <a:latin typeface="inherit"/>
              </a:rPr>
              <a:t>and assistance in finding jobs in a new country</a:t>
            </a:r>
          </a:p>
          <a:p>
            <a:pPr algn="l" fontAlgn="base">
              <a:lnSpc>
                <a:spcPct val="150000"/>
              </a:lnSpc>
              <a:buFont typeface="+mj-lt"/>
              <a:buAutoNum type="arabicPeriod"/>
            </a:pPr>
            <a:r>
              <a:rPr lang="en-US" sz="1600" b="0" i="0" dirty="0">
                <a:effectLst/>
                <a:latin typeface="inherit"/>
              </a:rPr>
              <a:t>spreading tolerance and mutual understanding</a:t>
            </a:r>
          </a:p>
          <a:p>
            <a:pPr algn="l" fontAlgn="base">
              <a:lnSpc>
                <a:spcPct val="150000"/>
              </a:lnSpc>
              <a:buFont typeface="+mj-lt"/>
              <a:buAutoNum type="arabicPeriod"/>
            </a:pPr>
            <a:r>
              <a:rPr lang="en-US" sz="1600" b="0" i="0" dirty="0">
                <a:effectLst/>
                <a:latin typeface="inherit"/>
              </a:rPr>
              <a:t>upbringing healthier and more athletic children</a:t>
            </a:r>
          </a:p>
          <a:p>
            <a:pPr algn="l" fontAlgn="base">
              <a:lnSpc>
                <a:spcPct val="150000"/>
              </a:lnSpc>
              <a:buFont typeface="+mj-lt"/>
              <a:buAutoNum type="arabicPeriod"/>
            </a:pPr>
            <a:r>
              <a:rPr lang="en-US" sz="1600" b="0" i="0" dirty="0">
                <a:effectLst/>
                <a:latin typeface="inherit"/>
              </a:rPr>
              <a:t>that the cost of promoting language learning is modest</a:t>
            </a:r>
          </a:p>
          <a:p>
            <a:pPr algn="l" fontAlgn="base">
              <a:lnSpc>
                <a:spcPct val="150000"/>
              </a:lnSpc>
              <a:buFont typeface="+mj-lt"/>
              <a:buAutoNum type="arabicPeriod"/>
            </a:pPr>
            <a:r>
              <a:rPr lang="en-US" sz="1600" b="0" i="0" dirty="0">
                <a:effectLst/>
                <a:latin typeface="inherit"/>
              </a:rPr>
              <a:t>that included 1200 hours of language teaching for immigrants</a:t>
            </a:r>
          </a:p>
          <a:p>
            <a:pPr algn="l" fontAlgn="base">
              <a:lnSpc>
                <a:spcPct val="150000"/>
              </a:lnSpc>
              <a:buFont typeface="+mj-lt"/>
              <a:buAutoNum type="arabicPeriod"/>
            </a:pPr>
            <a:r>
              <a:rPr lang="en-US" sz="1600" b="0" i="0" dirty="0">
                <a:effectLst/>
                <a:latin typeface="inherit"/>
              </a:rPr>
              <a:t>and encourages lifelong language learning in and out</a:t>
            </a:r>
          </a:p>
          <a:p>
            <a:pPr algn="l" fontAlgn="base">
              <a:lnSpc>
                <a:spcPct val="150000"/>
              </a:lnSpc>
              <a:buFont typeface="+mj-lt"/>
              <a:buAutoNum type="arabicPeriod"/>
            </a:pPr>
            <a:r>
              <a:rPr lang="en-US" sz="1600" b="0" i="0" dirty="0">
                <a:effectLst/>
                <a:latin typeface="inherit"/>
              </a:rPr>
              <a:t>where immigrants are offered an introductory </a:t>
            </a:r>
            <a:r>
              <a:rPr lang="en-US" sz="1600" b="0" i="0" dirty="0" err="1">
                <a:effectLst/>
                <a:latin typeface="inherit"/>
              </a:rPr>
              <a:t>programme</a:t>
            </a:r>
            <a:endParaRPr lang="en-US" sz="1600" b="0" i="0" dirty="0">
              <a:effectLst/>
              <a:latin typeface="inherit"/>
            </a:endParaRPr>
          </a:p>
          <a:p>
            <a:pPr algn="l" fontAlgn="base"/>
            <a:r>
              <a:rPr lang="en-US" sz="1200" b="0" i="0" dirty="0">
                <a:effectLst/>
                <a:latin typeface="Arial" panose="020B0604020202020204" pitchFamily="34" charset="0"/>
              </a:rPr>
              <a:t> </a:t>
            </a:r>
          </a:p>
          <a:p>
            <a:pPr algn="l" fontAlgn="base"/>
            <a:r>
              <a:rPr lang="en-US" b="0" i="0" dirty="0">
                <a:effectLst/>
              </a:rPr>
              <a:t> </a:t>
            </a:r>
            <a:endParaRPr lang="en-US" sz="1600" b="0" i="0" dirty="0">
              <a:effectLst/>
            </a:endParaRPr>
          </a:p>
        </p:txBody>
      </p:sp>
      <p:graphicFrame>
        <p:nvGraphicFramePr>
          <p:cNvPr id="9" name="Таблица 8">
            <a:extLst>
              <a:ext uri="{FF2B5EF4-FFF2-40B4-BE49-F238E27FC236}">
                <a16:creationId xmlns:a16="http://schemas.microsoft.com/office/drawing/2014/main" xmlns="" id="{AA22C8D0-3EEB-44AB-ADCA-8A9D378B643F}"/>
              </a:ext>
            </a:extLst>
          </p:cNvPr>
          <p:cNvGraphicFramePr>
            <a:graphicFrameLocks noGrp="1"/>
          </p:cNvGraphicFramePr>
          <p:nvPr>
            <p:extLst>
              <p:ext uri="{D42A27DB-BD31-4B8C-83A1-F6EECF244321}">
                <p14:modId xmlns:p14="http://schemas.microsoft.com/office/powerpoint/2010/main" xmlns="" val="4155477638"/>
              </p:ext>
            </p:extLst>
          </p:nvPr>
        </p:nvGraphicFramePr>
        <p:xfrm>
          <a:off x="201706" y="8869318"/>
          <a:ext cx="7156261" cy="1136127"/>
        </p:xfrm>
        <a:graphic>
          <a:graphicData uri="http://schemas.openxmlformats.org/drawingml/2006/table">
            <a:tbl>
              <a:tblPr>
                <a:tableStyleId>{5940675A-B579-460E-94D1-54222C63F5DA}</a:tableStyleId>
              </a:tblPr>
              <a:tblGrid>
                <a:gridCol w="1022323">
                  <a:extLst>
                    <a:ext uri="{9D8B030D-6E8A-4147-A177-3AD203B41FA5}">
                      <a16:colId xmlns:a16="http://schemas.microsoft.com/office/drawing/2014/main" xmlns="" val="1971113523"/>
                    </a:ext>
                  </a:extLst>
                </a:gridCol>
                <a:gridCol w="1022323">
                  <a:extLst>
                    <a:ext uri="{9D8B030D-6E8A-4147-A177-3AD203B41FA5}">
                      <a16:colId xmlns:a16="http://schemas.microsoft.com/office/drawing/2014/main" xmlns="" val="994310934"/>
                    </a:ext>
                  </a:extLst>
                </a:gridCol>
                <a:gridCol w="1022323">
                  <a:extLst>
                    <a:ext uri="{9D8B030D-6E8A-4147-A177-3AD203B41FA5}">
                      <a16:colId xmlns:a16="http://schemas.microsoft.com/office/drawing/2014/main" xmlns="" val="919904117"/>
                    </a:ext>
                  </a:extLst>
                </a:gridCol>
                <a:gridCol w="1022323">
                  <a:extLst>
                    <a:ext uri="{9D8B030D-6E8A-4147-A177-3AD203B41FA5}">
                      <a16:colId xmlns:a16="http://schemas.microsoft.com/office/drawing/2014/main" xmlns="" val="2854621035"/>
                    </a:ext>
                  </a:extLst>
                </a:gridCol>
                <a:gridCol w="1022323">
                  <a:extLst>
                    <a:ext uri="{9D8B030D-6E8A-4147-A177-3AD203B41FA5}">
                      <a16:colId xmlns:a16="http://schemas.microsoft.com/office/drawing/2014/main" xmlns="" val="3855392531"/>
                    </a:ext>
                  </a:extLst>
                </a:gridCol>
                <a:gridCol w="1022323">
                  <a:extLst>
                    <a:ext uri="{9D8B030D-6E8A-4147-A177-3AD203B41FA5}">
                      <a16:colId xmlns:a16="http://schemas.microsoft.com/office/drawing/2014/main" xmlns="" val="737918560"/>
                    </a:ext>
                  </a:extLst>
                </a:gridCol>
                <a:gridCol w="1022323">
                  <a:extLst>
                    <a:ext uri="{9D8B030D-6E8A-4147-A177-3AD203B41FA5}">
                      <a16:colId xmlns:a16="http://schemas.microsoft.com/office/drawing/2014/main" xmlns="" val="3959679580"/>
                    </a:ext>
                  </a:extLst>
                </a:gridCol>
              </a:tblGrid>
              <a:tr h="513273">
                <a:tc>
                  <a:txBody>
                    <a:bodyPr/>
                    <a:lstStyle/>
                    <a:p>
                      <a:pPr algn="ctr" fontAlgn="base"/>
                      <a:r>
                        <a:rPr lang="ru-RU" sz="1200" b="0" dirty="0">
                          <a:effectLst/>
                        </a:rPr>
                        <a:t>Пропуск</a:t>
                      </a:r>
                      <a:endParaRPr lang="ru-RU" sz="1200" b="0" dirty="0">
                        <a:effectLst/>
                        <a:latin typeface="inherit"/>
                      </a:endParaRPr>
                    </a:p>
                  </a:txBody>
                  <a:tcPr marL="74959" marR="74959" marT="59967" marB="59967" anchor="ctr"/>
                </a:tc>
                <a:tc>
                  <a:txBody>
                    <a:bodyPr/>
                    <a:lstStyle/>
                    <a:p>
                      <a:pPr algn="ctr" fontAlgn="base"/>
                      <a:r>
                        <a:rPr lang="en-US" sz="1800" b="1">
                          <a:solidFill>
                            <a:schemeClr val="tx1"/>
                          </a:solidFill>
                          <a:effectLst/>
                        </a:rPr>
                        <a:t>A</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dirty="0">
                          <a:solidFill>
                            <a:schemeClr val="tx1"/>
                          </a:solidFill>
                          <a:effectLst/>
                        </a:rPr>
                        <a:t>C</a:t>
                      </a:r>
                      <a:endParaRPr lang="en-US" sz="1800" b="1" dirty="0">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F</a:t>
                      </a:r>
                      <a:endParaRPr lang="en-US" sz="1800" b="1">
                        <a:solidFill>
                          <a:schemeClr val="tx1"/>
                        </a:solidFill>
                        <a:effectLst/>
                        <a:latin typeface="inherit"/>
                      </a:endParaRPr>
                    </a:p>
                  </a:txBody>
                  <a:tcPr marL="74959" marR="74959" marT="59967" marB="59967" anchor="ctr"/>
                </a:tc>
                <a:extLst>
                  <a:ext uri="{0D108BD9-81ED-4DB2-BD59-A6C34878D82A}">
                    <a16:rowId xmlns:a16="http://schemas.microsoft.com/office/drawing/2014/main" xmlns="" val="1782171399"/>
                  </a:ext>
                </a:extLst>
              </a:tr>
              <a:tr h="513273">
                <a:tc>
                  <a:txBody>
                    <a:bodyPr/>
                    <a:lstStyle/>
                    <a:p>
                      <a:pPr algn="ctr" fontAlgn="base"/>
                      <a:r>
                        <a:rPr lang="ru-RU" sz="1100" b="0" dirty="0">
                          <a:effectLst/>
                          <a:latin typeface="inherit"/>
                        </a:rPr>
                        <a:t>Часть предложения</a:t>
                      </a: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extLst>
                  <a:ext uri="{0D108BD9-81ED-4DB2-BD59-A6C34878D82A}">
                    <a16:rowId xmlns:a16="http://schemas.microsoft.com/office/drawing/2014/main" xmlns="" val="1052966716"/>
                  </a:ext>
                </a:extLst>
              </a:tr>
            </a:tbl>
          </a:graphicData>
        </a:graphic>
      </p:graphicFrame>
    </p:spTree>
    <p:extLst>
      <p:ext uri="{BB962C8B-B14F-4D97-AF65-F5344CB8AC3E}">
        <p14:creationId xmlns:p14="http://schemas.microsoft.com/office/powerpoint/2010/main" xmlns="" val="817595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4BA4570-E1E0-4EBA-9B34-AD610618C4A0}"/>
              </a:ext>
            </a:extLst>
          </p:cNvPr>
          <p:cNvSpPr txBox="1"/>
          <p:nvPr/>
        </p:nvSpPr>
        <p:spPr>
          <a:xfrm>
            <a:off x="418072" y="144814"/>
            <a:ext cx="6723529" cy="830997"/>
          </a:xfrm>
          <a:prstGeom prst="rect">
            <a:avLst/>
          </a:prstGeom>
          <a:noFill/>
        </p:spPr>
        <p:txBody>
          <a:bodyPr wrap="square">
            <a:spAutoFit/>
          </a:bodyPr>
          <a:lstStyle/>
          <a:p>
            <a:r>
              <a:rPr lang="ru-RU" sz="1600" b="0" i="1" dirty="0">
                <a:effectLst/>
                <a:latin typeface="Arial" panose="020B0604020202020204" pitchFamily="34" charset="0"/>
              </a:rPr>
              <a:t>Прочитайте рассказ и выполните задания </a:t>
            </a:r>
            <a:r>
              <a:rPr lang="ru-RU" sz="1600" b="1" i="1" dirty="0">
                <a:effectLst/>
                <a:latin typeface="inherit"/>
              </a:rPr>
              <a:t>1–7</a:t>
            </a:r>
            <a:r>
              <a:rPr lang="ru-RU" sz="1600" b="0" i="1" dirty="0">
                <a:effectLst/>
                <a:latin typeface="Arial" panose="020B0604020202020204" pitchFamily="34" charset="0"/>
              </a:rPr>
              <a:t>. В каждом задании обведите букву </a:t>
            </a:r>
            <a:r>
              <a:rPr lang="ru-RU" sz="1600" b="1" i="1" dirty="0">
                <a:effectLst/>
                <a:latin typeface="inherit"/>
              </a:rPr>
              <a:t>A</a:t>
            </a:r>
            <a:r>
              <a:rPr lang="ru-RU" sz="1600" b="0" i="1" dirty="0">
                <a:effectLst/>
                <a:latin typeface="Arial" panose="020B0604020202020204" pitchFamily="34" charset="0"/>
              </a:rPr>
              <a:t>, </a:t>
            </a:r>
            <a:r>
              <a:rPr lang="ru-RU" sz="1600" b="1" i="1" dirty="0">
                <a:effectLst/>
                <a:latin typeface="inherit"/>
              </a:rPr>
              <a:t>B</a:t>
            </a:r>
            <a:r>
              <a:rPr lang="ru-RU" sz="1600" b="0" i="1" dirty="0">
                <a:effectLst/>
                <a:latin typeface="Arial" panose="020B0604020202020204" pitchFamily="34" charset="0"/>
              </a:rPr>
              <a:t>, </a:t>
            </a:r>
            <a:r>
              <a:rPr lang="ru-RU" sz="1600" b="1" i="1" dirty="0">
                <a:effectLst/>
                <a:latin typeface="inherit"/>
              </a:rPr>
              <a:t>C</a:t>
            </a:r>
            <a:r>
              <a:rPr lang="ru-RU" sz="1600" b="0" i="1" dirty="0">
                <a:effectLst/>
                <a:latin typeface="Arial" panose="020B0604020202020204" pitchFamily="34" charset="0"/>
              </a:rPr>
              <a:t> или </a:t>
            </a:r>
            <a:r>
              <a:rPr lang="ru-RU" sz="1600" b="1" i="1" dirty="0">
                <a:effectLst/>
                <a:latin typeface="inherit"/>
              </a:rPr>
              <a:t>D</a:t>
            </a:r>
            <a:r>
              <a:rPr lang="ru-RU" sz="1600" b="0" i="1" dirty="0">
                <a:effectLst/>
                <a:latin typeface="Arial" panose="020B0604020202020204" pitchFamily="34" charset="0"/>
              </a:rPr>
              <a:t>, соответствующую выбранному вами варианту ответа.</a:t>
            </a:r>
            <a:endParaRPr lang="ru-RU" sz="1600" dirty="0"/>
          </a:p>
        </p:txBody>
      </p:sp>
      <p:sp>
        <p:nvSpPr>
          <p:cNvPr id="8" name="TextBox 7">
            <a:extLst>
              <a:ext uri="{FF2B5EF4-FFF2-40B4-BE49-F238E27FC236}">
                <a16:creationId xmlns:a16="http://schemas.microsoft.com/office/drawing/2014/main" xmlns="" id="{00BB319C-2C7A-4D69-A243-41977BE177AC}"/>
              </a:ext>
            </a:extLst>
          </p:cNvPr>
          <p:cNvSpPr txBox="1"/>
          <p:nvPr/>
        </p:nvSpPr>
        <p:spPr>
          <a:xfrm>
            <a:off x="227116" y="1232552"/>
            <a:ext cx="7229766" cy="9171742"/>
          </a:xfrm>
          <a:prstGeom prst="rect">
            <a:avLst/>
          </a:prstGeom>
          <a:noFill/>
        </p:spPr>
        <p:txBody>
          <a:bodyPr wrap="square">
            <a:spAutoFit/>
          </a:bodyPr>
          <a:lstStyle/>
          <a:p>
            <a:pPr algn="ctr" fontAlgn="base"/>
            <a:r>
              <a:rPr lang="en-US" sz="1600" b="1" i="0" dirty="0">
                <a:effectLst/>
                <a:latin typeface="inherit"/>
              </a:rPr>
              <a:t>Your amazing brain</a:t>
            </a:r>
            <a:endParaRPr lang="en-US" sz="1600" b="0" i="0" dirty="0">
              <a:effectLst/>
              <a:latin typeface="Arial" panose="020B0604020202020204" pitchFamily="34" charset="0"/>
            </a:endParaRP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You carry around a three-pound mass of wrinkly material in your head that controls every single thing you will ever do. From enabling you to think, learn, create, and feel emotions to controlling every blink, breath, and heartbeat </a:t>
            </a:r>
            <a:r>
              <a:rPr lang="en-US" sz="1600" b="0" i="0" dirty="0">
                <a:effectLst/>
                <a:latin typeface="inherit"/>
              </a:rPr>
              <a:t>–</a:t>
            </a:r>
            <a:r>
              <a:rPr lang="en-US" sz="1600" b="0" i="0" dirty="0">
                <a:effectLst/>
                <a:latin typeface="Arial" panose="020B0604020202020204" pitchFamily="34" charset="0"/>
              </a:rPr>
              <a:t> this fantastic control center is your brain. It is a structure so amazing that in the foreword to </a:t>
            </a:r>
            <a:r>
              <a:rPr lang="en-US" sz="1600" b="0" i="1" dirty="0">
                <a:effectLst/>
                <a:latin typeface="inherit"/>
              </a:rPr>
              <a:t>Discovering the Brain</a:t>
            </a:r>
            <a:r>
              <a:rPr lang="en-US" sz="1600" b="0" i="0" dirty="0">
                <a:effectLst/>
                <a:latin typeface="Arial" panose="020B0604020202020204" pitchFamily="34" charset="0"/>
              </a:rPr>
              <a:t>, famous scientist James Watson wrote, “The brain is the most complex thing we have yet discovered in our universe. It contains hundreds of billions of cells interlinked through trillions of connections. The brain confuses the mind.” Obviously to understand brain function, we need to confront its complexity.</a:t>
            </a:r>
          </a:p>
          <a:p>
            <a:pPr algn="l" fontAlgn="base"/>
            <a:r>
              <a:rPr lang="en-US" sz="1600" b="0" i="0" dirty="0">
                <a:effectLst/>
                <a:latin typeface="Arial" panose="020B0604020202020204" pitchFamily="34" charset="0"/>
              </a:rPr>
              <a:t>Imagine your kitten is on the kitchen counter. She’s about to step onto a stove. You have only seconds to act. Accessing the signals coming from your eyes, your brain quickly calculates when, where, and at what speed you will need to dive to intercept her. Then it orders your muscles to do so. Your timing is perfect and she’s safe. No computer can come close to your brain’s awesome ability to download, process, and react to the flood of information coming from your eyes, ears, and other sensory organs.</a:t>
            </a:r>
          </a:p>
          <a:p>
            <a:pPr algn="l" fontAlgn="base"/>
            <a:r>
              <a:rPr lang="en-US" sz="1600" b="0" i="0" dirty="0">
                <a:effectLst/>
                <a:latin typeface="Arial" panose="020B0604020202020204" pitchFamily="34" charset="0"/>
              </a:rPr>
              <a:t>Your brain contains about 100 billion microscopic cells called neurons </a:t>
            </a:r>
            <a:r>
              <a:rPr lang="en-US" sz="1600" b="0" i="0" dirty="0">
                <a:effectLst/>
                <a:latin typeface="inherit"/>
              </a:rPr>
              <a:t>–</a:t>
            </a:r>
            <a:r>
              <a:rPr lang="en-US" sz="1600" b="0" i="0" dirty="0">
                <a:effectLst/>
                <a:latin typeface="Arial" panose="020B0604020202020204" pitchFamily="34" charset="0"/>
              </a:rPr>
              <a:t> so many it would take you over 3,000 years to count them all. Whenever you dream, laugh, think, see, or move, it’s because tiny chemical and electrical signals are racing between these neurons along billions of tiny neuron highways. Believe it or not, the activity in your brain never stops. Countless messages zip around inside it every second like a supercharged pinball machine. Your neurons create and send more messages than all the phones in the entire world. And while a single neuron generates only a tiny amount of electricity, all your neurons together can generate enough electricity to power a low-wattage bulb.</a:t>
            </a:r>
            <a:endParaRPr lang="ru-RU" sz="1600" b="0" i="0" dirty="0">
              <a:effectLst/>
              <a:latin typeface="Arial" panose="020B0604020202020204" pitchFamily="34" charset="0"/>
            </a:endParaRPr>
          </a:p>
          <a:p>
            <a:pPr fontAlgn="base"/>
            <a:r>
              <a:rPr lang="en-US" sz="1600" b="0" i="0" dirty="0">
                <a:effectLst/>
                <a:latin typeface="Arial" panose="020B0604020202020204" pitchFamily="34" charset="0"/>
              </a:rPr>
              <a:t>Neurons send information to your brain at more than 150 miles (241 kilometers) per hour. For example, a bee lands on your bare foot. Sensory neurons in your skin relay this information to your spinal cord and brain at a speed of more than 150 miles (241 kilometers) per hour. Your brain then uses motor neurons to transmit the message back through your spinal cord to your foot to shake the bee off quickly. Motor neurons can relay this information at more than 200 miles (322 kilometers) per hour.</a:t>
            </a:r>
          </a:p>
          <a:p>
            <a:pPr algn="l" fontAlgn="base"/>
            <a:endParaRPr lang="en-US" sz="1600" b="0" i="0" dirty="0">
              <a:effectLst/>
              <a:latin typeface="Arial" panose="020B0604020202020204" pitchFamily="34" charset="0"/>
            </a:endParaRPr>
          </a:p>
          <a:p>
            <a:pPr algn="l" fontAlgn="base"/>
            <a:endParaRPr lang="en-US" sz="1400" b="0" i="0" dirty="0">
              <a:effectLst/>
              <a:latin typeface="Arial" panose="020B0604020202020204" pitchFamily="34" charset="0"/>
            </a:endParaRPr>
          </a:p>
        </p:txBody>
      </p:sp>
    </p:spTree>
    <p:extLst>
      <p:ext uri="{BB962C8B-B14F-4D97-AF65-F5344CB8AC3E}">
        <p14:creationId xmlns:p14="http://schemas.microsoft.com/office/powerpoint/2010/main" xmlns="" val="1607746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3C2A24CC-9AF3-4795-BBE4-3F29F4E381E4}"/>
              </a:ext>
            </a:extLst>
          </p:cNvPr>
          <p:cNvSpPr/>
          <p:nvPr/>
        </p:nvSpPr>
        <p:spPr>
          <a:xfrm>
            <a:off x="171213" y="435653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12</a:t>
            </a:r>
          </a:p>
        </p:txBody>
      </p:sp>
      <p:sp>
        <p:nvSpPr>
          <p:cNvPr id="9" name="TextBox 8">
            <a:extLst>
              <a:ext uri="{FF2B5EF4-FFF2-40B4-BE49-F238E27FC236}">
                <a16:creationId xmlns:a16="http://schemas.microsoft.com/office/drawing/2014/main" xmlns="" id="{3C5EDF50-7A76-4ECD-9E78-BA7E726BB942}"/>
              </a:ext>
            </a:extLst>
          </p:cNvPr>
          <p:cNvSpPr txBox="1"/>
          <p:nvPr/>
        </p:nvSpPr>
        <p:spPr>
          <a:xfrm>
            <a:off x="892779" y="4296370"/>
            <a:ext cx="5894107" cy="2339102"/>
          </a:xfrm>
          <a:prstGeom prst="rect">
            <a:avLst/>
          </a:prstGeom>
          <a:noFill/>
        </p:spPr>
        <p:txBody>
          <a:bodyPr wrap="square">
            <a:spAutoFit/>
          </a:bodyPr>
          <a:lstStyle/>
          <a:p>
            <a:pPr algn="l" fontAlgn="base"/>
            <a:r>
              <a:rPr lang="en-US" sz="1600" b="0" i="0" dirty="0">
                <a:effectLst/>
                <a:latin typeface="Arial" panose="020B0604020202020204" pitchFamily="34" charset="0"/>
              </a:rPr>
              <a:t>According to the text, the most distinctive characteristic of the brain is its …</a:t>
            </a:r>
          </a:p>
          <a:p>
            <a:pPr algn="l" fontAlgn="base"/>
            <a:r>
              <a:rPr lang="en-US" sz="1600" b="0" i="0" dirty="0">
                <a:effectLst/>
                <a:latin typeface="Arial" panose="020B0604020202020204" pitchFamily="34" charset="0"/>
              </a:rPr>
              <a:t>A) ability to control the body.</a:t>
            </a:r>
          </a:p>
          <a:p>
            <a:pPr algn="l" fontAlgn="base"/>
            <a:r>
              <a:rPr lang="en-US" sz="1600" b="0" i="0" dirty="0">
                <a:effectLst/>
                <a:latin typeface="Arial" panose="020B0604020202020204" pitchFamily="34" charset="0"/>
              </a:rPr>
              <a:t>B) elaborateness.</a:t>
            </a:r>
          </a:p>
          <a:p>
            <a:pPr algn="l" fontAlgn="base"/>
            <a:r>
              <a:rPr lang="en-US" sz="1600" b="0" i="0" dirty="0">
                <a:effectLst/>
                <a:latin typeface="Arial" panose="020B0604020202020204" pitchFamily="34" charset="0"/>
              </a:rPr>
              <a:t>C) size.</a:t>
            </a:r>
          </a:p>
          <a:p>
            <a:pPr algn="l" fontAlgn="base"/>
            <a:r>
              <a:rPr lang="en-US" sz="1600" b="0" i="0" dirty="0">
                <a:effectLst/>
                <a:latin typeface="Arial" panose="020B0604020202020204" pitchFamily="34" charset="0"/>
              </a:rPr>
              <a:t>D) weight.</a:t>
            </a:r>
          </a:p>
          <a:p>
            <a:pPr algn="l" fontAlgn="base"/>
            <a:r>
              <a:rPr lang="en-US" sz="1600" b="0" i="0" dirty="0">
                <a:solidFill>
                  <a:srgbClr val="555555"/>
                </a:solidFill>
                <a:effectLst/>
                <a:latin typeface="Arial" panose="020B0604020202020204" pitchFamily="34" charset="0"/>
              </a:rPr>
              <a:t> </a:t>
            </a:r>
          </a:p>
          <a:p>
            <a:pPr algn="l" fontAlgn="base"/>
            <a:r>
              <a:rPr lang="en-US" sz="1600" b="0" i="0" dirty="0">
                <a:solidFill>
                  <a:srgbClr val="555555"/>
                </a:solidFill>
                <a:effectLst/>
                <a:latin typeface="Arial" panose="020B0604020202020204" pitchFamily="34" charset="0"/>
              </a:rPr>
              <a:t> </a:t>
            </a:r>
          </a:p>
          <a:p>
            <a:pPr algn="l" fontAlgn="base"/>
            <a:r>
              <a:rPr lang="en-US" b="0" i="0" dirty="0">
                <a:effectLst/>
                <a:latin typeface="Arial" panose="020B0604020202020204" pitchFamily="34" charset="0"/>
              </a:rPr>
              <a:t> </a:t>
            </a:r>
          </a:p>
        </p:txBody>
      </p:sp>
      <p:sp>
        <p:nvSpPr>
          <p:cNvPr id="10" name="Прямоугольник 9">
            <a:extLst>
              <a:ext uri="{FF2B5EF4-FFF2-40B4-BE49-F238E27FC236}">
                <a16:creationId xmlns:a16="http://schemas.microsoft.com/office/drawing/2014/main" xmlns="" id="{8435E5EC-DF9B-452E-A190-F34AD67C88D8}"/>
              </a:ext>
            </a:extLst>
          </p:cNvPr>
          <p:cNvSpPr/>
          <p:nvPr/>
        </p:nvSpPr>
        <p:spPr>
          <a:xfrm>
            <a:off x="154836" y="609050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13</a:t>
            </a:r>
          </a:p>
        </p:txBody>
      </p:sp>
      <p:sp>
        <p:nvSpPr>
          <p:cNvPr id="12" name="TextBox 11">
            <a:extLst>
              <a:ext uri="{FF2B5EF4-FFF2-40B4-BE49-F238E27FC236}">
                <a16:creationId xmlns:a16="http://schemas.microsoft.com/office/drawing/2014/main" xmlns="" id="{AC040D59-1323-4E4C-9884-00850737D5A8}"/>
              </a:ext>
            </a:extLst>
          </p:cNvPr>
          <p:cNvSpPr txBox="1"/>
          <p:nvPr/>
        </p:nvSpPr>
        <p:spPr>
          <a:xfrm>
            <a:off x="772789" y="6041363"/>
            <a:ext cx="6719095" cy="1569660"/>
          </a:xfrm>
          <a:prstGeom prst="rect">
            <a:avLst/>
          </a:prstGeom>
          <a:noFill/>
        </p:spPr>
        <p:txBody>
          <a:bodyPr wrap="square">
            <a:spAutoFit/>
          </a:bodyPr>
          <a:lstStyle/>
          <a:p>
            <a:pPr algn="l" fontAlgn="base"/>
            <a:r>
              <a:rPr lang="en-US" sz="1600" b="0" i="0" dirty="0">
                <a:effectLst/>
                <a:latin typeface="Arial" panose="020B0604020202020204" pitchFamily="34" charset="0"/>
                <a:cs typeface="Arial" panose="020B0604020202020204" pitchFamily="34" charset="0"/>
              </a:rPr>
              <a:t>The claims that the brain is better than any computer because it …</a:t>
            </a:r>
          </a:p>
          <a:p>
            <a:pPr algn="l" fontAlgn="base"/>
            <a:r>
              <a:rPr lang="en-US" sz="1600" b="0" i="0" dirty="0">
                <a:effectLst/>
                <a:latin typeface="Arial" panose="020B0604020202020204" pitchFamily="34" charset="0"/>
                <a:cs typeface="Arial" panose="020B0604020202020204" pitchFamily="34" charset="0"/>
              </a:rPr>
              <a:t>A) processes more information.</a:t>
            </a:r>
          </a:p>
          <a:p>
            <a:pPr algn="l" fontAlgn="base"/>
            <a:r>
              <a:rPr lang="en-US" sz="1600" b="0" i="0" dirty="0">
                <a:effectLst/>
                <a:latin typeface="Arial" panose="020B0604020202020204" pitchFamily="34" charset="0"/>
                <a:cs typeface="Arial" panose="020B0604020202020204" pitchFamily="34" charset="0"/>
              </a:rPr>
              <a:t>B) works faster.</a:t>
            </a:r>
          </a:p>
          <a:p>
            <a:pPr algn="l" fontAlgn="base"/>
            <a:r>
              <a:rPr lang="en-US" sz="1600" b="0" i="0" dirty="0">
                <a:effectLst/>
                <a:latin typeface="Arial" panose="020B0604020202020204" pitchFamily="34" charset="0"/>
                <a:cs typeface="Arial" panose="020B0604020202020204" pitchFamily="34" charset="0"/>
              </a:rPr>
              <a:t>C) can download information from different sources.</a:t>
            </a:r>
          </a:p>
          <a:p>
            <a:pPr algn="l" fontAlgn="base"/>
            <a:r>
              <a:rPr lang="en-US" sz="1600" b="0" i="0" dirty="0">
                <a:effectLst/>
                <a:latin typeface="Arial" panose="020B0604020202020204" pitchFamily="34" charset="0"/>
                <a:cs typeface="Arial" panose="020B0604020202020204" pitchFamily="34" charset="0"/>
              </a:rPr>
              <a:t>D) reacts to information more adequately.</a:t>
            </a:r>
          </a:p>
          <a:p>
            <a:pPr algn="l" fontAlgn="base"/>
            <a:r>
              <a:rPr lang="en-US" sz="1600" b="0" i="0" dirty="0">
                <a:solidFill>
                  <a:srgbClr val="555555"/>
                </a:solidFill>
                <a:effectLst/>
                <a:latin typeface="Arial" panose="020B0604020202020204" pitchFamily="34" charset="0"/>
              </a:rPr>
              <a:t> </a:t>
            </a:r>
          </a:p>
        </p:txBody>
      </p:sp>
      <p:sp>
        <p:nvSpPr>
          <p:cNvPr id="13" name="Прямоугольник 12">
            <a:extLst>
              <a:ext uri="{FF2B5EF4-FFF2-40B4-BE49-F238E27FC236}">
                <a16:creationId xmlns:a16="http://schemas.microsoft.com/office/drawing/2014/main" xmlns="" id="{F3CD37C0-E3C8-45AD-B2BE-8C56E8136342}"/>
              </a:ext>
            </a:extLst>
          </p:cNvPr>
          <p:cNvSpPr/>
          <p:nvPr/>
        </p:nvSpPr>
        <p:spPr>
          <a:xfrm>
            <a:off x="177795" y="807321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14</a:t>
            </a:r>
          </a:p>
        </p:txBody>
      </p:sp>
      <p:sp>
        <p:nvSpPr>
          <p:cNvPr id="15" name="TextBox 14">
            <a:extLst>
              <a:ext uri="{FF2B5EF4-FFF2-40B4-BE49-F238E27FC236}">
                <a16:creationId xmlns:a16="http://schemas.microsoft.com/office/drawing/2014/main" xmlns="" id="{4744E306-AB29-4C58-A465-9E330F2CFBBA}"/>
              </a:ext>
            </a:extLst>
          </p:cNvPr>
          <p:cNvSpPr txBox="1"/>
          <p:nvPr/>
        </p:nvSpPr>
        <p:spPr>
          <a:xfrm>
            <a:off x="822182" y="8012522"/>
            <a:ext cx="6256106" cy="1569660"/>
          </a:xfrm>
          <a:prstGeom prst="rect">
            <a:avLst/>
          </a:prstGeom>
          <a:noFill/>
        </p:spPr>
        <p:txBody>
          <a:bodyPr wrap="square">
            <a:spAutoFit/>
          </a:bodyPr>
          <a:lstStyle/>
          <a:p>
            <a:pPr algn="l" fontAlgn="base"/>
            <a:r>
              <a:rPr lang="en-US" sz="1600" b="0" i="0" dirty="0">
                <a:effectLst/>
                <a:latin typeface="Arial" panose="020B0604020202020204" pitchFamily="34" charset="0"/>
                <a:cs typeface="Arial" panose="020B0604020202020204" pitchFamily="34" charset="0"/>
              </a:rPr>
              <a:t>According to the text, the work of brain neurons influences …</a:t>
            </a:r>
          </a:p>
          <a:p>
            <a:pPr algn="l" fontAlgn="base"/>
            <a:r>
              <a:rPr lang="en-US" sz="1600" b="0" i="0" dirty="0">
                <a:effectLst/>
                <a:latin typeface="Arial" panose="020B0604020202020204" pitchFamily="34" charset="0"/>
                <a:cs typeface="Arial" panose="020B0604020202020204" pitchFamily="34" charset="0"/>
              </a:rPr>
              <a:t>A) electricity production.</a:t>
            </a:r>
          </a:p>
          <a:p>
            <a:pPr algn="l" fontAlgn="base"/>
            <a:r>
              <a:rPr lang="en-US" sz="1600" b="0" i="0" dirty="0">
                <a:effectLst/>
                <a:latin typeface="Arial" panose="020B0604020202020204" pitchFamily="34" charset="0"/>
                <a:cs typeface="Arial" panose="020B0604020202020204" pitchFamily="34" charset="0"/>
              </a:rPr>
              <a:t>B) our dreams.</a:t>
            </a:r>
          </a:p>
          <a:p>
            <a:pPr algn="l" fontAlgn="base"/>
            <a:r>
              <a:rPr lang="en-US" sz="1600" b="0" i="0" dirty="0">
                <a:effectLst/>
                <a:latin typeface="Arial" panose="020B0604020202020204" pitchFamily="34" charset="0"/>
                <a:cs typeface="Arial" panose="020B0604020202020204" pitchFamily="34" charset="0"/>
              </a:rPr>
              <a:t>C) everything we do.</a:t>
            </a:r>
          </a:p>
          <a:p>
            <a:pPr algn="l" fontAlgn="base"/>
            <a:r>
              <a:rPr lang="en-US" sz="1600" b="0" i="0" dirty="0">
                <a:effectLst/>
                <a:latin typeface="Arial" panose="020B0604020202020204" pitchFamily="34" charset="0"/>
                <a:cs typeface="Arial" panose="020B0604020202020204" pitchFamily="34" charset="0"/>
              </a:rPr>
              <a:t>D) character of messages we send.</a:t>
            </a:r>
          </a:p>
          <a:p>
            <a:pPr algn="l" fontAlgn="base"/>
            <a:r>
              <a:rPr lang="en-US" sz="1600" b="0" i="0" dirty="0">
                <a:effectLst/>
                <a:latin typeface="Arial" panose="020B0604020202020204" pitchFamily="34" charset="0"/>
              </a:rPr>
              <a:t> </a:t>
            </a:r>
          </a:p>
        </p:txBody>
      </p:sp>
      <p:sp>
        <p:nvSpPr>
          <p:cNvPr id="17" name="Прямоугольник 16">
            <a:extLst>
              <a:ext uri="{FF2B5EF4-FFF2-40B4-BE49-F238E27FC236}">
                <a16:creationId xmlns:a16="http://schemas.microsoft.com/office/drawing/2014/main" xmlns="" id="{6062A9DF-BC11-414D-9731-F5BA3B7473FB}"/>
              </a:ext>
            </a:extLst>
          </p:cNvPr>
          <p:cNvSpPr/>
          <p:nvPr/>
        </p:nvSpPr>
        <p:spPr>
          <a:xfrm>
            <a:off x="6553704" y="454917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8" name="Прямоугольник 17">
            <a:extLst>
              <a:ext uri="{FF2B5EF4-FFF2-40B4-BE49-F238E27FC236}">
                <a16:creationId xmlns:a16="http://schemas.microsoft.com/office/drawing/2014/main" xmlns="" id="{5838872A-149C-4D33-A25F-EA5EADD3E9D0}"/>
              </a:ext>
            </a:extLst>
          </p:cNvPr>
          <p:cNvSpPr/>
          <p:nvPr/>
        </p:nvSpPr>
        <p:spPr>
          <a:xfrm>
            <a:off x="6513511" y="649265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9" name="Прямоугольник 18">
            <a:extLst>
              <a:ext uri="{FF2B5EF4-FFF2-40B4-BE49-F238E27FC236}">
                <a16:creationId xmlns:a16="http://schemas.microsoft.com/office/drawing/2014/main" xmlns="" id="{0A46CD9F-2DE0-44F8-A79E-6B0F767A1FAC}"/>
              </a:ext>
            </a:extLst>
          </p:cNvPr>
          <p:cNvSpPr/>
          <p:nvPr/>
        </p:nvSpPr>
        <p:spPr>
          <a:xfrm>
            <a:off x="6513511" y="830853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4" name="TextBox 13">
            <a:extLst>
              <a:ext uri="{FF2B5EF4-FFF2-40B4-BE49-F238E27FC236}">
                <a16:creationId xmlns:a16="http://schemas.microsoft.com/office/drawing/2014/main" xmlns="" id="{B0D70CD3-EF18-4B88-9983-F70CC7E74CB3}"/>
              </a:ext>
            </a:extLst>
          </p:cNvPr>
          <p:cNvSpPr txBox="1"/>
          <p:nvPr/>
        </p:nvSpPr>
        <p:spPr>
          <a:xfrm>
            <a:off x="318609" y="302720"/>
            <a:ext cx="7069853" cy="4185761"/>
          </a:xfrm>
          <a:prstGeom prst="rect">
            <a:avLst/>
          </a:prstGeom>
          <a:noFill/>
        </p:spPr>
        <p:txBody>
          <a:bodyPr wrap="square">
            <a:spAutoFit/>
          </a:bodyPr>
          <a:lstStyle/>
          <a:p>
            <a:pPr algn="l" fontAlgn="base"/>
            <a:r>
              <a:rPr lang="en-US" sz="1600" b="0" i="0" dirty="0">
                <a:effectLst/>
                <a:latin typeface="Arial" panose="020B0604020202020204" pitchFamily="34" charset="0"/>
              </a:rPr>
              <a:t>Riding a bike seems impossible at first. But soon you master it. How? As you practice, your brain sends “bike riding” messages along certain pathways of neurons over and over, forming new connections. In fact, the structure of your brain changes every time you learn, as well as whenever you have a new thought or memory.</a:t>
            </a:r>
          </a:p>
          <a:p>
            <a:pPr algn="l" fontAlgn="base"/>
            <a:r>
              <a:rPr lang="en-US" sz="1600" b="0" i="0" dirty="0">
                <a:effectLst/>
                <a:latin typeface="Arial" panose="020B0604020202020204" pitchFamily="34" charset="0"/>
              </a:rPr>
              <a:t>It is well known that any exercise that makes your heart beat faster, like running or playing basketball, is great for your body and can even help improve your mood. But large-scale efforts of scientists from a group of institutes from the National Institutes of Health have recently showed that for a period of time after you’ve exercised, your body produces a chemical that makes your brain more receptive for gaining new knowledge. So if you’re stuck on a homework problem, go out and play a game of soccer, then try the problem again. You just might discover that you’re able to solve it.</a:t>
            </a:r>
          </a:p>
          <a:p>
            <a:pPr algn="l" fontAlgn="base"/>
            <a:r>
              <a:rPr lang="en-US" sz="1600" b="0" i="0" dirty="0">
                <a:solidFill>
                  <a:srgbClr val="555555"/>
                </a:solidFill>
                <a:effectLst/>
                <a:latin typeface="Arial" panose="020B0604020202020204" pitchFamily="34" charset="0"/>
              </a:rPr>
              <a:t> </a:t>
            </a:r>
          </a:p>
          <a:p>
            <a:pPr algn="l" fontAlgn="base"/>
            <a:r>
              <a:rPr lang="en-US" sz="1400" b="0" i="0" dirty="0">
                <a:solidFill>
                  <a:srgbClr val="555555"/>
                </a:solidFill>
                <a:effectLst/>
                <a:latin typeface="Arial" panose="020B0604020202020204" pitchFamily="34" charset="0"/>
              </a:rPr>
              <a:t> </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 </a:t>
            </a:r>
          </a:p>
        </p:txBody>
      </p:sp>
    </p:spTree>
    <p:extLst>
      <p:ext uri="{BB962C8B-B14F-4D97-AF65-F5344CB8AC3E}">
        <p14:creationId xmlns:p14="http://schemas.microsoft.com/office/powerpoint/2010/main" xmlns="" val="1085102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8A953FBB-A038-4051-BB58-9264081E22C6}"/>
              </a:ext>
            </a:extLst>
          </p:cNvPr>
          <p:cNvSpPr/>
          <p:nvPr/>
        </p:nvSpPr>
        <p:spPr>
          <a:xfrm>
            <a:off x="277952" y="43412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15</a:t>
            </a:r>
          </a:p>
        </p:txBody>
      </p:sp>
      <p:sp>
        <p:nvSpPr>
          <p:cNvPr id="4" name="TextBox 3">
            <a:extLst>
              <a:ext uri="{FF2B5EF4-FFF2-40B4-BE49-F238E27FC236}">
                <a16:creationId xmlns:a16="http://schemas.microsoft.com/office/drawing/2014/main" xmlns="" id="{7795DFF3-91EF-44C2-A8CF-F27A3CACC8F1}"/>
              </a:ext>
            </a:extLst>
          </p:cNvPr>
          <p:cNvSpPr txBox="1"/>
          <p:nvPr/>
        </p:nvSpPr>
        <p:spPr>
          <a:xfrm>
            <a:off x="851740" y="385850"/>
            <a:ext cx="6468035" cy="1600438"/>
          </a:xfrm>
          <a:prstGeom prst="rect">
            <a:avLst/>
          </a:prstGeom>
          <a:noFill/>
        </p:spPr>
        <p:txBody>
          <a:bodyPr wrap="square">
            <a:spAutoFit/>
          </a:bodyPr>
          <a:lstStyle/>
          <a:p>
            <a:pPr algn="l" fontAlgn="base"/>
            <a:r>
              <a:rPr lang="en-US" sz="1600" b="0" i="0" dirty="0">
                <a:effectLst/>
                <a:latin typeface="Arial" panose="020B0604020202020204" pitchFamily="34" charset="0"/>
              </a:rPr>
              <a:t>The narrator compares the work of neurons to a pinball machine to …</a:t>
            </a:r>
          </a:p>
          <a:p>
            <a:pPr algn="l" fontAlgn="base"/>
            <a:r>
              <a:rPr lang="en-US" sz="1600" b="0" i="0" dirty="0">
                <a:effectLst/>
                <a:latin typeface="Arial" panose="020B0604020202020204" pitchFamily="34" charset="0"/>
              </a:rPr>
              <a:t>A) show the character of brain work.</a:t>
            </a:r>
          </a:p>
          <a:p>
            <a:pPr algn="l" fontAlgn="base"/>
            <a:r>
              <a:rPr lang="en-US" sz="1600" b="0" i="0" dirty="0">
                <a:effectLst/>
                <a:latin typeface="Arial" panose="020B0604020202020204" pitchFamily="34" charset="0"/>
              </a:rPr>
              <a:t>B) raise the awareness of the brain’s nature.</a:t>
            </a:r>
          </a:p>
          <a:p>
            <a:pPr algn="l" fontAlgn="base"/>
            <a:r>
              <a:rPr lang="en-US" sz="1600" b="0" i="0" dirty="0">
                <a:effectLst/>
                <a:latin typeface="Arial" panose="020B0604020202020204" pitchFamily="34" charset="0"/>
              </a:rPr>
              <a:t>C) stress the amount of information that the brain processes.</a:t>
            </a:r>
          </a:p>
          <a:p>
            <a:pPr algn="l" fontAlgn="base"/>
            <a:r>
              <a:rPr lang="en-US" sz="1600" b="0" i="0" dirty="0">
                <a:effectLst/>
                <a:latin typeface="Arial" panose="020B0604020202020204" pitchFamily="34" charset="0"/>
              </a:rPr>
              <a:t>D) illustrate the shape of the neuron highways.</a:t>
            </a:r>
          </a:p>
          <a:p>
            <a:pPr algn="l" fontAlgn="base"/>
            <a:endParaRPr lang="en-US" b="0" i="0" dirty="0">
              <a:solidFill>
                <a:srgbClr val="555555"/>
              </a:solidFill>
              <a:effectLst/>
              <a:latin typeface="Arial" panose="020B0604020202020204" pitchFamily="34" charset="0"/>
            </a:endParaRPr>
          </a:p>
        </p:txBody>
      </p:sp>
      <p:sp>
        <p:nvSpPr>
          <p:cNvPr id="5" name="Прямоугольник 4">
            <a:extLst>
              <a:ext uri="{FF2B5EF4-FFF2-40B4-BE49-F238E27FC236}">
                <a16:creationId xmlns:a16="http://schemas.microsoft.com/office/drawing/2014/main" xmlns="" id="{01C51677-0F55-4868-9546-3D40C9B27237}"/>
              </a:ext>
            </a:extLst>
          </p:cNvPr>
          <p:cNvSpPr/>
          <p:nvPr/>
        </p:nvSpPr>
        <p:spPr>
          <a:xfrm>
            <a:off x="286963" y="220016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16</a:t>
            </a:r>
          </a:p>
        </p:txBody>
      </p:sp>
      <p:sp>
        <p:nvSpPr>
          <p:cNvPr id="7" name="TextBox 6">
            <a:extLst>
              <a:ext uri="{FF2B5EF4-FFF2-40B4-BE49-F238E27FC236}">
                <a16:creationId xmlns:a16="http://schemas.microsoft.com/office/drawing/2014/main" xmlns="" id="{E717D639-7792-490D-B08F-437001E4EBA8}"/>
              </a:ext>
            </a:extLst>
          </p:cNvPr>
          <p:cNvSpPr txBox="1"/>
          <p:nvPr/>
        </p:nvSpPr>
        <p:spPr>
          <a:xfrm>
            <a:off x="903240" y="2167953"/>
            <a:ext cx="6468034" cy="2308324"/>
          </a:xfrm>
          <a:prstGeom prst="rect">
            <a:avLst/>
          </a:prstGeom>
          <a:noFill/>
        </p:spPr>
        <p:txBody>
          <a:bodyPr wrap="square">
            <a:spAutoFit/>
          </a:bodyPr>
          <a:lstStyle/>
          <a:p>
            <a:pPr algn="l" fontAlgn="base"/>
            <a:r>
              <a:rPr lang="en-US" sz="1600" b="0" i="0" dirty="0">
                <a:effectLst/>
                <a:latin typeface="Arial" panose="020B0604020202020204" pitchFamily="34" charset="0"/>
                <a:cs typeface="Arial" panose="020B0604020202020204" pitchFamily="34" charset="0"/>
              </a:rPr>
              <a:t>Comparing sensory and motor neurons, we can make a conclusion that …</a:t>
            </a:r>
          </a:p>
          <a:p>
            <a:pPr algn="l" fontAlgn="base"/>
            <a:r>
              <a:rPr lang="en-US" sz="1600" b="0" i="0" dirty="0">
                <a:effectLst/>
                <a:latin typeface="Arial" panose="020B0604020202020204" pitchFamily="34" charset="0"/>
                <a:cs typeface="Arial" panose="020B0604020202020204" pitchFamily="34" charset="0"/>
              </a:rPr>
              <a:t>A) motor neurons transmit information faster.</a:t>
            </a:r>
          </a:p>
          <a:p>
            <a:pPr algn="l" fontAlgn="base"/>
            <a:r>
              <a:rPr lang="en-US" sz="1600" b="0" i="0" dirty="0">
                <a:effectLst/>
                <a:latin typeface="Arial" panose="020B0604020202020204" pitchFamily="34" charset="0"/>
                <a:cs typeface="Arial" panose="020B0604020202020204" pitchFamily="34" charset="0"/>
              </a:rPr>
              <a:t>B) there are more motor neurons.</a:t>
            </a:r>
          </a:p>
          <a:p>
            <a:pPr algn="l" fontAlgn="base"/>
            <a:r>
              <a:rPr lang="en-US" sz="1600" b="0" i="0" dirty="0">
                <a:effectLst/>
                <a:latin typeface="Arial" panose="020B0604020202020204" pitchFamily="34" charset="0"/>
                <a:cs typeface="Arial" panose="020B0604020202020204" pitchFamily="34" charset="0"/>
              </a:rPr>
              <a:t>C) sensory neurons transmit information faster.</a:t>
            </a:r>
          </a:p>
          <a:p>
            <a:pPr algn="l" fontAlgn="base"/>
            <a:r>
              <a:rPr lang="en-US" sz="1600" b="0" i="0" dirty="0">
                <a:effectLst/>
                <a:latin typeface="Arial" panose="020B0604020202020204" pitchFamily="34" charset="0"/>
                <a:cs typeface="Arial" panose="020B0604020202020204" pitchFamily="34" charset="0"/>
              </a:rPr>
              <a:t>D) there are more sensory neurons.</a:t>
            </a:r>
          </a:p>
          <a:p>
            <a:r>
              <a:rPr lang="en-US" sz="1600" dirty="0"/>
              <a:t/>
            </a:r>
            <a:br>
              <a:rPr lang="en-US" sz="1600" dirty="0"/>
            </a:br>
            <a:r>
              <a:rPr lang="en-US" sz="1600" b="0" i="0" dirty="0">
                <a:solidFill>
                  <a:srgbClr val="555555"/>
                </a:solidFill>
                <a:effectLst/>
                <a:latin typeface="Arial" panose="020B0604020202020204" pitchFamily="34" charset="0"/>
              </a:rPr>
              <a:t> </a:t>
            </a:r>
          </a:p>
          <a:p>
            <a:pPr algn="l" fontAlgn="base"/>
            <a:r>
              <a:rPr lang="en-US" sz="1600" b="0" i="0" dirty="0">
                <a:effectLst/>
                <a:latin typeface="Arial" panose="020B0604020202020204" pitchFamily="34" charset="0"/>
              </a:rPr>
              <a:t> </a:t>
            </a:r>
          </a:p>
        </p:txBody>
      </p:sp>
      <p:sp>
        <p:nvSpPr>
          <p:cNvPr id="8" name="Прямоугольник 7">
            <a:extLst>
              <a:ext uri="{FF2B5EF4-FFF2-40B4-BE49-F238E27FC236}">
                <a16:creationId xmlns:a16="http://schemas.microsoft.com/office/drawing/2014/main" xmlns="" id="{64247231-BC81-4A07-99B0-FDEC6A071800}"/>
              </a:ext>
            </a:extLst>
          </p:cNvPr>
          <p:cNvSpPr/>
          <p:nvPr/>
        </p:nvSpPr>
        <p:spPr>
          <a:xfrm>
            <a:off x="275270" y="405555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17</a:t>
            </a:r>
          </a:p>
        </p:txBody>
      </p:sp>
      <p:sp>
        <p:nvSpPr>
          <p:cNvPr id="10" name="TextBox 9">
            <a:extLst>
              <a:ext uri="{FF2B5EF4-FFF2-40B4-BE49-F238E27FC236}">
                <a16:creationId xmlns:a16="http://schemas.microsoft.com/office/drawing/2014/main" xmlns="" id="{4CF715D3-ED5B-4776-9F97-CF562DEE7640}"/>
              </a:ext>
            </a:extLst>
          </p:cNvPr>
          <p:cNvSpPr txBox="1"/>
          <p:nvPr/>
        </p:nvSpPr>
        <p:spPr>
          <a:xfrm>
            <a:off x="903239" y="4065543"/>
            <a:ext cx="6544141" cy="2062103"/>
          </a:xfrm>
          <a:prstGeom prst="rect">
            <a:avLst/>
          </a:prstGeom>
          <a:noFill/>
        </p:spPr>
        <p:txBody>
          <a:bodyPr wrap="square">
            <a:spAutoFit/>
          </a:bodyPr>
          <a:lstStyle/>
          <a:p>
            <a:pPr algn="l" fontAlgn="base"/>
            <a:r>
              <a:rPr lang="en-US" sz="1600" i="0" dirty="0">
                <a:effectLst/>
                <a:latin typeface="Arial" panose="020B0604020202020204" pitchFamily="34" charset="0"/>
              </a:rPr>
              <a:t>The structure of brain changes when …</a:t>
            </a:r>
          </a:p>
          <a:p>
            <a:pPr algn="l" fontAlgn="base"/>
            <a:r>
              <a:rPr lang="en-US" sz="1600" i="0" dirty="0">
                <a:effectLst/>
                <a:latin typeface="Arial" panose="020B0604020202020204" pitchFamily="34" charset="0"/>
              </a:rPr>
              <a:t>A) our memory fails.</a:t>
            </a:r>
          </a:p>
          <a:p>
            <a:pPr algn="l" fontAlgn="base"/>
            <a:r>
              <a:rPr lang="en-US" sz="1600" i="0" dirty="0">
                <a:effectLst/>
                <a:latin typeface="Arial" panose="020B0604020202020204" pitchFamily="34" charset="0"/>
              </a:rPr>
              <a:t>B) new neurons appear.</a:t>
            </a:r>
          </a:p>
          <a:p>
            <a:pPr algn="l" fontAlgn="base"/>
            <a:r>
              <a:rPr lang="en-US" sz="1600" i="0" dirty="0">
                <a:effectLst/>
                <a:latin typeface="Arial" panose="020B0604020202020204" pitchFamily="34" charset="0"/>
              </a:rPr>
              <a:t>C) we are riding a bike.</a:t>
            </a:r>
          </a:p>
          <a:p>
            <a:pPr algn="l" fontAlgn="base"/>
            <a:r>
              <a:rPr lang="en-US" sz="1600" i="0" dirty="0">
                <a:effectLst/>
                <a:latin typeface="Arial" panose="020B0604020202020204" pitchFamily="34" charset="0"/>
              </a:rPr>
              <a:t>D) we acquire new knowledge.</a:t>
            </a:r>
          </a:p>
          <a:p>
            <a:pPr algn="l" fontAlgn="base"/>
            <a:r>
              <a:rPr lang="en-US" sz="1600" b="0" i="0" dirty="0">
                <a:solidFill>
                  <a:srgbClr val="555555"/>
                </a:solidFill>
                <a:effectLst/>
                <a:latin typeface="Arial" panose="020B0604020202020204" pitchFamily="34" charset="0"/>
              </a:rPr>
              <a:t> </a:t>
            </a:r>
          </a:p>
          <a:p>
            <a:pPr algn="l" fontAlgn="base"/>
            <a:r>
              <a:rPr lang="en-US" sz="1600" b="0" i="0" dirty="0">
                <a:solidFill>
                  <a:srgbClr val="555555"/>
                </a:solidFill>
                <a:effectLst/>
                <a:latin typeface="Arial" panose="020B0604020202020204" pitchFamily="34" charset="0"/>
              </a:rPr>
              <a:t> </a:t>
            </a:r>
          </a:p>
          <a:p>
            <a:pPr algn="l" fontAlgn="base"/>
            <a:r>
              <a:rPr lang="en-US" sz="1600" b="0" i="0" dirty="0">
                <a:effectLst/>
                <a:latin typeface="Arial" panose="020B0604020202020204" pitchFamily="34" charset="0"/>
              </a:rPr>
              <a:t> </a:t>
            </a:r>
          </a:p>
        </p:txBody>
      </p:sp>
      <p:sp>
        <p:nvSpPr>
          <p:cNvPr id="11" name="Прямоугольник 10">
            <a:extLst>
              <a:ext uri="{FF2B5EF4-FFF2-40B4-BE49-F238E27FC236}">
                <a16:creationId xmlns:a16="http://schemas.microsoft.com/office/drawing/2014/main" xmlns="" id="{3D4421B2-07A4-4CBA-9CDD-EEE88B2A577F}"/>
              </a:ext>
            </a:extLst>
          </p:cNvPr>
          <p:cNvSpPr/>
          <p:nvPr/>
        </p:nvSpPr>
        <p:spPr>
          <a:xfrm>
            <a:off x="6591997" y="1172221"/>
            <a:ext cx="564777" cy="448946"/>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2" name="Прямоугольник 11">
            <a:extLst>
              <a:ext uri="{FF2B5EF4-FFF2-40B4-BE49-F238E27FC236}">
                <a16:creationId xmlns:a16="http://schemas.microsoft.com/office/drawing/2014/main" xmlns="" id="{93942B2A-41EB-4FE8-8DC9-20FD6D6398A8}"/>
              </a:ext>
            </a:extLst>
          </p:cNvPr>
          <p:cNvSpPr/>
          <p:nvPr/>
        </p:nvSpPr>
        <p:spPr>
          <a:xfrm>
            <a:off x="6612876" y="265792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3" name="Прямоугольник 12">
            <a:extLst>
              <a:ext uri="{FF2B5EF4-FFF2-40B4-BE49-F238E27FC236}">
                <a16:creationId xmlns:a16="http://schemas.microsoft.com/office/drawing/2014/main" xmlns="" id="{50EE329D-18AD-41BB-A500-19D9166E20A2}"/>
              </a:ext>
            </a:extLst>
          </p:cNvPr>
          <p:cNvSpPr/>
          <p:nvPr/>
        </p:nvSpPr>
        <p:spPr>
          <a:xfrm>
            <a:off x="6656435" y="474905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5" name="Прямоугольник 14">
            <a:extLst>
              <a:ext uri="{FF2B5EF4-FFF2-40B4-BE49-F238E27FC236}">
                <a16:creationId xmlns:a16="http://schemas.microsoft.com/office/drawing/2014/main" xmlns="" id="{F98E59CB-4207-4D80-BD77-8157FA71AB37}"/>
              </a:ext>
            </a:extLst>
          </p:cNvPr>
          <p:cNvSpPr/>
          <p:nvPr/>
        </p:nvSpPr>
        <p:spPr>
          <a:xfrm>
            <a:off x="275269" y="591093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18</a:t>
            </a:r>
          </a:p>
        </p:txBody>
      </p:sp>
      <p:sp>
        <p:nvSpPr>
          <p:cNvPr id="16" name="TextBox 15">
            <a:extLst>
              <a:ext uri="{FF2B5EF4-FFF2-40B4-BE49-F238E27FC236}">
                <a16:creationId xmlns:a16="http://schemas.microsoft.com/office/drawing/2014/main" xmlns="" id="{67660ACE-7447-4FF9-9078-7592D77A6423}"/>
              </a:ext>
            </a:extLst>
          </p:cNvPr>
          <p:cNvSpPr txBox="1"/>
          <p:nvPr/>
        </p:nvSpPr>
        <p:spPr>
          <a:xfrm>
            <a:off x="882360" y="5920597"/>
            <a:ext cx="6274414" cy="1569660"/>
          </a:xfrm>
          <a:prstGeom prst="rect">
            <a:avLst/>
          </a:prstGeom>
          <a:noFill/>
        </p:spPr>
        <p:txBody>
          <a:bodyPr wrap="square">
            <a:spAutoFit/>
          </a:bodyPr>
          <a:lstStyle/>
          <a:p>
            <a:pPr algn="l" fontAlgn="base"/>
            <a:r>
              <a:rPr lang="en-US" sz="1600" b="0" i="0" dirty="0">
                <a:solidFill>
                  <a:srgbClr val="555555"/>
                </a:solidFill>
                <a:effectLst/>
                <a:latin typeface="Arial" panose="020B0604020202020204" pitchFamily="34" charset="0"/>
              </a:rPr>
              <a:t> </a:t>
            </a:r>
            <a:r>
              <a:rPr lang="en-US" sz="1600" b="0" i="0" dirty="0">
                <a:effectLst/>
                <a:latin typeface="Arial" panose="020B0604020202020204" pitchFamily="34" charset="0"/>
              </a:rPr>
              <a:t>Physical exercises proved to be good for …</a:t>
            </a:r>
          </a:p>
          <a:p>
            <a:pPr algn="l" fontAlgn="base"/>
            <a:r>
              <a:rPr lang="en-US" sz="1600" b="0" i="0" dirty="0">
                <a:effectLst/>
                <a:latin typeface="Arial" panose="020B0604020202020204" pitchFamily="34" charset="0"/>
              </a:rPr>
              <a:t>A) the production of brain chemicals.</a:t>
            </a:r>
          </a:p>
          <a:p>
            <a:pPr algn="l" fontAlgn="base"/>
            <a:r>
              <a:rPr lang="en-US" sz="1600" b="0" i="0" dirty="0">
                <a:effectLst/>
                <a:latin typeface="Arial" panose="020B0604020202020204" pitchFamily="34" charset="0"/>
              </a:rPr>
              <a:t>B) solving homework problems.</a:t>
            </a:r>
          </a:p>
          <a:p>
            <a:pPr algn="l" fontAlgn="base"/>
            <a:r>
              <a:rPr lang="en-US" sz="1600" b="0" i="0" dirty="0">
                <a:effectLst/>
                <a:latin typeface="Arial" panose="020B0604020202020204" pitchFamily="34" charset="0"/>
              </a:rPr>
              <a:t>C) giving the brain a rest.</a:t>
            </a:r>
          </a:p>
          <a:p>
            <a:pPr algn="l" fontAlgn="base"/>
            <a:r>
              <a:rPr lang="en-US" sz="1600" b="0" i="0" dirty="0">
                <a:effectLst/>
                <a:latin typeface="Arial" panose="020B0604020202020204" pitchFamily="34" charset="0"/>
              </a:rPr>
              <a:t>D) maintaining a good mood.</a:t>
            </a:r>
          </a:p>
          <a:p>
            <a:pPr algn="l" fontAlgn="base"/>
            <a:r>
              <a:rPr lang="en-US" sz="1600" b="0" i="0" dirty="0">
                <a:solidFill>
                  <a:srgbClr val="555555"/>
                </a:solidFill>
                <a:effectLst/>
                <a:latin typeface="Arial" panose="020B0604020202020204" pitchFamily="34" charset="0"/>
              </a:rPr>
              <a:t> </a:t>
            </a:r>
          </a:p>
        </p:txBody>
      </p:sp>
      <p:sp>
        <p:nvSpPr>
          <p:cNvPr id="17" name="Прямоугольник 16">
            <a:extLst>
              <a:ext uri="{FF2B5EF4-FFF2-40B4-BE49-F238E27FC236}">
                <a16:creationId xmlns:a16="http://schemas.microsoft.com/office/drawing/2014/main" xmlns="" id="{FECC4C6E-82BA-4C84-8040-581D37487CA8}"/>
              </a:ext>
            </a:extLst>
          </p:cNvPr>
          <p:cNvSpPr/>
          <p:nvPr/>
        </p:nvSpPr>
        <p:spPr>
          <a:xfrm>
            <a:off x="6649092" y="634826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Tree>
    <p:extLst>
      <p:ext uri="{BB962C8B-B14F-4D97-AF65-F5344CB8AC3E}">
        <p14:creationId xmlns:p14="http://schemas.microsoft.com/office/powerpoint/2010/main" xmlns="" val="2521674317"/>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8500</TotalTime>
  <Words>1248</Words>
  <Application>Microsoft Office PowerPoint</Application>
  <PresentationFormat>Произвольный</PresentationFormat>
  <Paragraphs>350</Paragraphs>
  <Slides>17</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Margarita Ten</dc:creator>
  <cp:lastModifiedBy>admin</cp:lastModifiedBy>
  <cp:revision>468</cp:revision>
  <dcterms:created xsi:type="dcterms:W3CDTF">2021-06-14T22:32:42Z</dcterms:created>
  <dcterms:modified xsi:type="dcterms:W3CDTF">2022-11-07T13:47:20Z</dcterms:modified>
</cp:coreProperties>
</file>